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1" r:id="rId4"/>
    <p:sldId id="280" r:id="rId5"/>
    <p:sldId id="265" r:id="rId6"/>
    <p:sldId id="268" r:id="rId7"/>
    <p:sldId id="257" r:id="rId8"/>
    <p:sldId id="260" r:id="rId9"/>
    <p:sldId id="275" r:id="rId10"/>
    <p:sldId id="276" r:id="rId11"/>
    <p:sldId id="277" r:id="rId12"/>
    <p:sldId id="258" r:id="rId13"/>
    <p:sldId id="259" r:id="rId14"/>
    <p:sldId id="274" r:id="rId15"/>
    <p:sldId id="278" r:id="rId16"/>
    <p:sldId id="269" r:id="rId17"/>
    <p:sldId id="266" r:id="rId18"/>
    <p:sldId id="270" r:id="rId19"/>
    <p:sldId id="279" r:id="rId20"/>
    <p:sldId id="271" r:id="rId21"/>
    <p:sldId id="272" r:id="rId22"/>
    <p:sldId id="273" r:id="rId23"/>
    <p:sldId id="263" r:id="rId24"/>
    <p:sldId id="261" r:id="rId25"/>
    <p:sldId id="262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125" d="100"/>
          <a:sy n="125" d="100"/>
        </p:scale>
        <p:origin x="12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3C05CD2-2C16-496B-9E98-F74D038B7653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2703F47-C4C0-4573-9756-0D5422F8A4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mnewitt@yahoo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Jerika McKeon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Kinematics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baseball is hit at an upward angle across a flat field. The baseball is hit 1 meter above the ground and lands some distance away.</a:t>
            </a:r>
          </a:p>
          <a:p>
            <a:r>
              <a:rPr lang="en-US" dirty="0" smtClean="0"/>
              <a:t>At what part of its path does the ball have its </a:t>
            </a:r>
            <a:r>
              <a:rPr lang="en-US" i="1" dirty="0" smtClean="0"/>
              <a:t>maximum</a:t>
            </a:r>
            <a:r>
              <a:rPr lang="en-US" dirty="0" smtClean="0"/>
              <a:t> speed?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Right after it leaves the batter’s hand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Halfway to the top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At the top of its path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Halfway from the top to the ground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Right before it hits the ground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/>
              <a:t>There’s not enough information to </a:t>
            </a:r>
            <a:r>
              <a:rPr lang="en-US" dirty="0" smtClean="0"/>
              <a:t>say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At what part of its path does the ball have its </a:t>
            </a:r>
            <a:r>
              <a:rPr lang="en-US" i="1" dirty="0" smtClean="0"/>
              <a:t>minimum</a:t>
            </a:r>
            <a:r>
              <a:rPr lang="en-US" dirty="0" smtClean="0"/>
              <a:t> speed?</a:t>
            </a:r>
          </a:p>
        </p:txBody>
      </p:sp>
    </p:spTree>
    <p:extLst>
      <p:ext uri="{BB962C8B-B14F-4D97-AF65-F5344CB8AC3E}">
        <p14:creationId xmlns:p14="http://schemas.microsoft.com/office/powerpoint/2010/main" val="410263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Kinematics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ball is shot horizontally from a table at the same time as another ball is dropped from the same height. Which ball hits the ground first?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The one shot horizontally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The one that was dropped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9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53200" cy="1371600"/>
          </a:xfrm>
        </p:spPr>
        <p:txBody>
          <a:bodyPr/>
          <a:lstStyle/>
          <a:p>
            <a:r>
              <a:rPr lang="en-US" dirty="0" smtClean="0"/>
              <a:t>Unit 1- 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Law: Objects have constant velocity unless acted on by unbalanced forces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Law: F=ma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Law: Force Pairs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Know how to use them in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5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Typical Forces</a:t>
            </a:r>
          </a:p>
          <a:p>
            <a:pPr marL="800100" lvl="1" indent="-342900"/>
            <a:r>
              <a:rPr lang="en-US" dirty="0" err="1" smtClean="0"/>
              <a:t>Fg</a:t>
            </a:r>
            <a:r>
              <a:rPr lang="en-US" dirty="0" smtClean="0"/>
              <a:t>=Weight</a:t>
            </a:r>
          </a:p>
          <a:p>
            <a:pPr marL="800100" lvl="1" indent="-342900"/>
            <a:r>
              <a:rPr lang="en-US" dirty="0" smtClean="0"/>
              <a:t>N</a:t>
            </a:r>
          </a:p>
          <a:p>
            <a:pPr marL="800100" lvl="1" indent="-342900"/>
            <a:r>
              <a:rPr lang="en-US" dirty="0" err="1" smtClean="0"/>
              <a:t>Ff</a:t>
            </a:r>
            <a:endParaRPr lang="en-US" dirty="0" smtClean="0"/>
          </a:p>
          <a:p>
            <a:pPr marL="800100" lvl="1" indent="-342900"/>
            <a:r>
              <a:rPr lang="en-US" dirty="0" smtClean="0"/>
              <a:t>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Other Stuff</a:t>
            </a:r>
          </a:p>
          <a:p>
            <a:pPr marL="800100" lvl="1" indent="-342900"/>
            <a:r>
              <a:rPr lang="en-US" dirty="0" smtClean="0"/>
              <a:t>Using Kinematics</a:t>
            </a:r>
          </a:p>
          <a:p>
            <a:pPr marL="800100" lvl="1" indent="-342900"/>
            <a:r>
              <a:rPr lang="en-US" dirty="0" smtClean="0"/>
              <a:t>Ropes &amp; Pulleys (2 Body Systems)</a:t>
            </a:r>
          </a:p>
          <a:p>
            <a:pPr marL="800100" lvl="1" indent="-342900"/>
            <a:r>
              <a:rPr lang="en-US" dirty="0" smtClean="0"/>
              <a:t>Inclined Planes</a:t>
            </a:r>
          </a:p>
          <a:p>
            <a:pPr marL="800100" lvl="1" indent="-342900"/>
            <a:r>
              <a:rPr lang="en-US" dirty="0" smtClean="0"/>
              <a:t>Centripetal Force</a:t>
            </a:r>
          </a:p>
          <a:p>
            <a:pPr marL="800100" lvl="1" indent="-342900"/>
            <a:r>
              <a:rPr lang="en-US" dirty="0" smtClean="0"/>
              <a:t>Newton’s Laws of Gravity</a:t>
            </a:r>
          </a:p>
          <a:p>
            <a:pPr marL="800100" lvl="1" indent="-342900"/>
            <a:r>
              <a:rPr lang="en-US" dirty="0" smtClean="0"/>
              <a:t>Impulse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3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1- Forces </a:t>
            </a:r>
            <a:br>
              <a:rPr lang="en-US" dirty="0"/>
            </a:br>
            <a:r>
              <a:rPr lang="en-US" dirty="0"/>
              <a:t>Practice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done by static friction is always: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Positive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Negative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Parallel to the surface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Perpendicular to the surface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Zero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1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Forces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toy car on a ramp is given a quick upward push. As a result of the push, the car travels up the ramp, slows down and stops, then rolls back down again. </a:t>
            </a:r>
          </a:p>
          <a:p>
            <a:r>
              <a:rPr lang="en-US" dirty="0" smtClean="0"/>
              <a:t>As the car moves up the ramp, the net force on it is: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Up the ramp and increasing in magnitude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Up the ramp and decreasing in magnitude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Up the ramp and constant in magnitude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Down the ramp and increasing in magnitude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Down the ramp and decreasing in magnitude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/>
              <a:t>Down the ramp and constant in magnitude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 smtClean="0"/>
              <a:t>Zero</a:t>
            </a:r>
          </a:p>
          <a:p>
            <a:r>
              <a:rPr lang="en-US" dirty="0" smtClean="0"/>
              <a:t>Right at the top of the car’s motion, the net force on it is ___.</a:t>
            </a:r>
          </a:p>
          <a:p>
            <a:r>
              <a:rPr lang="en-US" dirty="0" smtClean="0"/>
              <a:t>As the car moves down the ramp, the net force on it is 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12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Unit 2: Energy, Momentum, Rotation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7</a:t>
            </a:r>
            <a:r>
              <a:rPr lang="en-US" sz="4000" dirty="0" smtClean="0"/>
              <a:t> problems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6329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Unit 2- Energy, Work,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Work = </a:t>
            </a:r>
            <a:r>
              <a:rPr lang="en-US" dirty="0" err="1" smtClean="0"/>
              <a:t>Fd</a:t>
            </a:r>
            <a:r>
              <a:rPr lang="en-US" dirty="0" smtClean="0"/>
              <a:t> (What direction does that force have to be?)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Types of Energy</a:t>
            </a:r>
          </a:p>
          <a:p>
            <a:pPr marL="800100" lvl="1" indent="-342900"/>
            <a:r>
              <a:rPr lang="en-US" dirty="0" smtClean="0"/>
              <a:t>Translational Kinetic Energy</a:t>
            </a:r>
          </a:p>
          <a:p>
            <a:pPr marL="800100" lvl="1" indent="-342900"/>
            <a:r>
              <a:rPr lang="en-US" dirty="0" smtClean="0"/>
              <a:t>Rotational Kinetic Energy</a:t>
            </a:r>
          </a:p>
          <a:p>
            <a:pPr marL="800100" lvl="1" indent="-342900"/>
            <a:r>
              <a:rPr lang="en-US" dirty="0" smtClean="0"/>
              <a:t>Gravitational Potential Energy</a:t>
            </a:r>
          </a:p>
          <a:p>
            <a:pPr marL="800100" lvl="1" indent="-342900"/>
            <a:r>
              <a:rPr lang="en-US" dirty="0" smtClean="0"/>
              <a:t>Spring Potential 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Conservation of Energy</a:t>
            </a:r>
          </a:p>
          <a:p>
            <a:pPr marL="800100" lvl="1" indent="-342900"/>
            <a:r>
              <a:rPr lang="en-US" dirty="0" smtClean="0"/>
              <a:t>When is energy conserved?</a:t>
            </a:r>
          </a:p>
          <a:p>
            <a:pPr marL="800100" lvl="1" indent="-342900"/>
            <a:r>
              <a:rPr lang="en-US" dirty="0" smtClean="0"/>
              <a:t>Elastic </a:t>
            </a:r>
            <a:r>
              <a:rPr lang="en-US" dirty="0" err="1" smtClean="0"/>
              <a:t>vs</a:t>
            </a:r>
            <a:r>
              <a:rPr lang="en-US" dirty="0" smtClean="0"/>
              <a:t> Inelastic Collisions</a:t>
            </a:r>
          </a:p>
          <a:p>
            <a:pPr marL="800100" lvl="1" indent="-342900"/>
            <a:r>
              <a:rPr lang="en-US" dirty="0" smtClean="0"/>
              <a:t>1D &amp; 2D</a:t>
            </a:r>
          </a:p>
        </p:txBody>
      </p:sp>
    </p:spTree>
    <p:extLst>
      <p:ext uri="{BB962C8B-B14F-4D97-AF65-F5344CB8AC3E}">
        <p14:creationId xmlns:p14="http://schemas.microsoft.com/office/powerpoint/2010/main" val="111357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2-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When is momentum conserved?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1D &amp; 2D Collisions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Multi-Step Collisions (bullet into block)</a:t>
            </a:r>
          </a:p>
        </p:txBody>
      </p:sp>
    </p:spTree>
    <p:extLst>
      <p:ext uri="{BB962C8B-B14F-4D97-AF65-F5344CB8AC3E}">
        <p14:creationId xmlns:p14="http://schemas.microsoft.com/office/powerpoint/2010/main" val="644398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2-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little boy is floating in outer space with no forces acting on it. The boy is at rest, so its momentum is zero. Suddenly, the boy pulls out a </a:t>
            </a:r>
            <a:r>
              <a:rPr lang="en-US" dirty="0" err="1" smtClean="0"/>
              <a:t>pvc</a:t>
            </a:r>
            <a:r>
              <a:rPr lang="en-US" dirty="0" smtClean="0"/>
              <a:t> pipe and blows a marshmallow out of one end. The marshmallow goes one way and the boy goes the other way. Was the momentum of the “boy and marshmallow” system conserved?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3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assignments (late work, extra credit) are due TONIGHT at 11:59pm!!!</a:t>
            </a:r>
          </a:p>
          <a:p>
            <a:r>
              <a:rPr lang="en-US" dirty="0" smtClean="0"/>
              <a:t>Check the NO CID box!!! </a:t>
            </a:r>
            <a:endParaRPr lang="en-US" dirty="0"/>
          </a:p>
          <a:p>
            <a:r>
              <a:rPr lang="en-US" dirty="0" smtClean="0"/>
              <a:t>Check your grades online!!!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35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Unit 2- Angular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Kinematic Equations are the same as for linear kinematics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s=</a:t>
            </a:r>
            <a:r>
              <a:rPr lang="el-GR" dirty="0" smtClean="0"/>
              <a:t>θ</a:t>
            </a:r>
            <a:r>
              <a:rPr lang="en-US" dirty="0" smtClean="0"/>
              <a:t>*r (arc length)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dirty="0" smtClean="0"/>
              <a:t>ω</a:t>
            </a:r>
            <a:r>
              <a:rPr lang="en-US" dirty="0" smtClean="0"/>
              <a:t>=v*r (angular velocity)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α=a*r (angular acceleration)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58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2- Torque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τ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𝑭𝒓</m:t>
                    </m:r>
                  </m:oMath>
                </a14:m>
                <a:endParaRPr lang="en-US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Equilibrium Problems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902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2- Angular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p=m*v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L=I*</a:t>
            </a:r>
            <a:r>
              <a:rPr lang="el-GR" dirty="0" smtClean="0"/>
              <a:t>ω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Hidden angular momentum=r*p (radius has to be perpendicular to linear momentum)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95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Kinematics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Captain America can throw his 10kg shield with a velocity of 10m/s at 30°. How far does the shield travel? Would it travel further or not as far if the shield weighed 10kg?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95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Unit 1- Newton’s Laws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dog weighs 30kg, what is the force of the floor on him when he is on Earth? </a:t>
            </a:r>
          </a:p>
          <a:p>
            <a:r>
              <a:rPr lang="en-US" dirty="0" smtClean="0"/>
              <a:t>What would a bathroom scale read when he is on a planet with half of the acceleration due to gravity than Earth has?</a:t>
            </a:r>
          </a:p>
        </p:txBody>
      </p:sp>
    </p:spTree>
    <p:extLst>
      <p:ext uri="{BB962C8B-B14F-4D97-AF65-F5344CB8AC3E}">
        <p14:creationId xmlns:p14="http://schemas.microsoft.com/office/powerpoint/2010/main" val="2809992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Unit 1- Forces </a:t>
            </a:r>
            <a:br>
              <a:rPr lang="en-US" dirty="0" smtClean="0"/>
            </a:br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F is applied to a crate on an incline so that he crate does not slide. The angle of the incline is 35°. </a:t>
            </a:r>
          </a:p>
          <a:p>
            <a:r>
              <a:rPr lang="en-US" dirty="0" smtClean="0"/>
              <a:t>If the minimum force F that has to be applied is 35N, what is the coefficient of friction that is needed to keep the crate from slipping? What type of friction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92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 Forces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Superman can kick a 2kg soccer ball at 100m/s. It takes 0.05s for him to kick the ball. What force does he exert on the ball? What is the ball’s acceleration?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1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know anyone taking 105 or 106 next semester?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available for tutoring!</a:t>
            </a:r>
          </a:p>
          <a:p>
            <a:r>
              <a:rPr lang="en-US" dirty="0" smtClean="0"/>
              <a:t>Contact me at </a:t>
            </a:r>
            <a:r>
              <a:rPr lang="en-US" dirty="0" smtClean="0">
                <a:hlinkClick r:id="rId2"/>
              </a:rPr>
              <a:t>jmnewitt@yahoo.com</a:t>
            </a:r>
            <a:r>
              <a:rPr lang="en-US" dirty="0" smtClean="0"/>
              <a:t> for more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5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Look at a question conceptually first, then look to see if your calculated answer agrees.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Ask “What if?” questions.</a:t>
            </a:r>
          </a:p>
          <a:p>
            <a:pPr marL="800100" lvl="1" indent="-342900"/>
            <a:r>
              <a:rPr lang="en-US" dirty="0" smtClean="0"/>
              <a:t>What if there was friction?</a:t>
            </a:r>
          </a:p>
          <a:p>
            <a:pPr marL="800100" lvl="1" indent="-342900"/>
            <a:r>
              <a:rPr lang="en-US" dirty="0" smtClean="0"/>
              <a:t>What if I was given different values?</a:t>
            </a:r>
          </a:p>
          <a:p>
            <a:pPr marL="800100" lvl="1" indent="-342900"/>
            <a:r>
              <a:rPr lang="en-US" dirty="0" smtClean="0"/>
              <a:t>What if I was asked to solve for something different?</a:t>
            </a:r>
          </a:p>
          <a:p>
            <a:pPr marL="800100" lvl="1" indent="-342900"/>
            <a:r>
              <a:rPr lang="en-US" dirty="0" smtClean="0"/>
              <a:t>What if a given value was bigger/smaller?</a:t>
            </a:r>
          </a:p>
        </p:txBody>
      </p:sp>
    </p:spTree>
    <p:extLst>
      <p:ext uri="{BB962C8B-B14F-4D97-AF65-F5344CB8AC3E}">
        <p14:creationId xmlns:p14="http://schemas.microsoft.com/office/powerpoint/2010/main" val="314259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Unit 1: 10 problems (4 worked &amp; 6 conceptual)</a:t>
            </a:r>
          </a:p>
          <a:p>
            <a:pPr marL="800100" lvl="1" indent="-342900"/>
            <a:r>
              <a:rPr lang="en-US" dirty="0"/>
              <a:t>2 problems from Exam 1 that were NOT on Exam </a:t>
            </a:r>
            <a:r>
              <a:rPr lang="en-US" dirty="0" smtClean="0"/>
              <a:t>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Unit 2: 7 problems (4 worked &amp; 3 conceptual)</a:t>
            </a:r>
          </a:p>
          <a:p>
            <a:pPr marL="800100" lvl="1" indent="-342900"/>
            <a:r>
              <a:rPr lang="en-US" dirty="0"/>
              <a:t>2 problems from exam 2 that WERE on Exam </a:t>
            </a:r>
            <a:r>
              <a:rPr lang="en-US" dirty="0" smtClean="0"/>
              <a:t>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Unit 3: 8 problems (4 worked &amp; 4 conceptual)</a:t>
            </a:r>
          </a:p>
          <a:p>
            <a:pPr marL="800100" lvl="1" indent="-342900"/>
            <a:r>
              <a:rPr lang="en-US" dirty="0"/>
              <a:t>2 problems from Exam </a:t>
            </a:r>
            <a:r>
              <a:rPr lang="en-US" dirty="0" smtClean="0"/>
              <a:t>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Post Unit 3: 8 problems (5 worked &amp; 3 conceptual)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33 total problems</a:t>
            </a:r>
          </a:p>
        </p:txBody>
      </p:sp>
    </p:spTree>
    <p:extLst>
      <p:ext uri="{BB962C8B-B14F-4D97-AF65-F5344CB8AC3E}">
        <p14:creationId xmlns:p14="http://schemas.microsoft.com/office/powerpoint/2010/main" val="12752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Unit 1: Kinematics &amp; Forces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10 problems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24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Unit 1-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Basic Vocabulary</a:t>
            </a:r>
          </a:p>
          <a:p>
            <a:pPr marL="800100" lvl="1" indent="-342900"/>
            <a:r>
              <a:rPr lang="en-US" dirty="0" smtClean="0"/>
              <a:t>Distance </a:t>
            </a:r>
            <a:r>
              <a:rPr lang="en-US" dirty="0" err="1" smtClean="0"/>
              <a:t>vs</a:t>
            </a:r>
            <a:r>
              <a:rPr lang="en-US" dirty="0" smtClean="0"/>
              <a:t> Displacement</a:t>
            </a:r>
          </a:p>
          <a:p>
            <a:pPr marL="800100" lvl="1" indent="-342900"/>
            <a:r>
              <a:rPr lang="en-US" dirty="0" smtClean="0"/>
              <a:t>Speed </a:t>
            </a:r>
            <a:r>
              <a:rPr lang="en-US" dirty="0" err="1" smtClean="0"/>
              <a:t>vs</a:t>
            </a:r>
            <a:r>
              <a:rPr lang="en-US" dirty="0" smtClean="0"/>
              <a:t> Velocity</a:t>
            </a:r>
          </a:p>
          <a:p>
            <a:pPr marL="800100" lvl="1" indent="-342900"/>
            <a:r>
              <a:rPr lang="en-US" dirty="0" smtClean="0"/>
              <a:t>Acceleration</a:t>
            </a:r>
          </a:p>
          <a:p>
            <a:pPr marL="800100" lvl="1" indent="-342900"/>
            <a:r>
              <a:rPr lang="en-US" dirty="0" smtClean="0"/>
              <a:t>Scalars </a:t>
            </a:r>
            <a:r>
              <a:rPr lang="en-US" dirty="0" err="1" smtClean="0"/>
              <a:t>vs</a:t>
            </a:r>
            <a:r>
              <a:rPr lang="en-US" dirty="0" smtClean="0"/>
              <a:t> Vectors</a:t>
            </a:r>
          </a:p>
          <a:p>
            <a:pPr marL="800100" lvl="1" indent="-342900"/>
            <a:r>
              <a:rPr lang="en-US" dirty="0" smtClean="0"/>
              <a:t>Instantaneous </a:t>
            </a:r>
            <a:r>
              <a:rPr lang="en-US" dirty="0" err="1" smtClean="0"/>
              <a:t>vs</a:t>
            </a:r>
            <a:r>
              <a:rPr lang="en-US" dirty="0" smtClean="0"/>
              <a:t> Average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1D Kinematics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Trig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2D Vectors (relative velocity)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2D Kinematics</a:t>
            </a:r>
          </a:p>
        </p:txBody>
      </p:sp>
    </p:spTree>
    <p:extLst>
      <p:ext uri="{BB962C8B-B14F-4D97-AF65-F5344CB8AC3E}">
        <p14:creationId xmlns:p14="http://schemas.microsoft.com/office/powerpoint/2010/main" val="291038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Unit 1- Kinematics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drive 2 miles North to the grocery store. Then I drive 1 mile East to the post office and then I drive home. The entire time I travel at 45 mph.</a:t>
            </a:r>
          </a:p>
          <a:p>
            <a:r>
              <a:rPr lang="en-US" b="0" dirty="0" smtClean="0"/>
              <a:t>What is my total </a:t>
            </a:r>
            <a:r>
              <a:rPr lang="en-US" dirty="0" smtClean="0"/>
              <a:t>distance</a:t>
            </a:r>
            <a:r>
              <a:rPr lang="en-US" b="0" dirty="0" smtClean="0"/>
              <a:t> traveled? </a:t>
            </a:r>
          </a:p>
          <a:p>
            <a:r>
              <a:rPr lang="en-US" b="0" dirty="0" smtClean="0"/>
              <a:t>What is my total </a:t>
            </a:r>
            <a:r>
              <a:rPr lang="en-US" dirty="0" smtClean="0"/>
              <a:t>displacement</a:t>
            </a:r>
            <a:r>
              <a:rPr lang="en-US" b="0" dirty="0" smtClean="0"/>
              <a:t> traveled?</a:t>
            </a:r>
          </a:p>
          <a:p>
            <a:r>
              <a:rPr lang="en-US" b="0" dirty="0" smtClean="0"/>
              <a:t>What is my </a:t>
            </a:r>
            <a:r>
              <a:rPr lang="en-US" dirty="0" smtClean="0"/>
              <a:t>instantaneous</a:t>
            </a:r>
            <a:r>
              <a:rPr lang="en-US" b="0" dirty="0" smtClean="0"/>
              <a:t> </a:t>
            </a:r>
            <a:r>
              <a:rPr lang="en-US" dirty="0" smtClean="0"/>
              <a:t>speed</a:t>
            </a:r>
            <a:r>
              <a:rPr lang="en-US" b="0" dirty="0" smtClean="0"/>
              <a:t> while I am driving to the grocery store?</a:t>
            </a:r>
          </a:p>
          <a:p>
            <a:r>
              <a:rPr lang="en-US" b="0" dirty="0"/>
              <a:t>What is my </a:t>
            </a:r>
            <a:r>
              <a:rPr lang="en-US" dirty="0"/>
              <a:t>instantaneous</a:t>
            </a:r>
            <a:r>
              <a:rPr lang="en-US" b="0" dirty="0"/>
              <a:t> </a:t>
            </a:r>
            <a:r>
              <a:rPr lang="en-US" dirty="0" smtClean="0"/>
              <a:t>velocity</a:t>
            </a:r>
            <a:r>
              <a:rPr lang="en-US" b="0" dirty="0" smtClean="0"/>
              <a:t> while </a:t>
            </a:r>
            <a:r>
              <a:rPr lang="en-US" b="0" dirty="0"/>
              <a:t>I am driving to the grocery store</a:t>
            </a:r>
            <a:r>
              <a:rPr lang="en-US" b="0" dirty="0" smtClean="0"/>
              <a:t>?</a:t>
            </a:r>
          </a:p>
          <a:p>
            <a:r>
              <a:rPr lang="en-US" b="0" dirty="0" smtClean="0"/>
              <a:t>What is my </a:t>
            </a:r>
            <a:r>
              <a:rPr lang="en-US" dirty="0" smtClean="0"/>
              <a:t>average</a:t>
            </a:r>
            <a:r>
              <a:rPr lang="en-US" b="0" dirty="0" smtClean="0"/>
              <a:t> </a:t>
            </a:r>
            <a:r>
              <a:rPr lang="en-US" dirty="0" smtClean="0"/>
              <a:t>speed</a:t>
            </a:r>
            <a:r>
              <a:rPr lang="en-US" b="0" dirty="0" smtClean="0"/>
              <a:t> for the whole trip?</a:t>
            </a:r>
          </a:p>
          <a:p>
            <a:r>
              <a:rPr lang="en-US" b="0" dirty="0" smtClean="0"/>
              <a:t>What is my </a:t>
            </a:r>
            <a:r>
              <a:rPr lang="en-US" dirty="0" smtClean="0"/>
              <a:t>average</a:t>
            </a:r>
            <a:r>
              <a:rPr lang="en-US" b="0" dirty="0" smtClean="0"/>
              <a:t> </a:t>
            </a:r>
            <a:r>
              <a:rPr lang="en-US" dirty="0" smtClean="0"/>
              <a:t>velocity</a:t>
            </a:r>
            <a:r>
              <a:rPr lang="en-US" b="0" dirty="0" smtClean="0"/>
              <a:t> for the whole trip?</a:t>
            </a:r>
          </a:p>
          <a:p>
            <a:r>
              <a:rPr lang="en-US" b="0" dirty="0" smtClean="0"/>
              <a:t>What is my </a:t>
            </a:r>
            <a:r>
              <a:rPr lang="en-US" dirty="0" smtClean="0"/>
              <a:t>average acceleration </a:t>
            </a:r>
            <a:r>
              <a:rPr lang="en-US" b="0" dirty="0" smtClean="0"/>
              <a:t>for the whole trip?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9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1- </a:t>
            </a:r>
            <a:r>
              <a:rPr lang="en-US" dirty="0" smtClean="0"/>
              <a:t>Kinematics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Practice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bullet is shot at a 30° angle. When the bullet is rising, what direction is it accelerating?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Up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Down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Not accelerating</a:t>
            </a:r>
          </a:p>
          <a:p>
            <a:r>
              <a:rPr lang="en-US" dirty="0" smtClean="0"/>
              <a:t>While the bullet is falling, what direction is it accelerating?</a:t>
            </a:r>
          </a:p>
          <a:p>
            <a:r>
              <a:rPr lang="en-US" dirty="0" smtClean="0"/>
              <a:t>While the bullet is at the top of its path, in what direction is it accelerating?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65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135</TotalTime>
  <Words>1177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Cambria Math</vt:lpstr>
      <vt:lpstr>Essential</vt:lpstr>
      <vt:lpstr>Final Review</vt:lpstr>
      <vt:lpstr>Announcements</vt:lpstr>
      <vt:lpstr>Do you know anyone taking 105 or 106 next semester?</vt:lpstr>
      <vt:lpstr>Study Tips</vt:lpstr>
      <vt:lpstr>Problem Breakdown</vt:lpstr>
      <vt:lpstr>Unit 1: Kinematics &amp; Forces</vt:lpstr>
      <vt:lpstr>Unit 1- Kinematics</vt:lpstr>
      <vt:lpstr>Unit 1- Kinematics Practice Problem</vt:lpstr>
      <vt:lpstr>Unit 1- Kinematics Practice Problem</vt:lpstr>
      <vt:lpstr>Unit 1- Kinematics Practice Problem</vt:lpstr>
      <vt:lpstr>Unit 1- Kinematics Practice Problem</vt:lpstr>
      <vt:lpstr>Unit 1- Newton’s Laws</vt:lpstr>
      <vt:lpstr>Unit 1- Forces</vt:lpstr>
      <vt:lpstr>Unit 1- Forces  Practice Problem</vt:lpstr>
      <vt:lpstr>Unit 1- Forces Practice Problem</vt:lpstr>
      <vt:lpstr>Unit 2: Energy, Momentum, Rotation</vt:lpstr>
      <vt:lpstr>Unit 2- Energy, Work, Power</vt:lpstr>
      <vt:lpstr>Unit 2- Momentum</vt:lpstr>
      <vt:lpstr>Unit 2- Momentum</vt:lpstr>
      <vt:lpstr>Unit 2- Angular Kinematics</vt:lpstr>
      <vt:lpstr>Unit 2- Torque</vt:lpstr>
      <vt:lpstr>Unit 2- Angular Momentum</vt:lpstr>
      <vt:lpstr>Unit 1- Kinematics Practice Problem</vt:lpstr>
      <vt:lpstr>Unit 1- Newton’s Laws Practice Problem</vt:lpstr>
      <vt:lpstr>Unit 1- Forces  Practice Problem</vt:lpstr>
      <vt:lpstr>Unit 1- Forces Practice Problem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</dc:title>
  <dc:creator>Brandon</dc:creator>
  <cp:lastModifiedBy>Jerika Newitt</cp:lastModifiedBy>
  <cp:revision>22</cp:revision>
  <dcterms:created xsi:type="dcterms:W3CDTF">2014-12-11T19:52:43Z</dcterms:created>
  <dcterms:modified xsi:type="dcterms:W3CDTF">2014-12-13T01:00:21Z</dcterms:modified>
</cp:coreProperties>
</file>