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171" autoAdjust="0"/>
  </p:normalViewPr>
  <p:slideViewPr>
    <p:cSldViewPr snapToGrid="0">
      <p:cViewPr varScale="1">
        <p:scale>
          <a:sx n="95" d="100"/>
          <a:sy n="95" d="100"/>
        </p:scale>
        <p:origin x="19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1C0B3-A00D-440C-AF61-87B69C1CFF85}" type="datetimeFigureOut">
              <a:rPr lang="en-US" smtClean="0"/>
              <a:t>8/4/2016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31B0D-3F82-4014-9D3D-64BA2AE5946B}" type="slidenum">
              <a:rPr lang="en-US" smtClean="0"/>
              <a:t>‹#›</a:t>
            </a:fld>
            <a:endParaRPr lang="en-US"/>
          </a:p>
        </p:txBody>
      </p:sp>
    </p:spTree>
    <p:extLst>
      <p:ext uri="{BB962C8B-B14F-4D97-AF65-F5344CB8AC3E}">
        <p14:creationId xmlns:p14="http://schemas.microsoft.com/office/powerpoint/2010/main" val="6194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2</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2</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t>Class: MATH</a:t>
            </a:r>
          </a:p>
          <a:p>
            <a:r>
              <a:rPr lang="en-US" dirty="0" smtClean="0"/>
              <a:t>Correct</a:t>
            </a:r>
            <a:r>
              <a:rPr lang="en-US" baseline="0" dirty="0" smtClean="0"/>
              <a:t> Answer: D</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12, 8, 4, [[76]], 0</a:t>
            </a:r>
          </a:p>
          <a:p>
            <a:r>
              <a:rPr lang="en-US" dirty="0" smtClean="0"/>
              <a:t>Physics 3320 Sp12</a:t>
            </a:r>
            <a:r>
              <a:rPr lang="en-US" baseline="0" dirty="0" smtClean="0"/>
              <a:t> (MD) Lecture #18</a:t>
            </a:r>
          </a:p>
          <a:p>
            <a:r>
              <a:rPr lang="en-US" baseline="0" dirty="0" smtClean="0"/>
              <a:t>3, 13, , [[83]], 0</a:t>
            </a:r>
            <a:endParaRPr lang="en-US" dirty="0" smtClean="0"/>
          </a:p>
          <a:p>
            <a:r>
              <a:rPr lang="en-US" dirty="0" smtClean="0"/>
              <a:t>___________________________________</a:t>
            </a:r>
          </a:p>
          <a:p>
            <a:r>
              <a:rPr lang="en-US" b="1" dirty="0" smtClean="0"/>
              <a:t>Fall</a:t>
            </a:r>
            <a:r>
              <a:rPr lang="en-US" b="1" baseline="0" dirty="0" smtClean="0"/>
              <a:t> 2011 Comments</a:t>
            </a:r>
            <a:endParaRPr lang="en-US" b="1" dirty="0" smtClean="0"/>
          </a:p>
          <a:p>
            <a:r>
              <a:rPr lang="en-US" dirty="0" smtClean="0"/>
              <a:t>Nice follow-up to Friday’s activity. Useful</a:t>
            </a:r>
            <a:r>
              <a:rPr lang="en-US" baseline="0" dirty="0" smtClean="0"/>
              <a:t> to talk about units (why do you need that “k” in A and B) and signs.</a:t>
            </a:r>
          </a:p>
          <a:p>
            <a:r>
              <a:rPr lang="en-US" baseline="0" dirty="0" smtClean="0"/>
              <a:t>I would ask what happens if you replace v with some other speed – to emphasize that ONLY waves traveling at “v” solve the wave eqn. </a:t>
            </a:r>
            <a:endParaRPr lang="en-US" dirty="0" smtClean="0"/>
          </a:p>
          <a:p>
            <a:endParaRPr lang="en-US" dirty="0" smtClean="0"/>
          </a:p>
          <a:p>
            <a:r>
              <a:rPr lang="en-US" dirty="0" smtClean="0"/>
              <a:t>Notes: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Baily:</a:t>
            </a:r>
            <a:r>
              <a:rPr lang="en-US" b="0" baseline="0" dirty="0" smtClean="0"/>
              <a:t> </a:t>
            </a:r>
            <a:r>
              <a:rPr lang="en-US" sz="1200" kern="1200" dirty="0" smtClean="0">
                <a:solidFill>
                  <a:schemeClr val="tx1"/>
                </a:solidFill>
                <a:latin typeface="+mn-lt"/>
                <a:ea typeface="+mn-ea"/>
                <a:cs typeface="+mn-cs"/>
              </a:rPr>
              <a:t>Some question of left-moving vs. right-moving – Paul was emphasizing the rule that same signs = left moving and opposite signs = right moving, but this seems</a:t>
            </a:r>
            <a:r>
              <a:rPr lang="en-US" sz="1200" kern="1200" baseline="0" dirty="0" smtClean="0">
                <a:solidFill>
                  <a:schemeClr val="tx1"/>
                </a:solidFill>
                <a:latin typeface="+mn-lt"/>
                <a:ea typeface="+mn-ea"/>
                <a:cs typeface="+mn-cs"/>
              </a:rPr>
              <a:t> like</a:t>
            </a:r>
            <a:r>
              <a:rPr lang="en-US" sz="1200" kern="1200" dirty="0" smtClean="0">
                <a:solidFill>
                  <a:schemeClr val="tx1"/>
                </a:solidFill>
                <a:latin typeface="+mn-lt"/>
                <a:ea typeface="+mn-ea"/>
                <a:cs typeface="+mn-cs"/>
              </a:rPr>
              <a:t> something to memorize, rather than sense-making.  Like better the emphasis on following the crest (what needs to happen to keep the argument zero as time passes).</a:t>
            </a:r>
            <a:endParaRPr lang="en-US" b="1" dirty="0" smtClean="0"/>
          </a:p>
          <a:p>
            <a:r>
              <a:rPr lang="en-US" b="0" dirty="0" smtClean="0"/>
              <a:t>___________________________________</a:t>
            </a:r>
          </a:p>
          <a:p>
            <a:endParaRPr lang="en-US" b="1" dirty="0" smtClean="0"/>
          </a:p>
          <a:p>
            <a:r>
              <a:rPr lang="en-US" dirty="0" smtClean="0"/>
              <a:t>=================================</a:t>
            </a:r>
          </a:p>
          <a:p>
            <a:r>
              <a:rPr lang="en-US" dirty="0" smtClean="0"/>
              <a:t>USED </a:t>
            </a:r>
            <a:r>
              <a:rPr lang="en-US" dirty="0"/>
              <a:t>IN:  Spring 2009 (Rogers)</a:t>
            </a:r>
          </a:p>
          <a:p>
            <a:r>
              <a:rPr lang="en-US" dirty="0"/>
              <a:t>LECTURE NUMBER:  25</a:t>
            </a:r>
          </a:p>
          <a:p>
            <a:r>
              <a:rPr lang="en-US" dirty="0"/>
              <a:t>STUDENT RESPONSES: 0 % 3 % 0 % </a:t>
            </a:r>
            <a:r>
              <a:rPr lang="en-US" b="1" dirty="0"/>
              <a:t>[[95 %]]</a:t>
            </a:r>
            <a:r>
              <a:rPr lang="en-US" dirty="0"/>
              <a:t> 3 % (SPRING 09)</a:t>
            </a:r>
          </a:p>
          <a:p>
            <a:r>
              <a:rPr lang="en-US" b="1" dirty="0"/>
              <a:t>INSTRUCTOR NOTES: </a:t>
            </a:r>
          </a:p>
          <a:p>
            <a:r>
              <a:rPr lang="en-US" dirty="0">
                <a:ea typeface="ヒラギノ角ゴ Pro W3" charset="-128"/>
                <a:cs typeface="ヒラギノ角ゴ Pro W3" charset="-128"/>
              </a:rPr>
              <a:t>WRITTEN BY:  Charles Rogers (CU-Boulder</a:t>
            </a:r>
            <a:r>
              <a:rPr lang="en-US" dirty="0" smtClean="0">
                <a:ea typeface="ヒラギノ角ゴ Pro W3" charset="-128"/>
                <a:cs typeface="ヒラギノ角ゴ Pro W3"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D</a:t>
            </a:r>
          </a:p>
        </p:txBody>
      </p:sp>
    </p:spTree>
    <p:extLst>
      <p:ext uri="{BB962C8B-B14F-4D97-AF65-F5344CB8AC3E}">
        <p14:creationId xmlns:p14="http://schemas.microsoft.com/office/powerpoint/2010/main" val="112914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D</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9, 33, [[58]]</a:t>
            </a:r>
            <a:br>
              <a:rPr lang="en-US" baseline="0" dirty="0" smtClean="0"/>
            </a:b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11</a:t>
            </a:fld>
            <a:endParaRPr lang="en-US"/>
          </a:p>
        </p:txBody>
      </p:sp>
    </p:spTree>
    <p:extLst>
      <p:ext uri="{BB962C8B-B14F-4D97-AF65-F5344CB8AC3E}">
        <p14:creationId xmlns:p14="http://schemas.microsoft.com/office/powerpoint/2010/main" val="7117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r>
              <a:rPr lang="en-US" baseline="0" dirty="0" smtClean="0"/>
              <a:t> PHYSICS</a:t>
            </a:r>
            <a:endParaRPr lang="en-US" dirty="0" smtClean="0"/>
          </a:p>
          <a:p>
            <a:r>
              <a:rPr lang="en-US" dirty="0" smtClean="0"/>
              <a:t>Correct</a:t>
            </a:r>
            <a:r>
              <a:rPr lang="en-US" baseline="0" dirty="0" smtClean="0"/>
              <a:t> Answer: A</a:t>
            </a:r>
          </a:p>
          <a:p>
            <a:r>
              <a:rPr lang="en-US" baseline="0" dirty="0" smtClean="0"/>
              <a:t>_________________________________</a:t>
            </a:r>
            <a:endParaRPr lang="en-US" dirty="0" smtClean="0"/>
          </a:p>
          <a:p>
            <a:r>
              <a:rPr lang="en-US" dirty="0" smtClean="0"/>
              <a:t>Physics 3320 Fa11 (SJP) Lecture #24</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[[79]], 4, 17,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We had a good discussion about phases, about whether sign is “a phase”, (I said yes, it’s pi) about the fact that k’s are real (and by our conventions here, POSITIVE)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When get to limiting case of k1&lt;&lt;k2, I got them to argue that this means “high speed into lower speed”, like a light string into a very heavy one. One student was confused about how it could be that you get any motion in the transmitted wave, which was precisely the point, in this case, At is SMALL. But then he was baffled by how the heavy string could barely move when the light string had a big motion,.. Unless (he realized) the JUNCTION point didn’t move yet. That was the perfect intro to the </a:t>
            </a:r>
            <a:r>
              <a:rPr lang="en-US" baseline="0" dirty="0" err="1" smtClean="0"/>
              <a:t>sims</a:t>
            </a:r>
            <a:r>
              <a:rPr lang="en-US" baseline="0" dirty="0" smtClean="0"/>
              <a:t>, so I showed them:</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http://www.walter-fendt.de/ph14e/stwaverefl.htm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recommend setting it up before class, let it run till it’s 2/3 of the way across the screen, because it’s slow, and then pause it before class)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And, PhET “wave on a string”  (Set no damping, moderate tension, “pulse” mode. Start with open window, so you can see lambda*f = v effects (changing speed means changing lambda, NOT f), and then check out the two reflection modes. (Fixed or loose ends) and relate back to this formula for reflected wave.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ＭＳ Ｐゴシック" pitchFamily="-106" charset="-128"/>
                <a:cs typeface="ＭＳ Ｐゴシック" pitchFamily="-106" charset="-128"/>
              </a:rPr>
              <a:t>Baily: </a:t>
            </a:r>
            <a:r>
              <a:rPr lang="en-US" sz="1200" kern="1200" baseline="0" dirty="0" smtClean="0">
                <a:solidFill>
                  <a:schemeClr val="tx1"/>
                </a:solidFill>
                <a:latin typeface="+mn-lt"/>
                <a:ea typeface="ＭＳ Ｐゴシック" pitchFamily="-106" charset="-128"/>
                <a:cs typeface="ＭＳ Ｐゴシック" pitchFamily="-106" charset="-128"/>
              </a:rPr>
              <a:t>Students discussing amongst themselves didn’t lead to any change in voting.</a:t>
            </a: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 heard a couple of arguments that since k1 and k2 are probably not negative, the phase couldn't change. Another student said that since 2k1/(k1+k2) is positive, the </a:t>
            </a:r>
            <a:r>
              <a:rPr lang="en-US" sz="1200" b="0" kern="1200" dirty="0" err="1" smtClean="0">
                <a:solidFill>
                  <a:schemeClr val="tx1"/>
                </a:solidFill>
                <a:latin typeface="+mn-lt"/>
                <a:ea typeface="ＭＳ Ｐゴシック" pitchFamily="-106" charset="-128"/>
                <a:cs typeface="ＭＳ Ｐゴシック" pitchFamily="-106" charset="-128"/>
              </a:rPr>
              <a:t>exp</a:t>
            </a:r>
            <a:r>
              <a:rPr lang="en-US" sz="1200" b="0" kern="1200" dirty="0" smtClean="0">
                <a:solidFill>
                  <a:schemeClr val="tx1"/>
                </a:solidFill>
                <a:latin typeface="+mn-lt"/>
                <a:ea typeface="ＭＳ Ｐゴシック" pitchFamily="-106" charset="-128"/>
                <a:cs typeface="ＭＳ Ｐゴシック" pitchFamily="-106" charset="-128"/>
              </a:rPr>
              <a:t>(</a:t>
            </a:r>
            <a:r>
              <a:rPr lang="en-US" sz="1200" b="0" kern="1200" dirty="0" err="1" smtClean="0">
                <a:solidFill>
                  <a:schemeClr val="tx1"/>
                </a:solidFill>
                <a:latin typeface="+mn-lt"/>
                <a:ea typeface="ＭＳ Ｐゴシック" pitchFamily="-106" charset="-128"/>
                <a:cs typeface="ＭＳ Ｐゴシック" pitchFamily="-106" charset="-128"/>
              </a:rPr>
              <a:t>iø</a:t>
            </a:r>
            <a:r>
              <a:rPr lang="en-US" sz="1200" b="0" kern="1200" dirty="0" smtClean="0">
                <a:solidFill>
                  <a:schemeClr val="tx1"/>
                </a:solidFill>
                <a:latin typeface="+mn-lt"/>
                <a:ea typeface="ＭＳ Ｐゴシック" pitchFamily="-106" charset="-128"/>
                <a:cs typeface="ＭＳ Ｐゴシック" pitchFamily="-106" charset="-128"/>
              </a:rPr>
              <a:t>) term would have to be the same.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12</a:t>
            </a:fld>
            <a:endParaRPr lang="en-US"/>
          </a:p>
        </p:txBody>
      </p:sp>
    </p:spTree>
    <p:extLst>
      <p:ext uri="{BB962C8B-B14F-4D97-AF65-F5344CB8AC3E}">
        <p14:creationId xmlns:p14="http://schemas.microsoft.com/office/powerpoint/2010/main" val="198535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 PHYSICS</a:t>
            </a:r>
          </a:p>
          <a:p>
            <a:r>
              <a:rPr lang="en-US" baseline="0" dirty="0" smtClean="0"/>
              <a:t>Correct Answer: </a:t>
            </a:r>
          </a:p>
          <a:p>
            <a:r>
              <a:rPr lang="en-US" baseline="0"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a:t>
            </a:r>
            <a:r>
              <a:rPr lang="en-US" baseline="0" dirty="0" smtClean="0"/>
              <a:t> 3320 Fa11 (SJP) Lecture #24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Did not click, but we discussed this at length, see previous clicker question.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http://</a:t>
            </a:r>
            <a:r>
              <a:rPr lang="en-US" baseline="0" dirty="0" err="1" smtClean="0"/>
              <a:t>www.walter-fendt.de</a:t>
            </a:r>
            <a:r>
              <a:rPr lang="en-US" baseline="0" dirty="0" smtClean="0"/>
              <a:t>/ph14e/</a:t>
            </a:r>
            <a:r>
              <a:rPr lang="en-US" baseline="0" dirty="0" err="1" smtClean="0"/>
              <a:t>stwaverefl.htm</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13</a:t>
            </a:fld>
            <a:endParaRPr lang="en-US"/>
          </a:p>
        </p:txBody>
      </p:sp>
    </p:spTree>
    <p:extLst>
      <p:ext uri="{BB962C8B-B14F-4D97-AF65-F5344CB8AC3E}">
        <p14:creationId xmlns:p14="http://schemas.microsoft.com/office/powerpoint/2010/main" val="62982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_________________________________</a:t>
            </a:r>
            <a:endParaRPr lang="en-US" dirty="0" smtClean="0"/>
          </a:p>
          <a:p>
            <a:r>
              <a:rPr lang="en-US" dirty="0" smtClean="0"/>
              <a:t>Physics 3320 Fa11 (SJP) Lecture #24</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17, [[63]], 17, 0, 4  (Not sure what the one vote for answer E means </a:t>
            </a:r>
            <a:r>
              <a:rPr lang="en-US" baseline="0" dirty="0" smtClean="0">
                <a:sym typeface="Wingdings"/>
              </a:rPr>
              <a:t></a:t>
            </a: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Some students found the formula D = epsilon E on the back flyleaf and then concluded “yes, always”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My answer is B) If the material is LINEAR and HOMOGENEOUS, then you can make this argument (in the bulk)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is a lead-in to the derivation of the wave equation in matter.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LA:</a:t>
            </a:r>
            <a:r>
              <a:rPr lang="en-US" b="0" baseline="0" dirty="0" smtClean="0"/>
              <a:t> The student next to me </a:t>
            </a:r>
            <a:r>
              <a:rPr lang="en-US" sz="1200" kern="1200" dirty="0" smtClean="0">
                <a:solidFill>
                  <a:schemeClr val="tx1"/>
                </a:solidFill>
                <a:latin typeface="+mn-lt"/>
                <a:ea typeface="ＭＳ Ｐゴシック" pitchFamily="-106" charset="-128"/>
                <a:cs typeface="ＭＳ Ｐゴシック" pitchFamily="-106" charset="-128"/>
              </a:rPr>
              <a:t>didn't have much difficulty with this one. It was difficult to get a conversation going, but it appeared that others were on the right track as well.</a:t>
            </a:r>
            <a:endParaRPr lang="en-US" sz="1200" b="1"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06" charset="-128"/>
                <a:cs typeface="ＭＳ Ｐゴシック" pitchFamily="-106"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06" charset="-128"/>
                <a:cs typeface="ＭＳ Ｐゴシック" pitchFamily="-106" charset="-128"/>
              </a:rPr>
              <a:t>Written</a:t>
            </a:r>
            <a:r>
              <a:rPr lang="en-US" sz="1200" b="0" kern="1200" baseline="0" dirty="0" smtClean="0">
                <a:solidFill>
                  <a:schemeClr val="tx1"/>
                </a:solidFill>
                <a:latin typeface="+mn-lt"/>
                <a:ea typeface="ＭＳ Ｐゴシック" pitchFamily="-106" charset="-128"/>
                <a:cs typeface="ＭＳ Ｐゴシック" pitchFamily="-106" charset="-128"/>
              </a:rPr>
              <a:t> by SJP in PHYS 3320 Fa11</a:t>
            </a:r>
            <a:endParaRPr lang="en-US" sz="1200" b="0" kern="1200" dirty="0" smtClean="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14</a:t>
            </a:fld>
            <a:endParaRPr lang="en-US"/>
          </a:p>
        </p:txBody>
      </p:sp>
    </p:spTree>
    <p:extLst>
      <p:ext uri="{BB962C8B-B14F-4D97-AF65-F5344CB8AC3E}">
        <p14:creationId xmlns:p14="http://schemas.microsoft.com/office/powerpoint/2010/main" val="59983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__________________________________</a:t>
            </a:r>
          </a:p>
          <a:p>
            <a:r>
              <a:rPr lang="en-US" baseline="0" dirty="0" smtClean="0"/>
              <a:t>Physics 3320 Fa11 (SJP) Lecture #25</a:t>
            </a:r>
            <a:endParaRPr lang="en-US" dirty="0" smtClean="0"/>
          </a:p>
          <a:p>
            <a:r>
              <a:rPr lang="en-US" dirty="0" smtClean="0"/>
              <a:t>8, [[88]], 4, 0, 0</a:t>
            </a:r>
          </a:p>
          <a:p>
            <a:r>
              <a:rPr lang="en-US" dirty="0" smtClean="0"/>
              <a:t>__________________________________</a:t>
            </a:r>
          </a:p>
          <a:p>
            <a:r>
              <a:rPr lang="en-US" b="1" dirty="0" smtClean="0"/>
              <a:t>Fall 2011 Comments</a:t>
            </a:r>
          </a:p>
          <a:p>
            <a:r>
              <a:rPr lang="en-US" dirty="0" smtClean="0"/>
              <a:t>Started class with this, but few</a:t>
            </a:r>
            <a:r>
              <a:rPr lang="en-US" baseline="0" dirty="0" smtClean="0"/>
              <a:t> voted. I spent a few minutes talking through what it meant, where it came from. Then collected votes – not much difficulty here, they seem to have this basic idea down. </a:t>
            </a:r>
          </a:p>
          <a:p>
            <a:endParaRPr lang="en-US" baseline="0" dirty="0" smtClean="0"/>
          </a:p>
          <a:p>
            <a:r>
              <a:rPr lang="en-US" baseline="0" dirty="0" smtClean="0"/>
              <a:t>Notes</a:t>
            </a:r>
          </a:p>
          <a:p>
            <a:r>
              <a:rPr lang="en-US" b="1" baseline="0" dirty="0" smtClean="0"/>
              <a:t>Rehn</a:t>
            </a:r>
            <a:r>
              <a:rPr lang="en-US" baseline="0" dirty="0" smtClean="0"/>
              <a:t>: Students weren’t </a:t>
            </a:r>
            <a:r>
              <a:rPr lang="en-US" sz="1200" kern="1200" dirty="0" smtClean="0">
                <a:solidFill>
                  <a:schemeClr val="tx1"/>
                </a:solidFill>
                <a:latin typeface="+mn-lt"/>
                <a:ea typeface="ＭＳ Ｐゴシック" pitchFamily="-106" charset="-128"/>
                <a:cs typeface="ＭＳ Ｐゴシック" pitchFamily="-106" charset="-128"/>
              </a:rPr>
              <a:t>certain about which surface goes with which Maxwell's </a:t>
            </a:r>
            <a:r>
              <a:rPr lang="en-US" sz="1200" kern="1200" dirty="0" err="1" smtClean="0">
                <a:solidFill>
                  <a:schemeClr val="tx1"/>
                </a:solidFill>
                <a:latin typeface="+mn-lt"/>
                <a:ea typeface="ＭＳ Ｐゴシック" pitchFamily="-106" charset="-128"/>
                <a:cs typeface="ＭＳ Ｐゴシック" pitchFamily="-106" charset="-128"/>
              </a:rPr>
              <a:t>eqn</a:t>
            </a:r>
            <a:r>
              <a:rPr lang="en-US" sz="1200" kern="1200" dirty="0" smtClean="0">
                <a:solidFill>
                  <a:schemeClr val="tx1"/>
                </a:solidFill>
                <a:latin typeface="+mn-lt"/>
                <a:ea typeface="ＭＳ Ｐゴシック" pitchFamily="-106" charset="-128"/>
                <a:cs typeface="ＭＳ Ｐゴシック" pitchFamily="-106" charset="-128"/>
              </a:rPr>
              <a:t>, but they ended up guessing correctly.</a:t>
            </a:r>
          </a:p>
          <a:p>
            <a:endParaRPr lang="en-US" baseline="0" dirty="0" smtClean="0"/>
          </a:p>
          <a:p>
            <a:r>
              <a:rPr lang="en-US" baseline="0" dirty="0" smtClean="0"/>
              <a:t>=================================</a:t>
            </a:r>
          </a:p>
          <a:p>
            <a:r>
              <a:rPr lang="en-US" baseline="0" dirty="0" smtClean="0"/>
              <a:t>Written by SJP in PHYS 3320, Fa11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15</a:t>
            </a:fld>
            <a:endParaRPr lang="en-US"/>
          </a:p>
        </p:txBody>
      </p:sp>
    </p:spTree>
    <p:extLst>
      <p:ext uri="{BB962C8B-B14F-4D97-AF65-F5344CB8AC3E}">
        <p14:creationId xmlns:p14="http://schemas.microsoft.com/office/powerpoint/2010/main" val="202960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p>
          <a:p>
            <a:r>
              <a:rPr lang="en-US" baseline="0" dirty="0" smtClean="0"/>
              <a:t>__________________________________</a:t>
            </a:r>
          </a:p>
          <a:p>
            <a:r>
              <a:rPr lang="en-US" baseline="0" dirty="0" smtClean="0"/>
              <a:t>Physics 3320 Fa11 (SJP) Lecture #25</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5, 64, [[32]], 0,0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is C, 1 and 4 are ok, but 2 and 3 are missing factors of epsilon and mu respectively, see next slide.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don’t think I realized that the majority had it WRONG, although I had anticipated this by having the next slide with the correct solution.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 talked them through this in some detail, we constructed the surface (starting with ii, then iii, SO FAR agreeing with answer B, then moving on to </a:t>
            </a:r>
            <a:r>
              <a:rPr lang="en-US" baseline="0" dirty="0" err="1" smtClean="0"/>
              <a:t>i</a:t>
            </a:r>
            <a:r>
              <a:rPr lang="en-US" baseline="0" dirty="0" smtClean="0"/>
              <a:t>, and finally iv, finally DISAGREEING with the given equations, </a:t>
            </a:r>
            <a:r>
              <a:rPr lang="en-US" baseline="0" dirty="0" err="1" smtClean="0"/>
              <a:t>Eq</a:t>
            </a:r>
            <a:r>
              <a:rPr lang="en-US" baseline="0" dirty="0" smtClean="0"/>
              <a:t> 2 is missing an epsilon, and 3 is missing </a:t>
            </a:r>
            <a:r>
              <a:rPr lang="en-US" baseline="0" dirty="0" err="1" smtClean="0"/>
              <a:t>mu’s</a:t>
            </a:r>
            <a:r>
              <a:rPr lang="en-US" baseline="0" dirty="0" smtClean="0"/>
              <a:t>.  Spent some time re-discussing the point that dB/</a:t>
            </a:r>
            <a:r>
              <a:rPr lang="en-US" baseline="0" dirty="0" err="1" smtClean="0"/>
              <a:t>dt</a:t>
            </a:r>
            <a:r>
              <a:rPr lang="en-US" baseline="0" dirty="0" smtClean="0"/>
              <a:t> does not contribute on the right sight (unless dB/</a:t>
            </a:r>
            <a:r>
              <a:rPr lang="en-US" baseline="0" dirty="0" err="1" smtClean="0"/>
              <a:t>dt</a:t>
            </a:r>
            <a:r>
              <a:rPr lang="en-US" baseline="0" dirty="0" smtClean="0"/>
              <a:t> were infinite, which it generally isn’t) and similarly with </a:t>
            </a:r>
            <a:r>
              <a:rPr lang="en-US" baseline="0" dirty="0" err="1" smtClean="0"/>
              <a:t>dD</a:t>
            </a:r>
            <a:r>
              <a:rPr lang="en-US" baseline="0" dirty="0" smtClean="0"/>
              <a:t>/</a:t>
            </a:r>
            <a:r>
              <a:rPr lang="en-US" baseline="0" dirty="0" err="1" smtClean="0"/>
              <a:t>dt.</a:t>
            </a:r>
            <a:r>
              <a:rPr lang="en-US" baseline="0" dirty="0" smtClean="0"/>
              <a:t> We also pointed out why the “</a:t>
            </a:r>
            <a:r>
              <a:rPr lang="en-US" baseline="0" dirty="0" err="1" smtClean="0"/>
              <a:t>perp</a:t>
            </a:r>
            <a:r>
              <a:rPr lang="en-US" baseline="0" dirty="0" smtClean="0"/>
              <a:t>” equations are NOT bold (just the z-components) but the “parallel” equations ARE bolded (those are still vectors, there are TWO equations hidden in them, one for x, and one for y) Tried to be very clear here at the board about what “parallel” and “</a:t>
            </a:r>
            <a:r>
              <a:rPr lang="en-US" baseline="0" dirty="0" err="1" smtClean="0"/>
              <a:t>perp</a:t>
            </a:r>
            <a:r>
              <a:rPr lang="en-US" baseline="0" dirty="0" smtClean="0"/>
              <a:t>” refer to, and how they ARISE from divergence theorem and stokes theorem.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Notes</a:t>
            </a:r>
          </a:p>
          <a:p>
            <a:r>
              <a:rPr lang="en-US" b="1" baseline="0" dirty="0" smtClean="0"/>
              <a:t>Baily</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Heard a q</a:t>
            </a:r>
            <a:r>
              <a:rPr lang="en-US" sz="1200" kern="1200" dirty="0" smtClean="0">
                <a:solidFill>
                  <a:schemeClr val="tx1"/>
                </a:solidFill>
                <a:latin typeface="+mn-lt"/>
                <a:ea typeface="ＭＳ Ｐゴシック" pitchFamily="-106" charset="-128"/>
                <a:cs typeface="ＭＳ Ｐゴシック" pitchFamily="-106" charset="-128"/>
              </a:rPr>
              <a:t>uestion about whether any surface charge could contribute to the parallel components – I would have added to the explanation that when we look close enough to the surface, it looks flat and uniform, so the E-field from the surface charge alone points outward at the boundary, not parallel.</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Rehn:</a:t>
            </a:r>
            <a:r>
              <a:rPr lang="en-US" sz="1200" b="0" kern="1200" dirty="0" smtClean="0">
                <a:solidFill>
                  <a:schemeClr val="tx1"/>
                </a:solidFill>
                <a:latin typeface="+mn-lt"/>
                <a:ea typeface="ＭＳ Ｐゴシック" pitchFamily="-106" charset="-128"/>
                <a:cs typeface="ＭＳ Ｐゴシック" pitchFamily="-106" charset="-128"/>
              </a:rPr>
              <a:t> Most students said they weren't sure. They said that they remembered doing this, but couldn't remember exactly how it went, or what they were supposed to do.</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Ragole:</a:t>
            </a:r>
            <a:r>
              <a:rPr lang="en-US" sz="1200" b="0" kern="1200" dirty="0" smtClean="0">
                <a:solidFill>
                  <a:schemeClr val="tx1"/>
                </a:solidFill>
                <a:latin typeface="+mn-lt"/>
                <a:ea typeface="ＭＳ Ｐゴシック" pitchFamily="-106" charset="-128"/>
                <a:cs typeface="ＭＳ Ｐゴシック" pitchFamily="-106" charset="-128"/>
              </a:rPr>
              <a:t> Again the students near me weren't certain but guess that divergence went with perpendicular and so curl gives the parallel, but there wasn't a lot behind this assumption.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16</a:t>
            </a:fld>
            <a:endParaRPr lang="en-US"/>
          </a:p>
        </p:txBody>
      </p:sp>
    </p:spTree>
    <p:extLst>
      <p:ext uri="{BB962C8B-B14F-4D97-AF65-F5344CB8AC3E}">
        <p14:creationId xmlns:p14="http://schemas.microsoft.com/office/powerpoint/2010/main" val="217244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Corresponds to previous slide, with correct boundary conditions.</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17</a:t>
            </a:fld>
            <a:endParaRPr lang="en-US"/>
          </a:p>
        </p:txBody>
      </p:sp>
    </p:spTree>
    <p:extLst>
      <p:ext uri="{BB962C8B-B14F-4D97-AF65-F5344CB8AC3E}">
        <p14:creationId xmlns:p14="http://schemas.microsoft.com/office/powerpoint/2010/main" val="43094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a:lstStyle/>
          <a:p>
            <a:r>
              <a:rPr lang="en-US" dirty="0" smtClean="0"/>
              <a:t>Class:</a:t>
            </a:r>
            <a:r>
              <a:rPr lang="en-US" baseline="0" dirty="0" smtClean="0"/>
              <a:t> MATH/ PHYSICS</a:t>
            </a:r>
            <a:endParaRPr lang="en-US" dirty="0" smtClean="0"/>
          </a:p>
          <a:p>
            <a:r>
              <a:rPr lang="en-US" dirty="0" smtClean="0"/>
              <a:t>Correct</a:t>
            </a:r>
            <a:r>
              <a:rPr lang="en-US" baseline="0" dirty="0" smtClean="0"/>
              <a:t> Answer: B</a:t>
            </a:r>
          </a:p>
          <a:p>
            <a:r>
              <a:rPr lang="en-US" baseline="0" dirty="0" smtClean="0"/>
              <a:t>__________________________________</a:t>
            </a:r>
          </a:p>
          <a:p>
            <a:r>
              <a:rPr lang="en-US" baseline="0" dirty="0" smtClean="0"/>
              <a:t>Physics 3320 Fa11 (SJP) Lecture #25</a:t>
            </a:r>
          </a:p>
          <a:p>
            <a:r>
              <a:rPr lang="en-US" baseline="0" dirty="0" smtClean="0"/>
              <a:t>Didn’t click</a:t>
            </a:r>
          </a:p>
          <a:p>
            <a:r>
              <a:rPr lang="en-US" baseline="0" dirty="0" smtClean="0"/>
              <a:t>AND</a:t>
            </a:r>
            <a:br>
              <a:rPr lang="en-US" baseline="0" dirty="0" smtClean="0"/>
            </a:br>
            <a:r>
              <a:rPr lang="en-US" baseline="0" dirty="0" smtClean="0"/>
              <a:t>Physics 3320 Fa11 (SJP) Lecture #26</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5, [[90]],</a:t>
            </a:r>
            <a:r>
              <a:rPr lang="en-US" baseline="0" dirty="0" smtClean="0">
                <a:ea typeface="ＭＳ Ｐゴシック" charset="-128"/>
                <a:cs typeface="ＭＳ Ｐゴシック" charset="-128"/>
              </a:rPr>
              <a:t> 5, 0,</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p>
          <a:p>
            <a:pPr eaLnBrk="1" hangingPunct="1"/>
            <a:r>
              <a:rPr lang="en-US" b="0" baseline="0" dirty="0" smtClean="0">
                <a:ea typeface="ＭＳ Ｐゴシック" charset="-128"/>
                <a:cs typeface="ＭＳ Ｐゴシック" charset="-128"/>
              </a:rPr>
              <a:t>Lecture #25:</a:t>
            </a:r>
            <a:endParaRPr lang="en-US" b="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Didn’t get to click on this, but worked out on the board</a:t>
            </a:r>
            <a:r>
              <a:rPr lang="en-US" baseline="0" dirty="0" smtClean="0">
                <a:ea typeface="ＭＳ Ｐゴシック" charset="-128"/>
                <a:cs typeface="ＭＳ Ｐゴシック" charset="-128"/>
              </a:rPr>
              <a:t> the fact that 1/(mu epsilon) = v^2 is what you need. Might start next class with it?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Answer is B., you are slower in the higher n region, which is the bigger epsilon region. </a:t>
            </a:r>
          </a:p>
          <a:p>
            <a:pPr eaLnBrk="1" hangingPunct="1"/>
            <a:r>
              <a:rPr lang="en-US" baseline="0" dirty="0" smtClean="0">
                <a:ea typeface="ＭＳ Ｐゴシック" charset="-128"/>
                <a:cs typeface="ＭＳ Ｐゴシック" charset="-128"/>
              </a:rPr>
              <a:t>Ignoring </a:t>
            </a:r>
            <a:r>
              <a:rPr lang="en-US" baseline="0" dirty="0" err="1" smtClean="0">
                <a:ea typeface="ＭＳ Ｐゴシック" charset="-128"/>
                <a:cs typeface="ＭＳ Ｐゴシック" charset="-128"/>
              </a:rPr>
              <a:t>mu’s</a:t>
            </a:r>
            <a:r>
              <a:rPr lang="en-US" baseline="0" dirty="0" smtClean="0">
                <a:ea typeface="ＭＳ Ｐゴシック" charset="-128"/>
                <a:cs typeface="ＭＳ Ｐゴシック" charset="-128"/>
              </a:rPr>
              <a:t>, epsilon1*v^2 will be the same in the two media, so if v2 is much bigger, then epsilon2 will be smaller.</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(Makes sense, where v is big (c Is BIGGEST possible!) , it has the LOWER epsilon.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AND</a:t>
            </a:r>
          </a:p>
          <a:p>
            <a:pPr eaLnBrk="1" hangingPunct="1"/>
            <a:r>
              <a:rPr lang="en-US" baseline="0" dirty="0" smtClean="0">
                <a:ea typeface="ＭＳ Ｐゴシック" charset="-128"/>
                <a:cs typeface="ＭＳ Ｐゴシック" charset="-128"/>
              </a:rPr>
              <a:t>Lecture #26:</a:t>
            </a:r>
          </a:p>
          <a:p>
            <a:pPr eaLnBrk="1" hangingPunct="1"/>
            <a:r>
              <a:rPr lang="en-US" baseline="0" dirty="0" smtClean="0">
                <a:ea typeface="ＭＳ Ｐゴシック" charset="-128"/>
                <a:cs typeface="ＭＳ Ｐゴシック" charset="-128"/>
              </a:rPr>
              <a:t>Pre class question, no problem for them. (I did have v = 1/</a:t>
            </a:r>
            <a:r>
              <a:rPr lang="en-US" baseline="0" dirty="0" err="1" smtClean="0">
                <a:ea typeface="ＭＳ Ｐゴシック" charset="-128"/>
                <a:cs typeface="ＭＳ Ｐゴシック" charset="-128"/>
              </a:rPr>
              <a:t>Sqrt</a:t>
            </a:r>
            <a:r>
              <a:rPr lang="en-US" baseline="0" dirty="0" smtClean="0">
                <a:ea typeface="ＭＳ Ｐゴシック" charset="-128"/>
                <a:cs typeface="ＭＳ Ｐゴシック" charset="-128"/>
              </a:rPr>
              <a:t>[mu epsilon] on the board, though) </a:t>
            </a:r>
          </a:p>
          <a:p>
            <a:pPr eaLnBrk="1" hangingPunct="1"/>
            <a:r>
              <a:rPr lang="en-US" baseline="0" dirty="0" smtClean="0">
                <a:ea typeface="ＭＳ Ｐゴシック" charset="-128"/>
                <a:cs typeface="ＭＳ Ｐゴシック" charset="-128"/>
              </a:rPr>
              <a:t>This will come back in our class today, thought it was a nice easy </a:t>
            </a:r>
            <a:r>
              <a:rPr lang="en-US" baseline="0" dirty="0" err="1" smtClean="0">
                <a:ea typeface="ＭＳ Ｐゴシック" charset="-128"/>
                <a:cs typeface="ＭＳ Ｐゴシック" charset="-128"/>
              </a:rPr>
              <a:t>warmup</a:t>
            </a:r>
            <a:r>
              <a:rPr lang="en-US" baseline="0" dirty="0" smtClean="0">
                <a:ea typeface="ＭＳ Ｐゴシック" charset="-128"/>
                <a:cs typeface="ＭＳ Ｐゴシック" charset="-128"/>
              </a:rPr>
              <a:t>. </a:t>
            </a:r>
          </a:p>
          <a:p>
            <a:pPr eaLnBrk="1" hangingPunct="1"/>
            <a:endParaRPr lang="en-US" baseline="0"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Ragole:</a:t>
            </a:r>
            <a:r>
              <a:rPr lang="en-US" sz="1200" b="0" kern="1200" dirty="0" smtClean="0">
                <a:solidFill>
                  <a:schemeClr val="tx1"/>
                </a:solidFill>
                <a:latin typeface="+mn-lt"/>
                <a:ea typeface="+mn-ea"/>
                <a:cs typeface="+mn-cs"/>
              </a:rPr>
              <a:t> The student nearest to me just used the definition of v and got the right answer.</a:t>
            </a: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a:p>
            <a:pPr eaLnBrk="1" hangingPunct="1"/>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341981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12DA859-92FA-E241-A37F-EBFA04759FDC}" type="slidenum">
              <a:rPr lang="en-US"/>
              <a:pPr/>
              <a:t>19</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4B5B3665-C0DF-6442-9CD6-6344AF3A5747}" type="slidenum">
              <a:rPr lang="en-US" sz="1200">
                <a:latin typeface="Calibri" charset="0"/>
              </a:rPr>
              <a:pPr algn="r" eaLnBrk="1" hangingPunct="1"/>
              <a:t>19</a:t>
            </a:fld>
            <a:endParaRPr lang="en-US" sz="1200">
              <a:latin typeface="Calibri"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MATH/PHYSICS</a:t>
            </a:r>
          </a:p>
          <a:p>
            <a:r>
              <a:rPr lang="en-US" baseline="0" dirty="0" smtClean="0">
                <a:ea typeface="ＭＳ Ｐゴシック" charset="-128"/>
                <a:cs typeface="ＭＳ Ｐゴシック" charset="-128"/>
              </a:rPr>
              <a:t>Correct Answer: D</a:t>
            </a:r>
          </a:p>
          <a:p>
            <a:r>
              <a:rPr lang="en-US" baseline="0" dirty="0" smtClean="0">
                <a:ea typeface="ＭＳ Ｐゴシック" charset="-128"/>
                <a:cs typeface="ＭＳ Ｐゴシック" charset="-128"/>
              </a:rPr>
              <a:t>_______________________________</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Physics 3320 Fa11 (SJP) Lecture #26</a:t>
            </a:r>
          </a:p>
          <a:p>
            <a:r>
              <a:rPr lang="en-US" dirty="0" smtClean="0">
                <a:latin typeface="Courier New" charset="0"/>
                <a:ea typeface="ＭＳ Ｐゴシック" charset="-128"/>
                <a:cs typeface="ＭＳ Ｐゴシック" charset="-128"/>
              </a:rPr>
              <a:t>5, 10, 9,</a:t>
            </a:r>
            <a:r>
              <a:rPr lang="en-US" baseline="0" dirty="0" smtClean="0">
                <a:latin typeface="Courier New" charset="0"/>
                <a:ea typeface="ＭＳ Ｐゴシック" charset="-128"/>
                <a:cs typeface="ＭＳ Ｐゴシック" charset="-128"/>
              </a:rPr>
              <a:t> [[86]]</a:t>
            </a:r>
          </a:p>
          <a:p>
            <a:r>
              <a:rPr lang="en-US" baseline="0" dirty="0" smtClean="0">
                <a:latin typeface="Courier New" charset="0"/>
                <a:ea typeface="ＭＳ Ｐゴシック" charset="-128"/>
                <a:cs typeface="ＭＳ Ｐゴシック" charset="-128"/>
              </a:rPr>
              <a:t>_______________________________</a:t>
            </a:r>
          </a:p>
          <a:p>
            <a:r>
              <a:rPr lang="en-US" b="1" baseline="0" dirty="0" smtClean="0">
                <a:latin typeface="Courier New" charset="0"/>
                <a:ea typeface="ＭＳ Ｐゴシック" charset="-128"/>
                <a:cs typeface="ＭＳ Ｐゴシック" charset="-128"/>
              </a:rPr>
              <a:t>Fall 2011 Comments</a:t>
            </a:r>
          </a:p>
          <a:p>
            <a:r>
              <a:rPr lang="en-US" baseline="0" dirty="0" smtClean="0">
                <a:latin typeface="Courier New" charset="0"/>
                <a:ea typeface="ＭＳ Ｐゴシック" charset="-128"/>
                <a:cs typeface="ＭＳ Ｐゴシック" charset="-128"/>
              </a:rPr>
              <a:t>Also pretty easy, one student was focused on “T”, I pointed out it’s even easier to focus on R. </a:t>
            </a:r>
          </a:p>
          <a:p>
            <a:r>
              <a:rPr lang="en-US" baseline="0" dirty="0" smtClean="0">
                <a:latin typeface="Courier New" charset="0"/>
                <a:ea typeface="ＭＳ Ｐゴシック" charset="-128"/>
                <a:cs typeface="ＭＳ Ｐゴシック" charset="-128"/>
              </a:rPr>
              <a:t>Another student pointed out that technically it’s E, (other) – (it’s not “nearly” the same, it IS the same for MAXIMUM”. But, nobody voted for that.</a:t>
            </a:r>
          </a:p>
          <a:p>
            <a:endParaRPr lang="en-US" baseline="0" dirty="0" smtClean="0">
              <a:latin typeface="Courier New" charset="0"/>
              <a:ea typeface="ＭＳ Ｐゴシック" charset="-128"/>
              <a:cs typeface="ＭＳ Ｐゴシック" charset="-128"/>
            </a:endParaRPr>
          </a:p>
          <a:p>
            <a:r>
              <a:rPr lang="en-US" baseline="0" dirty="0" smtClean="0">
                <a:latin typeface="Courier New" charset="0"/>
                <a:ea typeface="ＭＳ Ｐゴシック" charset="-128"/>
                <a:cs typeface="ＭＳ Ｐゴシック" charset="-128"/>
              </a:rPr>
              <a:t>Notes</a:t>
            </a:r>
          </a:p>
          <a:p>
            <a:r>
              <a:rPr lang="en-US" b="1" baseline="0" dirty="0" smtClean="0">
                <a:latin typeface="Courier New" charset="0"/>
                <a:ea typeface="ＭＳ Ｐゴシック" charset="-128"/>
                <a:cs typeface="ＭＳ Ｐゴシック" charset="-128"/>
              </a:rPr>
              <a:t>Baily</a:t>
            </a:r>
            <a:r>
              <a:rPr lang="en-US" b="0" baseline="0" dirty="0" smtClean="0">
                <a:latin typeface="Courier New" charset="0"/>
                <a:ea typeface="ＭＳ Ｐゴシック" charset="-128"/>
                <a:cs typeface="ＭＳ Ｐゴシック" charset="-128"/>
              </a:rPr>
              <a:t>: S</a:t>
            </a:r>
            <a:r>
              <a:rPr lang="en-US" sz="1200" kern="1200" dirty="0" smtClean="0">
                <a:solidFill>
                  <a:schemeClr val="tx1"/>
                </a:solidFill>
                <a:latin typeface="+mn-lt"/>
                <a:ea typeface="ＭＳ Ｐゴシック" pitchFamily="-106" charset="-128"/>
                <a:cs typeface="ＭＳ Ｐゴシック" pitchFamily="-106" charset="-128"/>
              </a:rPr>
              <a:t>tudent nearby said he was seeing it mathematically, but didn’t have an intuition about what that meant.  Question could be rephrased to ask for what corresponds to a large transmission coefficient.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I asked preemptively what happens if the wave speeds are equal (100% transmission, there's no barrier).  Then the student explained his answer D is the closest we could get.</a:t>
            </a:r>
            <a:r>
              <a:rPr lang="en-US" baseline="0" dirty="0" smtClean="0">
                <a:latin typeface="Courier New" charset="0"/>
                <a:ea typeface="ＭＳ Ｐゴシック" charset="-128"/>
                <a:cs typeface="ＭＳ Ｐゴシック" charset="-128"/>
              </a:rPr>
              <a:t> </a:t>
            </a:r>
          </a:p>
          <a:p>
            <a:endParaRPr lang="en-US" baseline="0" dirty="0" smtClean="0">
              <a:latin typeface="Courier New" charset="0"/>
              <a:ea typeface="ＭＳ Ｐゴシック" charset="-128"/>
              <a:cs typeface="ＭＳ Ｐゴシック" charset="-128"/>
            </a:endParaRPr>
          </a:p>
          <a:p>
            <a:r>
              <a:rPr lang="en-US" baseline="0" dirty="0" smtClean="0">
                <a:latin typeface="Courier New" charset="0"/>
                <a:ea typeface="ＭＳ Ｐゴシック" charset="-128"/>
                <a:cs typeface="ＭＳ Ｐゴシック" charset="-128"/>
              </a:rPr>
              <a:t>=================================</a:t>
            </a:r>
          </a:p>
          <a:p>
            <a:r>
              <a:rPr lang="en-US" baseline="0" dirty="0" smtClean="0">
                <a:latin typeface="Courier New" charset="0"/>
                <a:ea typeface="ＭＳ Ｐゴシック" charset="-128"/>
                <a:cs typeface="ＭＳ Ｐゴシック" charset="-128"/>
              </a:rPr>
              <a:t>Written by SJP in PHYS 3320 Fa11</a:t>
            </a:r>
          </a:p>
          <a:p>
            <a:endParaRPr lang="en-US" dirty="0">
              <a:latin typeface="Courier New" charset="0"/>
            </a:endParaRPr>
          </a:p>
        </p:txBody>
      </p:sp>
    </p:spTree>
    <p:extLst>
      <p:ext uri="{BB962C8B-B14F-4D97-AF65-F5344CB8AC3E}">
        <p14:creationId xmlns:p14="http://schemas.microsoft.com/office/powerpoint/2010/main" val="131546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MATH/PHYSICS</a:t>
            </a:r>
          </a:p>
          <a:p>
            <a:pPr eaLnBrk="1" hangingPunct="1"/>
            <a:r>
              <a:rPr lang="en-US" baseline="0" dirty="0" smtClean="0">
                <a:ea typeface="ＭＳ Ｐゴシック" charset="-128"/>
                <a:cs typeface="ＭＳ Ｐゴシック" charset="-128"/>
              </a:rPr>
              <a:t>Correct Answer: C</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r>
              <a:rPr lang="en-US" dirty="0" smtClean="0">
                <a:ea typeface="ＭＳ Ｐゴシック" charset="-128"/>
                <a:cs typeface="ＭＳ Ｐゴシック" charset="-128"/>
              </a:rPr>
              <a:t>Physics 3320 Fa11 (SJP) Lecture #26</a:t>
            </a:r>
          </a:p>
          <a:p>
            <a:pPr eaLnBrk="1" hangingPunct="1"/>
            <a:r>
              <a:rPr lang="en-US" dirty="0" smtClean="0">
                <a:ea typeface="ＭＳ Ｐゴシック" charset="-128"/>
                <a:cs typeface="ＭＳ Ｐゴシック" charset="-128"/>
              </a:rPr>
              <a:t>14, 5, [[71]], 0, 10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Good discussion, students talked</a:t>
            </a:r>
            <a:r>
              <a:rPr lang="en-US" baseline="0" dirty="0" smtClean="0">
                <a:ea typeface="ＭＳ Ｐゴシック" charset="-128"/>
                <a:cs typeface="ＭＳ Ｐゴシック" charset="-128"/>
              </a:rPr>
              <a:t> awhile about this. It’s back to this idea that you need to use the real E field in quadratic expressions</a:t>
            </a:r>
          </a:p>
          <a:p>
            <a:pPr eaLnBrk="1" hangingPunct="1"/>
            <a:r>
              <a:rPr lang="en-US" baseline="0" dirty="0" smtClean="0">
                <a:ea typeface="ＭＳ Ｐゴシック" charset="-128"/>
                <a:cs typeface="ＭＳ Ｐゴシック" charset="-128"/>
              </a:rPr>
              <a:t>(The answer is C.  Note that A is itself still complex (square of a complex number is in general still complex)</a:t>
            </a:r>
          </a:p>
          <a:p>
            <a:pPr eaLnBrk="1" hangingPunct="1"/>
            <a:r>
              <a:rPr lang="en-US" baseline="0" dirty="0" smtClean="0">
                <a:ea typeface="ＭＳ Ｐゴシック" charset="-128"/>
                <a:cs typeface="ＭＳ Ｐゴシック" charset="-128"/>
              </a:rPr>
              <a:t>Note that B-D are all manifestly real, but B is going to involve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(2(k dot r-omega t)), which is not the same as cos^2(k dot r-omega t)</a:t>
            </a:r>
          </a:p>
          <a:p>
            <a:pPr eaLnBrk="1" hangingPunct="1"/>
            <a:r>
              <a:rPr lang="en-US" baseline="0" dirty="0" smtClean="0">
                <a:ea typeface="ＭＳ Ｐゴシック" charset="-128"/>
                <a:cs typeface="ＭＳ Ｐゴシック" charset="-128"/>
              </a:rPr>
              <a:t>Note that E is totally missing any time or space dependence at all!</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r>
              <a:rPr lang="en-US" b="1" dirty="0" smtClean="0">
                <a:ea typeface="ＭＳ Ｐゴシック" charset="-128"/>
                <a:cs typeface="ＭＳ Ｐゴシック" charset="-128"/>
              </a:rPr>
              <a:t>Baily</a:t>
            </a:r>
            <a:r>
              <a:rPr lang="en-US" b="0" dirty="0" smtClean="0">
                <a:ea typeface="ＭＳ Ｐゴシック" charset="-128"/>
                <a:cs typeface="ＭＳ Ｐゴシック" charset="-128"/>
              </a:rPr>
              <a:t>: </a:t>
            </a:r>
            <a:r>
              <a:rPr lang="en-US" sz="1200" kern="1200" dirty="0" smtClean="0">
                <a:solidFill>
                  <a:schemeClr val="tx1"/>
                </a:solidFill>
                <a:latin typeface="+mn-lt"/>
                <a:ea typeface="ＭＳ Ｐゴシック" pitchFamily="-106" charset="-128"/>
                <a:cs typeface="ＭＳ Ｐゴシック" pitchFamily="-106" charset="-128"/>
              </a:rPr>
              <a:t>One student thought that B, C &amp; D were the same, but that (A) was the correct response.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went with C ~(Re(E))^2 because they had heard it before.  We then tried to determine if any of the other answers were the same.</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Fall 2009</a:t>
            </a:r>
          </a:p>
        </p:txBody>
      </p:sp>
    </p:spTree>
    <p:extLst>
      <p:ext uri="{BB962C8B-B14F-4D97-AF65-F5344CB8AC3E}">
        <p14:creationId xmlns:p14="http://schemas.microsoft.com/office/powerpoint/2010/main" val="66199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a:t>
            </a:r>
          </a:p>
          <a:p>
            <a:r>
              <a:rPr lang="en-US" dirty="0" smtClean="0"/>
              <a:t>Correct</a:t>
            </a:r>
            <a:r>
              <a:rPr lang="en-US" baseline="0" dirty="0" smtClean="0"/>
              <a:t> Answer: E</a:t>
            </a:r>
            <a:endParaRPr lang="en-US" dirty="0" smtClean="0"/>
          </a:p>
          <a:p>
            <a:r>
              <a:rPr lang="en-US" dirty="0" smtClean="0"/>
              <a:t>___________________________________</a:t>
            </a:r>
          </a:p>
          <a:p>
            <a:r>
              <a:rPr lang="en-US" dirty="0" smtClean="0"/>
              <a:t>Physics 3320 Fa11</a:t>
            </a:r>
            <a:r>
              <a:rPr lang="en-US" baseline="0" dirty="0" smtClean="0"/>
              <a:t> (SJP) Lecture #21 – Guest Lecture = PB (Paul Beale)</a:t>
            </a:r>
            <a:endParaRPr lang="en-US" dirty="0" smtClean="0"/>
          </a:p>
          <a:p>
            <a:r>
              <a:rPr lang="en-US" dirty="0" smtClean="0"/>
              <a:t>18, 4, 0, 0, [[76]]</a:t>
            </a:r>
          </a:p>
          <a:p>
            <a:r>
              <a:rPr lang="en-US" dirty="0" smtClean="0"/>
              <a:t>Physics 3320 Sp12</a:t>
            </a:r>
            <a:r>
              <a:rPr lang="en-US" baseline="0" dirty="0" smtClean="0"/>
              <a:t> (MD) Lecture #18</a:t>
            </a:r>
          </a:p>
          <a:p>
            <a:r>
              <a:rPr lang="en-US" dirty="0" smtClean="0"/>
              <a:t>Modified to</a:t>
            </a:r>
            <a:r>
              <a:rPr lang="en-US" baseline="0" dirty="0" smtClean="0"/>
              <a:t> use same equations above, but asks: “How many of these could be a left-moving plane wave?”</a:t>
            </a:r>
          </a:p>
          <a:p>
            <a:pPr marL="228600" indent="-228600">
              <a:buAutoNum type="alphaUcParenR"/>
            </a:pPr>
            <a:r>
              <a:rPr lang="en-US" baseline="0" dirty="0" smtClean="0"/>
              <a:t>1	B) 2	C) 3	D) 4	E) 0</a:t>
            </a:r>
          </a:p>
          <a:p>
            <a:pPr marL="0" indent="0">
              <a:buNone/>
            </a:pPr>
            <a:r>
              <a:rPr lang="en-US" baseline="0" dirty="0" smtClean="0"/>
              <a:t>0, 4, 0, [[96]]</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r>
              <a:rPr lang="en-US" dirty="0" err="1" smtClean="0"/>
              <a:t>Soln</a:t>
            </a:r>
            <a:r>
              <a:rPr lang="en-US" baseline="0" dirty="0" smtClean="0"/>
              <a:t> is E, but students may get this for the wrong reasons!  (See below)  </a:t>
            </a:r>
          </a:p>
          <a:p>
            <a:r>
              <a:rPr lang="en-US" baseline="0" dirty="0" smtClean="0"/>
              <a:t>(I might ask them, “how many do you prefer, 2 or 3 or 4 of these equations” before discussing!)</a:t>
            </a:r>
            <a:endParaRPr lang="en-US" dirty="0" smtClean="0"/>
          </a:p>
          <a:p>
            <a:endParaRPr lang="en-US" dirty="0" smtClean="0"/>
          </a:p>
          <a:p>
            <a:r>
              <a:rPr lang="en-US" dirty="0" smtClean="0"/>
              <a:t>In</a:t>
            </a:r>
            <a:r>
              <a:rPr lang="en-US" baseline="0" dirty="0" smtClean="0"/>
              <a:t> principle, all 4 are ok because they all are of the form k(</a:t>
            </a:r>
            <a:r>
              <a:rPr lang="en-US" baseline="0" dirty="0" err="1" smtClean="0"/>
              <a:t>z+vt</a:t>
            </a:r>
            <a:r>
              <a:rPr lang="en-US" baseline="0" dirty="0" smtClean="0"/>
              <a:t>). (Indeed, A is IDENTICAL to D, and B is IDENTICAL to C, by even-ness of cos.)</a:t>
            </a:r>
          </a:p>
          <a:p>
            <a:r>
              <a:rPr lang="en-US" baseline="0" dirty="0" smtClean="0"/>
              <a:t>BUT Griffiths points out that by convention, we will choose only  solutions B &amp; C, because that’s what you obtain when you swap k for –</a:t>
            </a:r>
            <a:r>
              <a:rPr lang="en-US" baseline="0" dirty="0" err="1" smtClean="0"/>
              <a:t>k</a:t>
            </a:r>
            <a:r>
              <a:rPr lang="en-US" baseline="0" dirty="0" smtClean="0"/>
              <a:t>. </a:t>
            </a:r>
          </a:p>
          <a:p>
            <a:r>
              <a:rPr lang="en-US" baseline="0" dirty="0" smtClean="0"/>
              <a:t>(So, when we reverse direction, we reverse k, NOT omega. It’s just a convention, but we’ll use it all the time with EM waves, so let’s get used to it!) </a:t>
            </a:r>
          </a:p>
          <a:p>
            <a:r>
              <a:rPr lang="en-US" baseline="0" dirty="0" smtClean="0"/>
              <a:t/>
            </a:r>
            <a:br>
              <a:rPr lang="en-US" baseline="0" dirty="0" smtClean="0"/>
            </a:br>
            <a:r>
              <a:rPr lang="en-US" baseline="0" dirty="0" smtClean="0"/>
              <a:t>Griffiths also “defends” this choice by arguing that with solution B=C, the interpretation of small positive delta as a “small lag” in the wave:  this is true for the right moving wave, and for the B=C choices (but not the A=D choices!)  </a:t>
            </a:r>
          </a:p>
          <a:p>
            <a:endParaRPr lang="en-US" baseline="0" dirty="0" smtClean="0"/>
          </a:p>
          <a:p>
            <a:r>
              <a:rPr lang="en-US" baseline="0" dirty="0" smtClean="0"/>
              <a:t>Notes</a:t>
            </a:r>
          </a:p>
          <a:p>
            <a:r>
              <a:rPr lang="en-US" b="1" baseline="0" dirty="0" smtClean="0"/>
              <a:t>Baily:</a:t>
            </a:r>
            <a:r>
              <a:rPr lang="en-US" b="0" baseline="0" dirty="0" smtClean="0"/>
              <a:t> </a:t>
            </a:r>
            <a:r>
              <a:rPr lang="en-US" sz="1200" b="0" kern="1200" baseline="0" dirty="0" smtClean="0">
                <a:solidFill>
                  <a:schemeClr val="tx1"/>
                </a:solidFill>
                <a:latin typeface="+mn-lt"/>
                <a:ea typeface="+mn-ea"/>
                <a:cs typeface="+mn-cs"/>
              </a:rPr>
              <a:t>O</a:t>
            </a:r>
            <a:r>
              <a:rPr lang="en-US" sz="1200" kern="1200" dirty="0" smtClean="0">
                <a:solidFill>
                  <a:schemeClr val="tx1"/>
                </a:solidFill>
                <a:latin typeface="+mn-lt"/>
                <a:ea typeface="+mn-ea"/>
                <a:cs typeface="+mn-cs"/>
              </a:rPr>
              <a:t>ne student nearby wanted to identify omega with speed, since (</a:t>
            </a:r>
            <a:r>
              <a:rPr lang="en-US" sz="1200" kern="1200" dirty="0" err="1" smtClean="0">
                <a:solidFill>
                  <a:schemeClr val="tx1"/>
                </a:solidFill>
                <a:latin typeface="+mn-lt"/>
                <a:ea typeface="+mn-ea"/>
                <a:cs typeface="+mn-cs"/>
              </a:rPr>
              <a:t>kx</a:t>
            </a:r>
            <a:r>
              <a:rPr lang="en-US" sz="1200" kern="1200" dirty="0" smtClean="0">
                <a:solidFill>
                  <a:schemeClr val="tx1"/>
                </a:solidFill>
                <a:latin typeface="+mn-lt"/>
                <a:ea typeface="+mn-ea"/>
                <a:cs typeface="+mn-cs"/>
              </a:rPr>
              <a:t>-wt) can look a lot like (x-</a:t>
            </a:r>
            <a:r>
              <a:rPr lang="en-US" sz="1200" kern="1200" dirty="0" err="1" smtClean="0">
                <a:solidFill>
                  <a:schemeClr val="tx1"/>
                </a:solidFill>
                <a:latin typeface="+mn-lt"/>
                <a:ea typeface="+mn-ea"/>
                <a:cs typeface="+mn-cs"/>
              </a:rPr>
              <a:t>vt</a:t>
            </a:r>
            <a:r>
              <a:rPr lang="en-US" sz="1200" kern="1200" dirty="0" smtClean="0">
                <a:solidFill>
                  <a:schemeClr val="tx1"/>
                </a:solidFill>
                <a:latin typeface="+mn-lt"/>
                <a:ea typeface="+mn-ea"/>
                <a:cs typeface="+mn-cs"/>
              </a:rPr>
              <a:t>) – I asked what the units of omega would be if the argument is unitless.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Rehn:</a:t>
            </a:r>
            <a:r>
              <a:rPr lang="en-US" sz="1200" b="0" kern="1200" dirty="0" smtClean="0">
                <a:solidFill>
                  <a:schemeClr val="tx1"/>
                </a:solidFill>
                <a:latin typeface="+mn-lt"/>
                <a:ea typeface="+mn-ea"/>
                <a:cs typeface="+mn-cs"/>
              </a:rPr>
              <a:t> Students</a:t>
            </a:r>
            <a:r>
              <a:rPr lang="en-US" sz="1200" b="0" kern="1200" baseline="0" dirty="0" smtClean="0">
                <a:solidFill>
                  <a:schemeClr val="tx1"/>
                </a:solidFill>
                <a:latin typeface="+mn-lt"/>
                <a:ea typeface="+mn-ea"/>
                <a:cs typeface="+mn-cs"/>
              </a:rPr>
              <a:t> nearby</a:t>
            </a:r>
            <a:r>
              <a:rPr lang="en-US" sz="1200" b="0" kern="1200" dirty="0" smtClean="0">
                <a:solidFill>
                  <a:schemeClr val="tx1"/>
                </a:solidFill>
                <a:latin typeface="+mn-lt"/>
                <a:ea typeface="+mn-ea"/>
                <a:cs typeface="+mn-cs"/>
              </a:rPr>
              <a:t> decided that since cosine is even, they are all left going waves. However, it seemed that their reasoning was, ”The </a:t>
            </a:r>
            <a:r>
              <a:rPr lang="en-US" sz="1200" b="0" kern="1200" dirty="0" err="1" smtClean="0">
                <a:solidFill>
                  <a:schemeClr val="tx1"/>
                </a:solidFill>
                <a:latin typeface="+mn-lt"/>
                <a:ea typeface="+mn-ea"/>
                <a:cs typeface="+mn-cs"/>
              </a:rPr>
              <a:t>kx</a:t>
            </a:r>
            <a:r>
              <a:rPr lang="en-US" sz="1200" b="0" kern="1200" dirty="0" smtClean="0">
                <a:solidFill>
                  <a:schemeClr val="tx1"/>
                </a:solidFill>
                <a:latin typeface="+mn-lt"/>
                <a:ea typeface="+mn-ea"/>
                <a:cs typeface="+mn-cs"/>
              </a:rPr>
              <a:t> and the wt term both have the same sign, so it must be going left." They had this memorized, but I am not sure if they had a physical picture of why it goes left. We went</a:t>
            </a:r>
            <a:r>
              <a:rPr lang="en-US" sz="1200" b="0" kern="1200" baseline="0" dirty="0" smtClean="0">
                <a:solidFill>
                  <a:schemeClr val="tx1"/>
                </a:solidFill>
                <a:latin typeface="+mn-lt"/>
                <a:ea typeface="+mn-ea"/>
                <a:cs typeface="+mn-cs"/>
              </a:rPr>
              <a:t> over this again in the next class</a:t>
            </a:r>
            <a:r>
              <a:rPr lang="en-US" sz="1200" b="0" kern="1200" dirty="0" smtClean="0">
                <a:solidFill>
                  <a:schemeClr val="tx1"/>
                </a:solidFill>
                <a:latin typeface="+mn-lt"/>
                <a:ea typeface="+mn-ea"/>
                <a:cs typeface="+mn-cs"/>
              </a:rPr>
              <a:t>, but still hard to say if they get it. </a:t>
            </a:r>
            <a:endParaRPr lang="en-US" b="1" baseline="0" dirty="0" smtClean="0"/>
          </a:p>
          <a:p>
            <a:r>
              <a:rPr lang="en-US" baseline="0" dirty="0" smtClean="0"/>
              <a:t>__________________________________</a:t>
            </a:r>
          </a:p>
          <a:p>
            <a:endParaRPr lang="en-US" baseline="0" dirty="0" smtClean="0"/>
          </a:p>
          <a:p>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Written by SJP in PHYS</a:t>
            </a:r>
            <a:r>
              <a:rPr lang="en-US" baseline="0" dirty="0" smtClean="0"/>
              <a:t> 3320, Fa11</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3</a:t>
            </a:fld>
            <a:endParaRPr lang="en-US"/>
          </a:p>
        </p:txBody>
      </p:sp>
    </p:spTree>
    <p:extLst>
      <p:ext uri="{BB962C8B-B14F-4D97-AF65-F5344CB8AC3E}">
        <p14:creationId xmlns:p14="http://schemas.microsoft.com/office/powerpoint/2010/main" val="241572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14DBFCE-E45D-AC42-99CC-DC5D8C2BA2B8}" type="slidenum">
              <a:rPr lang="en-US" sz="1200"/>
              <a:pPr algn="r"/>
              <a:t>21</a:t>
            </a:fld>
            <a:endParaRPr lang="en-US" sz="1200"/>
          </a:p>
        </p:txBody>
      </p:sp>
      <p:sp>
        <p:nvSpPr>
          <p:cNvPr id="23555"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6" name="Rectangle 1027"/>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a:lstStyle/>
          <a:p>
            <a:pPr eaLnBrk="1" hangingPunct="1"/>
            <a:r>
              <a:rPr lang="en-US" dirty="0" smtClean="0">
                <a:ea typeface="ＭＳ Ｐゴシック" charset="-128"/>
                <a:cs typeface="ＭＳ Ｐゴシック" charset="-128"/>
              </a:rPr>
              <a:t>Class: MATH/PHYSICS (Review)</a:t>
            </a:r>
          </a:p>
          <a:p>
            <a:pPr eaLnBrk="1" hangingPunct="1"/>
            <a:r>
              <a:rPr lang="en-US" baseline="0" dirty="0" smtClean="0">
                <a:ea typeface="ＭＳ Ｐゴシック" charset="-128"/>
                <a:cs typeface="ＭＳ Ｐゴシック" charset="-128"/>
              </a:rPr>
              <a:t>Correct Answer: B</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Fall</a:t>
            </a:r>
            <a:r>
              <a:rPr lang="en-US" baseline="0" dirty="0" smtClean="0">
                <a:latin typeface="Arial" charset="0"/>
                <a:ea typeface="ヒラギノ角ゴ Pro W3" charset="-128"/>
                <a:cs typeface="ヒラギノ角ゴ Pro W3" charset="-128"/>
              </a:rPr>
              <a:t> 2011: Not used</a:t>
            </a:r>
          </a:p>
          <a:p>
            <a:pPr eaLnBrk="1" hangingPunct="1"/>
            <a:endParaRPr lang="en-US" baseline="0"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a:t>
            </a:r>
          </a:p>
          <a:p>
            <a:pPr eaLnBrk="1" hangingPunct="1"/>
            <a:r>
              <a:rPr lang="en-US" dirty="0" smtClean="0">
                <a:latin typeface="Arial" charset="0"/>
                <a:ea typeface="ヒラギノ角ゴ Pro W3" charset="-128"/>
                <a:cs typeface="ヒラギノ角ゴ Pro W3" charset="-128"/>
              </a:rPr>
              <a:t>From</a:t>
            </a:r>
            <a:r>
              <a:rPr lang="en-US" baseline="0" dirty="0" smtClean="0">
                <a:latin typeface="Arial" charset="0"/>
                <a:ea typeface="ヒラギノ角ゴ Pro W3" charset="-128"/>
                <a:cs typeface="ヒラギノ角ゴ Pro W3" charset="-128"/>
              </a:rPr>
              <a:t> ERK Fall 2009</a:t>
            </a:r>
            <a:endParaRPr lang="en-US" dirty="0" smtClean="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1995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EA42703-5951-B442-95E5-E4E84BCD0972}" type="slidenum">
              <a:rPr lang="en-US" sz="1200"/>
              <a:pPr algn="r"/>
              <a:t>22</a:t>
            </a:fld>
            <a:endParaRPr lang="en-US" sz="1200"/>
          </a:p>
        </p:txBody>
      </p:sp>
      <p:sp>
        <p:nvSpPr>
          <p:cNvPr id="2560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4" name="Rectangle 1027"/>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a:lstStyle/>
          <a:p>
            <a:pPr eaLnBrk="1" hangingPunct="1"/>
            <a:r>
              <a:rPr lang="en-US" dirty="0" smtClean="0">
                <a:ea typeface="ＭＳ Ｐゴシック" charset="-128"/>
                <a:cs typeface="ＭＳ Ｐゴシック" charset="-128"/>
              </a:rPr>
              <a:t>Class: CONCEPTUAL</a:t>
            </a:r>
          </a:p>
          <a:p>
            <a:pPr eaLnBrk="1" hangingPunct="1"/>
            <a:r>
              <a:rPr lang="en-US" baseline="0" dirty="0" smtClean="0">
                <a:ea typeface="ＭＳ Ｐゴシック" charset="-128"/>
                <a:cs typeface="ＭＳ Ｐゴシック" charset="-128"/>
              </a:rPr>
              <a:t>Correct Answer: A</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a:t>
            </a:r>
          </a:p>
          <a:p>
            <a:pPr eaLnBrk="1" hangingPunct="1"/>
            <a:endParaRPr lang="en-US" dirty="0" smtClean="0">
              <a:latin typeface="Arial" charset="0"/>
              <a:ea typeface="ヒラギノ角ゴ Pro W3" charset="-128"/>
              <a:cs typeface="ヒラギノ角ゴ Pro W3" charset="-128"/>
            </a:endParaRPr>
          </a:p>
          <a:p>
            <a:pPr eaLnBrk="1" hangingPunct="1"/>
            <a:r>
              <a:rPr lang="en-US" dirty="0" smtClean="0">
                <a:latin typeface="Arial" charset="0"/>
                <a:ea typeface="ヒラギノ角ゴ Pro W3" charset="-128"/>
                <a:cs typeface="ヒラギノ角ゴ Pro W3" charset="-128"/>
              </a:rPr>
              <a:t>Fall</a:t>
            </a:r>
            <a:r>
              <a:rPr lang="en-US" baseline="0" dirty="0" smtClean="0">
                <a:latin typeface="Arial" charset="0"/>
                <a:ea typeface="ヒラギノ角ゴ Pro W3" charset="-128"/>
                <a:cs typeface="ヒラギノ角ゴ Pro W3" charset="-128"/>
              </a:rPr>
              <a:t> 2011: Not used</a:t>
            </a:r>
          </a:p>
          <a:p>
            <a:pPr eaLnBrk="1" hangingPunct="1"/>
            <a:endParaRPr lang="en-US" baseline="0" dirty="0" smtClean="0">
              <a:latin typeface="Arial" charset="0"/>
              <a:ea typeface="ヒラギノ角ゴ Pro W3" charset="-128"/>
              <a:cs typeface="ヒラギノ角ゴ Pro W3" charset="-128"/>
            </a:endParaRPr>
          </a:p>
          <a:p>
            <a:pPr eaLnBrk="1" hangingPunct="1"/>
            <a:r>
              <a:rPr lang="en-US" baseline="0" dirty="0" smtClean="0">
                <a:latin typeface="Arial" charset="0"/>
                <a:ea typeface="ヒラギノ角ゴ Pro W3" charset="-128"/>
                <a:cs typeface="ヒラギノ角ゴ Pro W3" charset="-128"/>
              </a:rPr>
              <a:t>===============================</a:t>
            </a:r>
          </a:p>
          <a:p>
            <a:pPr eaLnBrk="1" hangingPunct="1"/>
            <a:r>
              <a:rPr lang="en-US" baseline="0" dirty="0" smtClean="0">
                <a:latin typeface="Arial" charset="0"/>
                <a:ea typeface="ヒラギノ角ゴ Pro W3" charset="-128"/>
                <a:cs typeface="ヒラギノ角ゴ Pro W3" charset="-128"/>
              </a:rPr>
              <a:t>From ERK Fall 2009</a:t>
            </a:r>
          </a:p>
          <a:p>
            <a:pPr eaLnBrk="1" hangingPunct="1"/>
            <a:endParaRPr lang="en-US"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992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r>
              <a:rPr lang="en-US" dirty="0" smtClean="0">
                <a:latin typeface="Courier New" charset="0"/>
              </a:rPr>
              <a:t>Class:</a:t>
            </a:r>
            <a:r>
              <a:rPr lang="en-US" baseline="0" dirty="0" smtClean="0">
                <a:latin typeface="Courier New" charset="0"/>
              </a:rPr>
              <a:t> MATH/ PHYSICS</a:t>
            </a:r>
          </a:p>
          <a:p>
            <a:r>
              <a:rPr lang="en-US" baseline="0" dirty="0" smtClean="0">
                <a:latin typeface="Courier New" charset="0"/>
              </a:rPr>
              <a:t>Correct Answer: B</a:t>
            </a:r>
          </a:p>
          <a:p>
            <a:r>
              <a:rPr lang="en-US" baseline="0" dirty="0" smtClean="0">
                <a:latin typeface="Courier New" charset="0"/>
              </a:rPr>
              <a:t>________________________________</a:t>
            </a:r>
          </a:p>
          <a:p>
            <a:r>
              <a:rPr lang="en-US" dirty="0" smtClean="0">
                <a:latin typeface="Courier New" charset="0"/>
              </a:rPr>
              <a:t>Physics 3320 Fa11 (SJP) Lecture #27</a:t>
            </a:r>
          </a:p>
          <a:p>
            <a:pPr eaLnBrk="1" hangingPunct="1"/>
            <a:r>
              <a:rPr lang="en-US" dirty="0" smtClean="0">
                <a:ea typeface="ＭＳ Ｐゴシック" charset="-128"/>
                <a:cs typeface="ＭＳ Ｐゴシック" charset="-128"/>
              </a:rPr>
              <a:t>13, [[83]], 4, 0,0</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Answer is B, think of solar panel orientation. You still</a:t>
            </a:r>
            <a:r>
              <a:rPr lang="en-US" baseline="0" dirty="0" smtClean="0">
                <a:ea typeface="ＭＳ Ｐゴシック" charset="-128"/>
                <a:cs typeface="ＭＳ Ｐゴシック" charset="-128"/>
              </a:rPr>
              <a:t> pick up all the power in the beam, but it is spread out over more area.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This one was about 50/50,</a:t>
            </a:r>
            <a:r>
              <a:rPr lang="en-US" baseline="0" dirty="0" smtClean="0">
                <a:ea typeface="ＭＳ Ｐゴシック" charset="-128"/>
                <a:cs typeface="ＭＳ Ｐゴシック" charset="-128"/>
              </a:rPr>
              <a:t> and I poked them to discuss with their neighbor, and it rocketed to 83% correct. This is just a geometric factor, Griffiths mentions it (and you can also think of it as arising from I = &lt;S-vector&gt; dot &lt;k hat&gt;, where k is normal to the surface. But I find this picture makes sense to me, and is needed when you’re considering T, because then the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(theta_2) factor in the numerator (associated with I_T) will NOT match the </a:t>
            </a:r>
            <a:r>
              <a:rPr lang="en-US" baseline="0" dirty="0" err="1" smtClean="0">
                <a:ea typeface="ＭＳ Ｐゴシック" charset="-128"/>
                <a:cs typeface="ＭＳ Ｐゴシック" charset="-128"/>
              </a:rPr>
              <a:t>cos</a:t>
            </a:r>
            <a:r>
              <a:rPr lang="en-US" baseline="0" dirty="0" smtClean="0">
                <a:ea typeface="ＭＳ Ｐゴシック" charset="-128"/>
                <a:cs typeface="ＭＳ Ｐゴシック" charset="-128"/>
              </a:rPr>
              <a:t>(theta_1) factor in the denominator (associated with </a:t>
            </a:r>
            <a:r>
              <a:rPr lang="en-US" baseline="0" dirty="0" err="1" smtClean="0">
                <a:ea typeface="ＭＳ Ｐゴシック" charset="-128"/>
                <a:cs typeface="ＭＳ Ｐゴシック" charset="-128"/>
              </a:rPr>
              <a:t>I_inc</a:t>
            </a:r>
            <a:r>
              <a:rPr lang="en-US" baseline="0" dirty="0" smtClean="0">
                <a:ea typeface="ＭＳ Ｐゴシック" charset="-128"/>
                <a:cs typeface="ＭＳ Ｐゴシック" charset="-128"/>
              </a:rPr>
              <a:t>)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Notes</a:t>
            </a:r>
          </a:p>
          <a:p>
            <a:r>
              <a:rPr lang="en-US" b="1" baseline="0" dirty="0" smtClean="0">
                <a:ea typeface="ＭＳ Ｐゴシック" charset="-128"/>
                <a:cs typeface="ＭＳ Ｐゴシック" charset="-128"/>
              </a:rPr>
              <a:t>Baily</a:t>
            </a:r>
            <a:r>
              <a:rPr lang="en-US" b="0" baseline="0" dirty="0" smtClean="0">
                <a:ea typeface="ＭＳ Ｐゴシック" charset="-128"/>
                <a:cs typeface="ＭＳ Ｐゴシック" charset="-128"/>
              </a:rPr>
              <a:t>: </a:t>
            </a:r>
            <a:r>
              <a:rPr lang="en-US" sz="1200" kern="1200" dirty="0" smtClean="0">
                <a:solidFill>
                  <a:schemeClr val="tx1"/>
                </a:solidFill>
                <a:latin typeface="+mn-lt"/>
                <a:ea typeface="+mn-ea"/>
                <a:cs typeface="+mn-cs"/>
              </a:rPr>
              <a:t>was split at 50/50 at one point during discussion. Seemed fairly apparent to nearby students that it’s spread out over more area by looking at the diagram.</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LA:</a:t>
            </a:r>
            <a:r>
              <a:rPr lang="en-US" sz="1200" b="0" kern="1200" dirty="0" smtClean="0">
                <a:solidFill>
                  <a:schemeClr val="tx1"/>
                </a:solidFill>
                <a:latin typeface="+mn-lt"/>
                <a:ea typeface="+mn-ea"/>
                <a:cs typeface="+mn-cs"/>
              </a:rPr>
              <a:t> For light incident at an angle, the students thought the S vector should be dependent on some trig function, maybe sin(theta).  They took some limits and decided it had to be </a:t>
            </a:r>
            <a:r>
              <a:rPr lang="en-US" sz="1200" b="0" kern="1200" dirty="0" err="1" smtClean="0">
                <a:solidFill>
                  <a:schemeClr val="tx1"/>
                </a:solidFill>
                <a:latin typeface="+mn-lt"/>
                <a:ea typeface="+mn-ea"/>
                <a:cs typeface="+mn-cs"/>
              </a:rPr>
              <a:t>cos(theta</a:t>
            </a:r>
            <a:r>
              <a:rPr lang="en-US" sz="1200" b="0" kern="1200" dirty="0" smtClean="0">
                <a:solidFill>
                  <a:schemeClr val="tx1"/>
                </a:solidFill>
                <a:latin typeface="+mn-lt"/>
                <a:ea typeface="+mn-ea"/>
                <a:cs typeface="+mn-cs"/>
              </a:rPr>
              <a:t>), but not really sure why.</a:t>
            </a:r>
            <a:endParaRPr lang="en-US" b="1"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p>
          <a:p>
            <a:pPr eaLnBrk="1" hangingPunct="1"/>
            <a:r>
              <a:rPr lang="en-US" baseline="0" dirty="0" smtClean="0">
                <a:ea typeface="ＭＳ Ｐゴシック" charset="-128"/>
                <a:cs typeface="ＭＳ Ｐゴシック" charset="-128"/>
              </a:rPr>
              <a:t>Written by SJP in PHYS 3320 Fa11</a:t>
            </a:r>
          </a:p>
          <a:p>
            <a:pPr eaLnBrk="1" hangingPunct="1"/>
            <a:endParaRPr lang="en-US" baseline="0"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1564025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MATH</a:t>
            </a:r>
          </a:p>
          <a:p>
            <a:pPr eaLnBrk="1" hangingPunct="1"/>
            <a:r>
              <a:rPr lang="en-US" baseline="0" dirty="0" smtClean="0">
                <a:ea typeface="ＭＳ Ｐゴシック" charset="-128"/>
                <a:cs typeface="ＭＳ Ｐゴシック" charset="-128"/>
              </a:rPr>
              <a:t>Correct Answer: E</a:t>
            </a:r>
          </a:p>
          <a:p>
            <a:pPr eaLnBrk="1" hangingPunct="1"/>
            <a:r>
              <a:rPr lang="en-US" baseline="0" dirty="0" smtClean="0">
                <a:ea typeface="ＭＳ Ｐゴシック" charset="-128"/>
                <a:cs typeface="ＭＳ Ｐゴシック" charset="-128"/>
              </a:rPr>
              <a:t>________________________________</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Physics 3320 Fa11 (SJP) Lecture # 28 </a:t>
            </a:r>
          </a:p>
          <a:p>
            <a:pPr eaLnBrk="1" hangingPunct="1"/>
            <a:r>
              <a:rPr lang="en-US" dirty="0" smtClean="0">
                <a:ea typeface="ＭＳ Ｐゴシック" charset="-128"/>
                <a:cs typeface="ＭＳ Ｐゴシック" charset="-128"/>
              </a:rPr>
              <a:t>0, 17, 6, 0, [[78]]</a:t>
            </a:r>
          </a:p>
          <a:p>
            <a:pPr eaLnBrk="1" hangingPunct="1"/>
            <a:r>
              <a:rPr lang="en-US" dirty="0" smtClean="0">
                <a:ea typeface="ＭＳ Ｐゴシック" charset="-128"/>
                <a:cs typeface="ＭＳ Ｐゴシック" charset="-128"/>
              </a:rPr>
              <a:t>________________________________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err="1" smtClean="0">
                <a:ea typeface="ＭＳ Ｐゴシック" charset="-128"/>
                <a:cs typeface="ＭＳ Ｐゴシック" charset="-128"/>
              </a:rPr>
              <a:t>Preclass</a:t>
            </a:r>
            <a:r>
              <a:rPr lang="en-US" dirty="0" smtClean="0">
                <a:ea typeface="ＭＳ Ｐゴシック" charset="-128"/>
                <a:cs typeface="ＭＳ Ｐゴシック" charset="-128"/>
              </a:rPr>
              <a:t>,</a:t>
            </a:r>
            <a:r>
              <a:rPr lang="en-US" baseline="0" dirty="0" smtClean="0">
                <a:ea typeface="ＭＳ Ｐゴシック" charset="-128"/>
                <a:cs typeface="ＭＳ Ｐゴシック" charset="-128"/>
              </a:rPr>
              <a:t> </a:t>
            </a:r>
            <a:r>
              <a:rPr lang="en-US" baseline="0" dirty="0" err="1" smtClean="0">
                <a:ea typeface="ＭＳ Ｐゴシック" charset="-128"/>
                <a:cs typeface="ＭＳ Ｐゴシック" charset="-128"/>
              </a:rPr>
              <a:t>warmup</a:t>
            </a:r>
            <a:r>
              <a:rPr lang="en-US" baseline="0" dirty="0" smtClean="0">
                <a:ea typeface="ＭＳ Ｐゴシック" charset="-128"/>
                <a:cs typeface="ＭＳ Ｐゴシック" charset="-128"/>
              </a:rPr>
              <a:t> for later today.  Students were VERY shaky on how to actually do it. Even when I started working out the method (in polar, it’s much easier), I didn’t have the sense that this was easy. Later in class I asked them what </a:t>
            </a:r>
            <a:r>
              <a:rPr lang="en-US" baseline="0" dirty="0" err="1" smtClean="0">
                <a:ea typeface="ＭＳ Ｐゴシック" charset="-128"/>
                <a:cs typeface="ＭＳ Ｐゴシック" charset="-128"/>
              </a:rPr>
              <a:t>Sqrt</a:t>
            </a:r>
            <a:r>
              <a:rPr lang="en-US" baseline="0" dirty="0" smtClean="0">
                <a:ea typeface="ＭＳ Ｐゴシック" charset="-128"/>
                <a:cs typeface="ＭＳ Ｐゴシック" charset="-128"/>
              </a:rPr>
              <a:t>[</a:t>
            </a:r>
            <a:r>
              <a:rPr lang="en-US" baseline="0" dirty="0" err="1" smtClean="0">
                <a:ea typeface="ＭＳ Ｐゴシック" charset="-128"/>
                <a:cs typeface="ＭＳ Ｐゴシック" charset="-128"/>
              </a:rPr>
              <a:t>i</a:t>
            </a:r>
            <a:r>
              <a:rPr lang="en-US" baseline="0" dirty="0" smtClean="0">
                <a:ea typeface="ＭＳ Ｐゴシック" charset="-128"/>
                <a:cs typeface="ＭＳ Ｐゴシック" charset="-128"/>
              </a:rPr>
              <a:t>] was, and here again there was not a lot of indication that this was easy or obvious for them.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 saw one student try to write it out in terms of x </a:t>
            </a:r>
            <a:r>
              <a:rPr lang="en-US" sz="1200" b="0" kern="1200" dirty="0" err="1" smtClean="0">
                <a:solidFill>
                  <a:schemeClr val="tx1"/>
                </a:solidFill>
                <a:latin typeface="+mn-lt"/>
                <a:ea typeface="ＭＳ Ｐゴシック" pitchFamily="-106" charset="-128"/>
                <a:cs typeface="ＭＳ Ｐゴシック" pitchFamily="-106" charset="-128"/>
              </a:rPr>
              <a:t>exp</a:t>
            </a:r>
            <a:r>
              <a:rPr lang="en-US" sz="1200" b="0" kern="1200" dirty="0" smtClean="0">
                <a:solidFill>
                  <a:schemeClr val="tx1"/>
                </a:solidFill>
                <a:latin typeface="+mn-lt"/>
                <a:ea typeface="ＭＳ Ｐゴシック" pitchFamily="-106" charset="-128"/>
                <a:cs typeface="ＭＳ Ｐゴシック" pitchFamily="-106" charset="-128"/>
              </a:rPr>
              <a:t>(</a:t>
            </a:r>
            <a:r>
              <a:rPr lang="en-US" sz="1200" b="0" kern="1200" dirty="0" err="1" smtClean="0">
                <a:solidFill>
                  <a:schemeClr val="tx1"/>
                </a:solidFill>
                <a:latin typeface="+mn-lt"/>
                <a:ea typeface="ＭＳ Ｐゴシック" pitchFamily="-106" charset="-128"/>
                <a:cs typeface="ＭＳ Ｐゴシック" pitchFamily="-106" charset="-128"/>
              </a:rPr>
              <a:t>iy</a:t>
            </a:r>
            <a:r>
              <a:rPr lang="en-US" sz="1200" b="0" kern="1200" dirty="0" smtClean="0">
                <a:solidFill>
                  <a:schemeClr val="tx1"/>
                </a:solidFill>
                <a:latin typeface="+mn-lt"/>
                <a:ea typeface="ＭＳ Ｐゴシック" pitchFamily="-106" charset="-128"/>
                <a:cs typeface="ＭＳ Ｐゴシック" pitchFamily="-106" charset="-128"/>
              </a:rPr>
              <a:t>), and he didn't know what to do once he got there. I suggested he try setting it equal to c+ di, and he figured it out from there.</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223116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 D</a:t>
            </a:r>
            <a:endParaRPr lang="en-US" dirty="0" smtClean="0"/>
          </a:p>
          <a:p>
            <a:r>
              <a:rPr lang="en-US" dirty="0" smtClean="0"/>
              <a:t>________________________________</a:t>
            </a:r>
          </a:p>
          <a:p>
            <a:r>
              <a:rPr lang="en-US" dirty="0" smtClean="0"/>
              <a:t>Physics 3320 Fa11 (SJP) Lecture #30</a:t>
            </a:r>
          </a:p>
          <a:p>
            <a:r>
              <a:rPr lang="en-US" dirty="0" smtClean="0"/>
              <a:t>0, 0, 0, [[90]],10</a:t>
            </a:r>
          </a:p>
          <a:p>
            <a:r>
              <a:rPr lang="en-US" dirty="0" smtClean="0"/>
              <a:t>________________________________</a:t>
            </a:r>
          </a:p>
          <a:p>
            <a:r>
              <a:rPr lang="en-US" b="1" dirty="0" smtClean="0"/>
              <a:t>Fall 2011 Comments</a:t>
            </a:r>
          </a:p>
          <a:p>
            <a:r>
              <a:rPr lang="en-US" dirty="0" smtClean="0"/>
              <a:t>One student was concerned about units, so we went over that</a:t>
            </a:r>
            <a:r>
              <a:rPr lang="en-US" baseline="0" dirty="0" smtClean="0"/>
              <a:t> (P = p/volume = charge*m / volume) </a:t>
            </a:r>
          </a:p>
          <a:p>
            <a:r>
              <a:rPr lang="en-US" baseline="0" dirty="0" smtClean="0"/>
              <a:t>I would argue that it’s really E, because we have to worry about the fact that within a molecule, there are multiple electrons, in different orbits (and thus with different omegas) So, this formula will need a “summation” notation, a la Griffiths. But fundamentally, D gets MOST of the physics right, it’s the simple picture (and what we used in the static case, I think) </a:t>
            </a:r>
          </a:p>
          <a:p>
            <a:endParaRPr lang="en-US" baseline="0" dirty="0" smtClean="0"/>
          </a:p>
          <a:p>
            <a:r>
              <a:rPr lang="en-US" baseline="0" dirty="0" smtClean="0"/>
              <a:t>I used this as a lead in to the derivation on the board of the formula for P, and thus D, and thus epsilon. </a:t>
            </a:r>
          </a:p>
          <a:p>
            <a:endParaRPr lang="en-US" baseline="0" dirty="0" smtClean="0"/>
          </a:p>
          <a:p>
            <a:r>
              <a:rPr lang="en-US" baseline="0" dirty="0" smtClean="0"/>
              <a:t>Notes</a:t>
            </a:r>
          </a:p>
          <a:p>
            <a:r>
              <a:rPr lang="en-US" b="1" baseline="0" dirty="0" smtClean="0"/>
              <a:t>Baily</a:t>
            </a:r>
            <a:r>
              <a:rPr lang="en-US" b="0" baseline="0" dirty="0" smtClean="0"/>
              <a:t>: </a:t>
            </a:r>
            <a:r>
              <a:rPr lang="en-US" sz="1200" kern="1200" dirty="0" smtClean="0">
                <a:solidFill>
                  <a:schemeClr val="tx1"/>
                </a:solidFill>
                <a:latin typeface="+mn-lt"/>
                <a:ea typeface="ＭＳ Ｐゴシック" pitchFamily="-106" charset="-128"/>
                <a:cs typeface="ＭＳ Ｐゴシック" pitchFamily="-106" charset="-128"/>
              </a:rPr>
              <a:t>69% correct went to 90% correct after discussion; 10% choosing “something else”.  Question of whether the units work out correctly – coulombs/m^2 makes sense if you think in terms of bound surface charge, but not sure students are keeping in mind these formulas once we’ve gone a while without using them.</a:t>
            </a:r>
          </a:p>
          <a:p>
            <a:endParaRPr lang="en-US" sz="1200" b="1"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said D because there were N oscillators and each has q*x(t) for individual dipole moment. Didn't have a lot of difficulty answering this one. Somebody thought the units were wrong, and eventually a student in front asked: "How are we not dealing with these quantum mechanically?"</a:t>
            </a:r>
          </a:p>
          <a:p>
            <a:endParaRPr lang="en-US" sz="1200" b="1" kern="1200" baseline="0" dirty="0" smtClean="0">
              <a:solidFill>
                <a:schemeClr val="tx1"/>
              </a:solidFill>
              <a:latin typeface="+mn-lt"/>
              <a:ea typeface="ＭＳ Ｐゴシック" pitchFamily="-106" charset="-128"/>
              <a:cs typeface="ＭＳ Ｐゴシック" pitchFamily="-106" charset="-128"/>
            </a:endParaRPr>
          </a:p>
          <a:p>
            <a:endParaRPr lang="en-US" b="1" baseline="0" dirty="0" smtClean="0"/>
          </a:p>
          <a:p>
            <a:r>
              <a:rPr lang="en-US" baseline="0" dirty="0" smtClean="0"/>
              <a:t>===============================</a:t>
            </a:r>
          </a:p>
          <a:p>
            <a:r>
              <a:rPr lang="en-US" baseline="0" dirty="0" smtClean="0"/>
              <a:t>Written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25</a:t>
            </a:fld>
            <a:endParaRPr lang="en-US"/>
          </a:p>
        </p:txBody>
      </p:sp>
    </p:spTree>
    <p:extLst>
      <p:ext uri="{BB962C8B-B14F-4D97-AF65-F5344CB8AC3E}">
        <p14:creationId xmlns:p14="http://schemas.microsoft.com/office/powerpoint/2010/main" val="3627751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r>
              <a:rPr lang="en-US" dirty="0" smtClean="0"/>
              <a:t>Class: CONCEPTUAL</a:t>
            </a:r>
          </a:p>
          <a:p>
            <a:r>
              <a:rPr lang="en-US" dirty="0" smtClean="0"/>
              <a:t>Correct Answer:</a:t>
            </a:r>
            <a:r>
              <a:rPr lang="en-US" baseline="0" dirty="0" smtClean="0"/>
              <a:t> A</a:t>
            </a:r>
          </a:p>
          <a:p>
            <a:r>
              <a:rPr lang="en-US" baseline="0" dirty="0" smtClean="0"/>
              <a:t>______________________________</a:t>
            </a:r>
          </a:p>
          <a:p>
            <a:r>
              <a:rPr lang="en-US" dirty="0" smtClean="0"/>
              <a:t>Physics 3320 Fa11 (SJP) Lecture 31</a:t>
            </a:r>
          </a:p>
          <a:p>
            <a:pPr eaLnBrk="1" hangingPunct="1"/>
            <a:r>
              <a:rPr lang="en-US" dirty="0" smtClean="0">
                <a:ea typeface="ＭＳ Ｐゴシック" charset="-128"/>
                <a:cs typeface="ＭＳ Ｐゴシック" charset="-128"/>
              </a:rPr>
              <a:t>[[94]], 6, 0,0,0</a:t>
            </a:r>
            <a:br>
              <a:rPr lang="en-US" dirty="0" smtClean="0">
                <a:ea typeface="ＭＳ Ｐゴシック" charset="-128"/>
                <a:cs typeface="ＭＳ Ｐゴシック" charset="-128"/>
              </a:rPr>
            </a:br>
            <a:r>
              <a:rPr lang="en-US" dirty="0" smtClean="0">
                <a:ea typeface="ＭＳ Ｐゴシック" charset="-128"/>
                <a:cs typeface="ＭＳ Ｐゴシック" charset="-128"/>
              </a:rPr>
              <a:t>______________________________</a:t>
            </a:r>
          </a:p>
          <a:p>
            <a:pPr eaLnBrk="1" hangingPunct="1"/>
            <a:r>
              <a:rPr lang="en-US" b="1" dirty="0" smtClean="0">
                <a:ea typeface="ＭＳ Ｐゴシック" charset="-128"/>
                <a:cs typeface="ＭＳ Ｐゴシック" charset="-128"/>
              </a:rPr>
              <a:t>Fall 2011 Comments</a:t>
            </a:r>
          </a:p>
          <a:p>
            <a:pPr eaLnBrk="1" hangingPunct="1"/>
            <a:r>
              <a:rPr lang="en-US" dirty="0" smtClean="0">
                <a:ea typeface="ＭＳ Ｐゴシック" charset="-128"/>
                <a:cs typeface="ＭＳ Ｐゴシック" charset="-128"/>
              </a:rPr>
              <a:t>I had asked them to sketch,</a:t>
            </a:r>
            <a:r>
              <a:rPr lang="en-US" baseline="0" dirty="0" smtClean="0">
                <a:ea typeface="ＭＳ Ｐゴシック" charset="-128"/>
                <a:cs typeface="ＭＳ Ｐゴシック" charset="-128"/>
              </a:rPr>
              <a:t> and then interrupted them with this to help them. Took a bit, but no big problems here. Worth doing.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307683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 PHYSICS</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D</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a:t>
            </a:r>
          </a:p>
          <a:p>
            <a:pPr eaLnBrk="1" hangingPunct="1"/>
            <a:r>
              <a:rPr lang="en-US" dirty="0" smtClean="0">
                <a:ea typeface="ＭＳ Ｐゴシック" charset="-128"/>
                <a:cs typeface="ＭＳ Ｐゴシック" charset="-128"/>
              </a:rPr>
              <a:t>Physics 3320 Fa11 (SJP) Lecture 32</a:t>
            </a:r>
          </a:p>
          <a:p>
            <a:pPr eaLnBrk="1" hangingPunct="1"/>
            <a:r>
              <a:rPr lang="en-US" dirty="0" smtClean="0">
                <a:ea typeface="ＭＳ Ｐゴシック" charset="-128"/>
                <a:cs typeface="ＭＳ Ｐゴシック" charset="-128"/>
              </a:rPr>
              <a:t>61,26,0,[[13]],0 silent</a:t>
            </a:r>
          </a:p>
          <a:p>
            <a:pPr eaLnBrk="1" hangingPunct="1"/>
            <a:r>
              <a:rPr lang="en-US" dirty="0" smtClean="0">
                <a:ea typeface="ＭＳ Ｐゴシック" charset="-128"/>
                <a:cs typeface="ＭＳ Ｐゴシック" charset="-128"/>
              </a:rPr>
              <a:t>73,5,14,[[9]],0  after discussion</a:t>
            </a:r>
          </a:p>
          <a:p>
            <a:pPr eaLnBrk="1" hangingPunct="1"/>
            <a:r>
              <a:rPr lang="en-US" dirty="0" smtClean="0">
                <a:ea typeface="ＭＳ Ｐゴシック" charset="-128"/>
                <a:cs typeface="ＭＳ Ｐゴシック" charset="-128"/>
              </a:rPr>
              <a:t>_______________________________</a:t>
            </a:r>
          </a:p>
          <a:p>
            <a:pPr eaLnBrk="1" hangingPunct="1"/>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We had</a:t>
            </a:r>
            <a:r>
              <a:rPr lang="en-US" baseline="0" dirty="0" smtClean="0">
                <a:ea typeface="ＭＳ Ｐゴシック" charset="-128"/>
                <a:cs typeface="ＭＳ Ｐゴシック" charset="-128"/>
              </a:rPr>
              <a:t> discussed this previous class, but I knew it hadn’t/wouldn’t sink in, so repeated it. This is subtle, A is a great answer, it’s true if omega is anything but on resonance. But if omega = </a:t>
            </a:r>
            <a:r>
              <a:rPr lang="en-US" baseline="0" dirty="0" err="1" smtClean="0">
                <a:ea typeface="ＭＳ Ｐゴシック" charset="-128"/>
                <a:cs typeface="ＭＳ Ｐゴシック" charset="-128"/>
              </a:rPr>
              <a:t>omega_i</a:t>
            </a:r>
            <a:r>
              <a:rPr lang="en-US" baseline="0" dirty="0" smtClean="0">
                <a:ea typeface="ＭＳ Ｐゴシック" charset="-128"/>
                <a:cs typeface="ＭＳ Ｐゴシック" charset="-128"/>
              </a:rPr>
              <a:t>, for some </a:t>
            </a:r>
            <a:r>
              <a:rPr lang="en-US" baseline="0" dirty="0" err="1" smtClean="0">
                <a:ea typeface="ＭＳ Ｐゴシック" charset="-128"/>
                <a:cs typeface="ＭＳ Ｐゴシック" charset="-128"/>
              </a:rPr>
              <a:t>i</a:t>
            </a:r>
            <a:r>
              <a:rPr lang="en-US" baseline="0" dirty="0" smtClean="0">
                <a:ea typeface="ＭＳ Ｐゴシック" charset="-128"/>
                <a:cs typeface="ＭＳ Ｐゴシック" charset="-128"/>
              </a:rPr>
              <a:t>, then the vanishing of the resonance term in the denominator makes the answer, JUST for that frequency, go like 1/gamma which blows up. This is the physics of “resonant absorption lines”. Students seemed intrigued and interested (again! We did this last class!) </a:t>
            </a: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(I proceeded to work out n-1 near a resonance, plotted and discussed it, reminded them of the “phase velocity” </a:t>
            </a:r>
            <a:r>
              <a:rPr lang="en-US" baseline="0" dirty="0" err="1" smtClean="0">
                <a:ea typeface="ＭＳ Ｐゴシック" charset="-128"/>
                <a:cs typeface="ＭＳ Ｐゴシック" charset="-128"/>
              </a:rPr>
              <a:t>vs</a:t>
            </a:r>
            <a:r>
              <a:rPr lang="en-US" baseline="0" dirty="0" smtClean="0">
                <a:ea typeface="ＭＳ Ｐゴシック" charset="-128"/>
                <a:cs typeface="ＭＳ Ｐゴシック" charset="-128"/>
              </a:rPr>
              <a:t> group velocity story) </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Notes</a:t>
            </a:r>
          </a:p>
          <a:p>
            <a:pPr eaLnBrk="1" hangingPunct="1"/>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 students near me knew that the general behavior should go to zero but they were concerned about resonance, which got into a discussion of which limit one would take first (if you were going </a:t>
            </a:r>
            <a:r>
              <a:rPr lang="en-US" sz="1200" b="0" kern="1200" dirty="0" err="1" smtClean="0">
                <a:solidFill>
                  <a:schemeClr val="tx1"/>
                </a:solidFill>
                <a:latin typeface="+mn-lt"/>
                <a:ea typeface="ＭＳ Ｐゴシック" pitchFamily="-106" charset="-128"/>
                <a:cs typeface="ＭＳ Ｐゴシック" pitchFamily="-106" charset="-128"/>
              </a:rPr>
              <a:t>w_i</a:t>
            </a:r>
            <a:r>
              <a:rPr lang="en-US" sz="1200" b="0" kern="1200" dirty="0" smtClean="0">
                <a:solidFill>
                  <a:schemeClr val="tx1"/>
                </a:solidFill>
                <a:latin typeface="+mn-lt"/>
                <a:ea typeface="ＭＳ Ｐゴシック" pitchFamily="-106" charset="-128"/>
                <a:cs typeface="ＭＳ Ｐゴシック" pitchFamily="-106" charset="-128"/>
              </a:rPr>
              <a:t>-&gt;w, gamma-&gt;0).</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2029692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2831714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3493733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MATH/ PHYSICS</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7585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72AC010-A1E9-CF4E-920E-32D60E3C04FD}" type="slidenum">
              <a:rPr lang="en-US"/>
              <a:pPr/>
              <a:t>4</a:t>
            </a:fld>
            <a:endParaRPr lang="en-US"/>
          </a:p>
        </p:txBody>
      </p:sp>
      <p:sp>
        <p:nvSpPr>
          <p:cNvPr id="7"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CEFF4A3D-88AC-FA4E-A2FA-2857194E3786}" type="slidenum">
              <a:rPr lang="en-US" sz="1200">
                <a:latin typeface="Calibri" charset="0"/>
              </a:rPr>
              <a:pPr algn="r" eaLnBrk="1" hangingPunct="1"/>
              <a:t>4</a:t>
            </a:fld>
            <a:endParaRPr lang="en-US" sz="1200">
              <a:latin typeface="Calibri"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smtClean="0">
                <a:ea typeface="+mn-ea"/>
                <a:cs typeface="+mn-cs"/>
              </a:rPr>
              <a:t>Class:</a:t>
            </a:r>
            <a:r>
              <a:rPr lang="en-US" baseline="0" dirty="0" smtClean="0">
                <a:ea typeface="+mn-ea"/>
                <a:cs typeface="+mn-cs"/>
              </a:rPr>
              <a:t> CONCEPTUAL</a:t>
            </a:r>
          </a:p>
          <a:p>
            <a:r>
              <a:rPr lang="en-US" baseline="0" dirty="0" smtClean="0">
                <a:ea typeface="+mn-ea"/>
                <a:cs typeface="+mn-cs"/>
              </a:rPr>
              <a:t>Correct Answer: A</a:t>
            </a:r>
          </a:p>
          <a:p>
            <a:r>
              <a:rPr lang="en-US" baseline="0" dirty="0" smtClean="0">
                <a:ea typeface="+mn-ea"/>
                <a:cs typeface="+mn-cs"/>
              </a:rPr>
              <a:t>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#18</a:t>
            </a:r>
          </a:p>
          <a:p>
            <a:r>
              <a:rPr lang="en-US" dirty="0" smtClean="0">
                <a:ea typeface="ヒラギノ角ゴ Pro W3" charset="-128"/>
                <a:cs typeface="ヒラギノ角ゴ Pro W3" charset="-128"/>
              </a:rPr>
              <a:t>[[100]],</a:t>
            </a:r>
            <a:r>
              <a:rPr lang="en-US" baseline="0" dirty="0" smtClean="0">
                <a:ea typeface="ヒラギノ角ゴ Pro W3" charset="-128"/>
                <a:cs typeface="ヒラギノ角ゴ Pro W3" charset="-128"/>
              </a:rPr>
              <a:t> 0, 0 </a:t>
            </a:r>
          </a:p>
          <a:p>
            <a:r>
              <a:rPr lang="en-US" baseline="0" dirty="0" smtClean="0">
                <a:ea typeface="ヒラギノ角ゴ Pro W3" charset="-128"/>
                <a:cs typeface="ヒラギノ角ゴ Pro W3" charset="-128"/>
              </a:rPr>
              <a:t>_______________________________</a:t>
            </a:r>
          </a:p>
          <a:p>
            <a:r>
              <a:rPr lang="en-US" b="1" baseline="0" dirty="0" smtClean="0">
                <a:ea typeface="ヒラギノ角ゴ Pro W3" charset="-128"/>
                <a:cs typeface="ヒラギノ角ゴ Pro W3" charset="-128"/>
              </a:rPr>
              <a:t>Spring 2012 Comments</a:t>
            </a:r>
            <a:endParaRPr lang="en-US" b="0" baseline="0" dirty="0" smtClean="0">
              <a:ea typeface="ヒラギノ角ゴ Pro W3" charset="-128"/>
              <a:cs typeface="ヒラギノ角ゴ Pro W3" charset="-128"/>
            </a:endParaRPr>
          </a:p>
          <a:p>
            <a:endParaRPr lang="en-US" b="0" baseline="0" dirty="0" smtClean="0">
              <a:ea typeface="ヒラギノ角ゴ Pro W3" charset="-128"/>
              <a:cs typeface="ヒラギノ角ゴ Pro W3" charset="-128"/>
            </a:endParaRPr>
          </a:p>
          <a:p>
            <a:endParaRPr lang="en-US" b="0" baseline="0" dirty="0" smtClean="0">
              <a:ea typeface="ヒラギノ角ゴ Pro W3" charset="-128"/>
              <a:cs typeface="ヒラギノ角ゴ Pro W3" charset="-128"/>
            </a:endParaRPr>
          </a:p>
          <a:p>
            <a:r>
              <a:rPr lang="en-US" b="0" baseline="0" dirty="0" smtClean="0">
                <a:ea typeface="ヒラギノ角ゴ Pro W3" charset="-128"/>
                <a:cs typeface="ヒラギノ角ゴ Pro W3" charset="-128"/>
              </a:rPr>
              <a:t>==============================</a:t>
            </a:r>
          </a:p>
          <a:p>
            <a:r>
              <a:rPr lang="en-US" b="0" baseline="0" dirty="0" smtClean="0">
                <a:ea typeface="ヒラギノ角ゴ Pro W3" charset="-128"/>
                <a:cs typeface="ヒラギノ角ゴ Pro W3" charset="-128"/>
              </a:rPr>
              <a:t>Written by Mike </a:t>
            </a:r>
            <a:r>
              <a:rPr lang="en-US" b="0" baseline="0" dirty="0" err="1" smtClean="0">
                <a:ea typeface="ヒラギノ角ゴ Pro W3" charset="-128"/>
                <a:cs typeface="ヒラギノ角ゴ Pro W3" charset="-128"/>
              </a:rPr>
              <a:t>Dubson</a:t>
            </a:r>
            <a:r>
              <a:rPr lang="en-US" b="0" baseline="0" dirty="0" smtClean="0">
                <a:ea typeface="ヒラギノ角ゴ Pro W3" charset="-128"/>
                <a:cs typeface="ヒラギノ角ゴ Pro W3" charset="-128"/>
              </a:rPr>
              <a:t> in PHYS 3320 Sp12</a:t>
            </a:r>
            <a:endParaRPr lang="en-US" b="1" baseline="0" dirty="0" smtClean="0">
              <a:ea typeface="ヒラギノ角ゴ Pro W3" charset="-128"/>
              <a:cs typeface="ヒラギノ角ゴ Pro W3" charset="-128"/>
            </a:endParaRPr>
          </a:p>
        </p:txBody>
      </p:sp>
    </p:spTree>
    <p:extLst>
      <p:ext uri="{BB962C8B-B14F-4D97-AF65-F5344CB8AC3E}">
        <p14:creationId xmlns:p14="http://schemas.microsoft.com/office/powerpoint/2010/main" val="3538154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a:lstStyle/>
          <a:p>
            <a:pPr eaLnBrk="1" hangingPunct="1"/>
            <a:r>
              <a:rPr lang="en-US" dirty="0" smtClean="0">
                <a:ea typeface="ＭＳ Ｐゴシック" charset="-128"/>
                <a:cs typeface="ＭＳ Ｐゴシック" charset="-128"/>
              </a:rPr>
              <a:t>Class: CONCEPTUAL</a:t>
            </a:r>
          </a:p>
          <a:p>
            <a:pPr eaLnBrk="1" hangingPunct="1"/>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t>
            </a:r>
          </a:p>
          <a:p>
            <a:pPr eaLnBrk="1" hangingPunct="1"/>
            <a:r>
              <a:rPr lang="en-US" baseline="0" dirty="0" smtClean="0">
                <a:ea typeface="ＭＳ Ｐゴシック" charset="-128"/>
                <a:cs typeface="ＭＳ Ｐゴシック" charset="-128"/>
              </a:rPr>
              <a:t>_________________________</a:t>
            </a:r>
          </a:p>
          <a:p>
            <a:pPr eaLnBrk="1" hangingPunct="1"/>
            <a:endParaRPr lang="en-US" baseline="0" dirty="0" smtClean="0">
              <a:ea typeface="ＭＳ Ｐゴシック" charset="-128"/>
              <a:cs typeface="ＭＳ Ｐゴシック" charset="-128"/>
            </a:endParaRPr>
          </a:p>
          <a:p>
            <a:pPr eaLnBrk="1" hangingPunct="1"/>
            <a:endParaRPr lang="en-US" baseline="0" dirty="0" smtClean="0">
              <a:ea typeface="ＭＳ Ｐゴシック" charset="-128"/>
              <a:cs typeface="ＭＳ Ｐゴシック" charset="-128"/>
            </a:endParaRPr>
          </a:p>
          <a:p>
            <a:pPr eaLnBrk="1" hangingPunct="1"/>
            <a:r>
              <a:rPr lang="en-US" baseline="0" dirty="0" smtClean="0">
                <a:ea typeface="ＭＳ Ｐゴシック" charset="-128"/>
                <a:cs typeface="ＭＳ Ｐゴシック" charset="-128"/>
              </a:rPr>
              <a:t>========================</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From ERK Fall 2009</a:t>
            </a:r>
          </a:p>
        </p:txBody>
      </p:sp>
    </p:spTree>
    <p:extLst>
      <p:ext uri="{BB962C8B-B14F-4D97-AF65-F5344CB8AC3E}">
        <p14:creationId xmlns:p14="http://schemas.microsoft.com/office/powerpoint/2010/main" val="203302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a:t>
            </a:r>
            <a:r>
              <a:rPr lang="en-US" baseline="0" dirty="0" smtClean="0"/>
              <a:t>t Answer: B</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#19</a:t>
            </a:r>
          </a:p>
          <a:p>
            <a:r>
              <a:rPr lang="en-US" dirty="0" smtClean="0"/>
              <a:t>7,</a:t>
            </a:r>
            <a:r>
              <a:rPr lang="en-US" baseline="0" dirty="0" smtClean="0"/>
              <a:t> [[93]], 0</a:t>
            </a:r>
          </a:p>
          <a:p>
            <a:endParaRPr lang="en-US" baseline="0" dirty="0" smtClean="0"/>
          </a:p>
          <a:p>
            <a:endParaRPr lang="en-US" baseline="0" dirty="0" smtClean="0"/>
          </a:p>
          <a:p>
            <a:r>
              <a:rPr lang="en-US" baseline="0" dirty="0" smtClean="0"/>
              <a:t>===============================</a:t>
            </a:r>
          </a:p>
          <a:p>
            <a:r>
              <a:rPr lang="en-US" baseline="0" dirty="0" smtClean="0"/>
              <a:t>Written by Mike </a:t>
            </a:r>
            <a:r>
              <a:rPr lang="en-US" baseline="0" dirty="0" err="1" smtClean="0"/>
              <a:t>Dubson</a:t>
            </a:r>
            <a:r>
              <a:rPr lang="en-US" baseline="0" dirty="0" smtClean="0"/>
              <a:t> in 3320 Sp12</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EEBC947-2BE5-C248-9E69-11C797DCC90C}" type="slidenum">
              <a:rPr lang="en-US" smtClean="0"/>
              <a:pPr/>
              <a:t>5</a:t>
            </a:fld>
            <a:endParaRPr lang="en-US"/>
          </a:p>
        </p:txBody>
      </p:sp>
    </p:spTree>
    <p:extLst>
      <p:ext uri="{BB962C8B-B14F-4D97-AF65-F5344CB8AC3E}">
        <p14:creationId xmlns:p14="http://schemas.microsoft.com/office/powerpoint/2010/main" val="172914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42C86E14-6FC5-784F-9D3B-D77E617E2BF9}" type="slidenum">
              <a:rPr lang="en-US">
                <a:latin typeface="Calibri" charset="0"/>
                <a:ea typeface="ＭＳ Ｐゴシック" charset="-128"/>
                <a:cs typeface="ＭＳ Ｐゴシック" charset="-128"/>
              </a:rPr>
              <a:pPr/>
              <a:t>6</a:t>
            </a:fld>
            <a:endParaRPr lang="en-US">
              <a:latin typeface="Calibri" charset="0"/>
              <a:ea typeface="ＭＳ Ｐゴシック" charset="-128"/>
              <a:cs typeface="ＭＳ Ｐゴシック"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r>
              <a:rPr lang="en-US" dirty="0" smtClean="0"/>
              <a:t>CONSIDER</a:t>
            </a:r>
            <a:r>
              <a:rPr lang="en-US" baseline="0" dirty="0" smtClean="0"/>
              <a:t> THIS REVISION TO THE PREVIOUS SLIDE TO TRY IN FUTURE SEMESTERS</a:t>
            </a:r>
          </a:p>
          <a:p>
            <a:endParaRPr lang="en-US" dirty="0" smtClean="0"/>
          </a:p>
          <a:p>
            <a:r>
              <a:rPr lang="en-US" dirty="0" smtClean="0"/>
              <a:t>Class: MATH</a:t>
            </a:r>
          </a:p>
          <a:p>
            <a:r>
              <a:rPr lang="en-US" dirty="0" smtClean="0"/>
              <a:t>Correct</a:t>
            </a:r>
            <a:r>
              <a:rPr lang="en-US" baseline="0" dirty="0" smtClean="0"/>
              <a:t> Answer: C</a:t>
            </a:r>
            <a:endParaRPr lang="en-US" dirty="0" smtClean="0"/>
          </a:p>
          <a:p>
            <a:r>
              <a:rPr lang="en-US" dirty="0" smtClean="0"/>
              <a:t>___________________________________</a:t>
            </a:r>
          </a:p>
          <a:p>
            <a:r>
              <a:rPr lang="en-US" b="1" dirty="0" smtClean="0"/>
              <a:t>Fall</a:t>
            </a:r>
            <a:r>
              <a:rPr lang="en-US" b="1" baseline="0" dirty="0" smtClean="0"/>
              <a:t> 2011 Comments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(See previous slide, this is my attempted</a:t>
            </a:r>
            <a:r>
              <a:rPr lang="en-US" baseline="0" dirty="0" smtClean="0"/>
              <a:t> fix to make it more demonstrative of student reasoning. I’m not sure if it will do any better.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See also the next slide for another idea)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See comments in upcoming classes too. Apparently, some students in future lectures think, </a:t>
            </a:r>
            <a:r>
              <a:rPr lang="en-US" baseline="0" dirty="0" err="1" smtClean="0"/>
              <a:t>e.g</a:t>
            </a:r>
            <a:r>
              <a:rPr lang="en-US" baseline="0" dirty="0" smtClean="0"/>
              <a:t>, that if the wave is polarized in the x direction, that the wave is “moving” in the x direction.  And, see below, although they may very well “know” that k points in the direction of travel, they cannot explain why (and some students in my class wondered out loud why this formula wouldn’t equally well tell you that the wave travels in the “r” direction, i.e. a spherical wave! It might be interesting to reframe the question this way!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Do not be fooled, the students get it right only because the distractors</a:t>
            </a:r>
            <a:r>
              <a:rPr lang="en-US" baseline="0" dirty="0" smtClean="0"/>
              <a:t> are not distracting. This concept is apparently nontrivial for students!</a:t>
            </a:r>
            <a:endParaRPr lang="en-US" dirty="0" smtClean="0"/>
          </a:p>
          <a:p>
            <a:endParaRPr lang="en-US" dirty="0" smtClean="0"/>
          </a:p>
          <a:p>
            <a:r>
              <a:rPr lang="en-US" dirty="0" smtClean="0"/>
              <a:t>This question needs some work. It’s too “simple”, for a deep and devious idea. </a:t>
            </a:r>
            <a:r>
              <a:rPr lang="en-US" baseline="0" dirty="0" smtClean="0"/>
              <a:t>In the next class, I revisited this . It turns out, when I asked students if they understood WHY this answer was d, at first not a single student would raise their hand to admit that there was any issue or confusion. Everything seemed fine. But I pushed, do they really see why </a:t>
            </a:r>
            <a:r>
              <a:rPr lang="en-US" b="1" baseline="0" dirty="0" smtClean="0"/>
              <a:t>k</a:t>
            </a:r>
            <a:r>
              <a:rPr lang="en-US" b="0" baseline="0" dirty="0" smtClean="0"/>
              <a:t> (vector!) is the direction of propagation? Even though there’s a dot product in there? It took ~30 seconds of waiting, but finally one student raised their hand, and said yeah, it was a little unobvious. Then a second, and third. At this point, the ice broke, and half the class admitted they really could not “see” why this was true!  </a:t>
            </a:r>
          </a:p>
          <a:p>
            <a:endParaRPr lang="en-US" b="0" baseline="0" dirty="0" smtClean="0"/>
          </a:p>
          <a:p>
            <a:r>
              <a:rPr lang="en-US" b="0" baseline="0" dirty="0" smtClean="0"/>
              <a:t>I spent a good 5 minutes with an interactive discussion at the board (see next lecture), getting them to think geometrically about k dot r, realizing that represents </a:t>
            </a:r>
            <a:r>
              <a:rPr lang="en-US" b="1" baseline="0" dirty="0" smtClean="0"/>
              <a:t>r</a:t>
            </a:r>
            <a:r>
              <a:rPr lang="en-US" b="0" baseline="0" dirty="0" smtClean="0"/>
              <a:t> vectors in a PLANE perpendicular to </a:t>
            </a:r>
            <a:r>
              <a:rPr lang="en-US" b="1" baseline="0" dirty="0" smtClean="0"/>
              <a:t>k</a:t>
            </a:r>
            <a:r>
              <a:rPr lang="en-US" b="0" baseline="0" dirty="0" smtClean="0"/>
              <a:t>, and finally that as time advances, that plane advances… I think it’s non-trivial. </a:t>
            </a:r>
            <a:endParaRPr lang="en-US"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Written by: Steven Pollock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charset="-128"/>
                <a:cs typeface="ＭＳ Ｐゴシック" charset="-128"/>
              </a:rPr>
              <a:t>-- based on after-class revisions to clicker 7.15</a:t>
            </a:r>
            <a:endParaRPr lang="en-US" dirty="0" smtClean="0">
              <a:ea typeface="ＭＳ Ｐゴシック" charset="-128"/>
              <a:cs typeface="ＭＳ Ｐゴシック" charset="-128"/>
            </a:endParaRPr>
          </a:p>
          <a:p>
            <a:endParaRPr lang="en-US" dirty="0">
              <a:ea typeface="ＭＳ Ｐゴシック" charset="-128"/>
              <a:cs typeface="ＭＳ Ｐゴシック" charset="-128"/>
            </a:endParaRPr>
          </a:p>
        </p:txBody>
      </p:sp>
    </p:spTree>
    <p:extLst>
      <p:ext uri="{BB962C8B-B14F-4D97-AF65-F5344CB8AC3E}">
        <p14:creationId xmlns:p14="http://schemas.microsoft.com/office/powerpoint/2010/main" val="64339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A25B5EFE-25CC-EE42-AA66-E59E31B1B828}" type="slidenum">
              <a:rPr lang="en-US"/>
              <a:pPr/>
              <a:t>7</a:t>
            </a:fld>
            <a:endParaRPr lang="en-US"/>
          </a:p>
        </p:txBody>
      </p:sp>
      <p:sp>
        <p:nvSpPr>
          <p:cNvPr id="8"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8C6C00CE-3757-CF45-8D00-C778BD9D2A34}" type="slidenum">
              <a:rPr lang="en-US" sz="1200">
                <a:latin typeface="Calibri" charset="0"/>
              </a:rPr>
              <a:pPr algn="r" eaLnBrk="1" hangingPunct="1"/>
              <a:t>7</a:t>
            </a:fld>
            <a:endParaRPr lang="en-US" sz="1200">
              <a:latin typeface="Calibri" charset="0"/>
            </a:endParaRPr>
          </a:p>
        </p:txBody>
      </p:sp>
      <p:sp>
        <p:nvSpPr>
          <p:cNvPr id="25603" name="Rectangle 7"/>
          <p:cNvSpPr txBox="1">
            <a:spLocks noGrp="1" noChangeArrowheads="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eaLnBrk="1" hangingPunct="1"/>
            <a:fld id="{87E8399B-51CF-9742-9A59-D2CAB79DBB15}" type="slidenum">
              <a:rPr lang="en-US" sz="1100"/>
              <a:pPr algn="r" defTabSz="865188" eaLnBrk="1" hangingPunct="1"/>
              <a:t>7</a:t>
            </a:fld>
            <a:endParaRPr lang="en-US" sz="1100"/>
          </a:p>
        </p:txBody>
      </p:sp>
      <p:sp>
        <p:nvSpPr>
          <p:cNvPr id="25604" name="Rectangle 2"/>
          <p:cNvSpPr>
            <a:spLocks noGrp="1" noRot="1" noChangeAspect="1" noChangeArrowheads="1" noTextEdit="1"/>
          </p:cNvSpPr>
          <p:nvPr>
            <p:ph type="sldImg"/>
          </p:nvPr>
        </p:nvSpPr>
        <p:spPr>
          <a:xfrm>
            <a:off x="1144588" y="684213"/>
            <a:ext cx="4573587" cy="3430587"/>
          </a:xfrm>
          <a:ln/>
        </p:spPr>
      </p:sp>
      <p:sp>
        <p:nvSpPr>
          <p:cNvPr id="25605"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wrap="none" lIns="86493" tIns="43247" rIns="86493" bIns="43247" anchor="ctr"/>
          <a:lstStyle/>
          <a:p>
            <a:r>
              <a:rPr lang="en-US" dirty="0" smtClean="0"/>
              <a:t>Class: CONCEPTUAL</a:t>
            </a:r>
          </a:p>
          <a:p>
            <a:r>
              <a:rPr lang="en-US" dirty="0" smtClean="0"/>
              <a:t>Correct</a:t>
            </a:r>
            <a:r>
              <a:rPr lang="en-US" baseline="0" dirty="0" smtClean="0"/>
              <a:t> Answer: A</a:t>
            </a:r>
          </a:p>
          <a:p>
            <a:r>
              <a:rPr lang="en-US" baseline="0" dirty="0" smtClean="0"/>
              <a:t>_________________________________</a:t>
            </a:r>
            <a:endParaRPr lang="en-US" dirty="0" smtClean="0"/>
          </a:p>
          <a:p>
            <a:endParaRPr lang="en-US" dirty="0" smtClean="0"/>
          </a:p>
          <a:p>
            <a:endParaRPr lang="en-US" dirty="0" smtClean="0"/>
          </a:p>
          <a:p>
            <a:r>
              <a:rPr lang="en-US" dirty="0" smtClean="0"/>
              <a:t>Fall</a:t>
            </a:r>
            <a:r>
              <a:rPr lang="en-US" baseline="0" dirty="0" smtClean="0"/>
              <a:t> 2011: Not used</a:t>
            </a:r>
          </a:p>
          <a:p>
            <a:endParaRPr lang="en-US" dirty="0" smtClean="0"/>
          </a:p>
          <a:p>
            <a:endParaRPr lang="en-US" dirty="0" smtClean="0"/>
          </a:p>
          <a:p>
            <a:r>
              <a:rPr lang="en-US" dirty="0" smtClean="0"/>
              <a:t>===============================</a:t>
            </a:r>
          </a:p>
          <a:p>
            <a:r>
              <a:rPr lang="en-US" dirty="0" smtClean="0"/>
              <a:t>USED </a:t>
            </a:r>
            <a:r>
              <a:rPr lang="en-US" dirty="0"/>
              <a:t>IN:  Spring 2009 (Rogers)</a:t>
            </a:r>
          </a:p>
          <a:p>
            <a:r>
              <a:rPr lang="en-US" dirty="0"/>
              <a:t>LECTURE NUMBER:  26</a:t>
            </a:r>
          </a:p>
          <a:p>
            <a:r>
              <a:rPr lang="en-US" dirty="0"/>
              <a:t>STUDENT RESPONSES: </a:t>
            </a:r>
            <a:r>
              <a:rPr lang="en-US" b="1" dirty="0"/>
              <a:t>[[84 %]]</a:t>
            </a:r>
            <a:r>
              <a:rPr lang="en-US" dirty="0"/>
              <a:t> 12 % 5 % 0 % 0 %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p>
        </p:txBody>
      </p:sp>
    </p:spTree>
    <p:extLst>
      <p:ext uri="{BB962C8B-B14F-4D97-AF65-F5344CB8AC3E}">
        <p14:creationId xmlns:p14="http://schemas.microsoft.com/office/powerpoint/2010/main" val="172248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96716E38-ED0D-084D-A6F0-B5899068B56E}" type="slidenum">
              <a:rPr lang="en-US"/>
              <a:pPr/>
              <a:t>8</a:t>
            </a:fld>
            <a:endParaRPr lang="en-US"/>
          </a:p>
        </p:txBody>
      </p:sp>
      <p:sp>
        <p:nvSpPr>
          <p:cNvPr id="8" name="Rectangle 7"/>
          <p:cNvSpPr txBox="1">
            <a:spLocks noGrp="1" noChangeArrowheads="1"/>
          </p:cNvSpPr>
          <p:nvPr/>
        </p:nvSpPr>
        <p:spPr>
          <a:xfrm>
            <a:off x="3884613" y="8685213"/>
            <a:ext cx="2971800" cy="457200"/>
          </a:xfrm>
          <a:prstGeom prst="rect">
            <a:avLst/>
          </a:prstGeom>
          <a:noFill/>
        </p:spPr>
        <p:txBody>
          <a:bodyPr anchor="b">
            <a:prstTxWarp prst="textNoShape">
              <a:avLst/>
            </a:prstTxWarp>
          </a:bodyPr>
          <a:lstStyle/>
          <a:p>
            <a:pPr algn="r" eaLnBrk="1" hangingPunct="1"/>
            <a:fld id="{3EEA3CF6-BBF3-E443-B1AB-2F6F716E40A7}" type="slidenum">
              <a:rPr lang="en-US" sz="1200">
                <a:latin typeface="Calibri" charset="0"/>
              </a:rPr>
              <a:pPr algn="r" eaLnBrk="1" hangingPunct="1"/>
              <a:t>8</a:t>
            </a:fld>
            <a:endParaRPr lang="en-US" sz="1200">
              <a:latin typeface="Calibri" charset="0"/>
            </a:endParaRPr>
          </a:p>
        </p:txBody>
      </p:sp>
      <p:sp>
        <p:nvSpPr>
          <p:cNvPr id="27651" name="Rectangle 7"/>
          <p:cNvSpPr txBox="1">
            <a:spLocks noGrp="1" noChangeArrowheads="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eaLnBrk="1" hangingPunct="1"/>
            <a:fld id="{7453185A-34A3-8548-9662-D61F2926F00D}" type="slidenum">
              <a:rPr lang="en-US" sz="1100"/>
              <a:pPr algn="r" defTabSz="865188" eaLnBrk="1" hangingPunct="1"/>
              <a:t>8</a:t>
            </a:fld>
            <a:endParaRPr lang="en-US" sz="1100"/>
          </a:p>
        </p:txBody>
      </p:sp>
      <p:sp>
        <p:nvSpPr>
          <p:cNvPr id="27652" name="Rectangle 2"/>
          <p:cNvSpPr>
            <a:spLocks noGrp="1" noRot="1" noChangeAspect="1" noChangeArrowheads="1" noTextEdit="1"/>
          </p:cNvSpPr>
          <p:nvPr>
            <p:ph type="sldImg"/>
          </p:nvPr>
        </p:nvSpPr>
        <p:spPr>
          <a:xfrm>
            <a:off x="1144588" y="684213"/>
            <a:ext cx="4573587" cy="3430587"/>
          </a:xfrm>
          <a:ln/>
        </p:spPr>
      </p:sp>
      <p:sp>
        <p:nvSpPr>
          <p:cNvPr id="27653" name="Rectangle 3"/>
          <p:cNvSpPr>
            <a:spLocks noGrp="1" noChangeArrowheads="1"/>
          </p:cNvSpPr>
          <p:nvPr>
            <p:ph type="body" idx="1"/>
          </p:nvPr>
        </p:nvSpPr>
        <p:spPr>
          <a:xfrm>
            <a:off x="685800" y="4343400"/>
            <a:ext cx="5486400" cy="4116388"/>
          </a:xfrm>
          <a:solidFill>
            <a:srgbClr val="FFFFFF"/>
          </a:solidFill>
          <a:ln>
            <a:solidFill>
              <a:srgbClr val="000000"/>
            </a:solidFill>
          </a:ln>
        </p:spPr>
        <p:txBody>
          <a:bodyPr wrap="none" lIns="86493" tIns="43247" rIns="86493" bIns="43247" anchor="ctr"/>
          <a:lstStyle/>
          <a:p>
            <a:r>
              <a:rPr lang="en-US" dirty="0" smtClean="0"/>
              <a:t>Class: CONCEPTUAL</a:t>
            </a:r>
          </a:p>
          <a:p>
            <a:r>
              <a:rPr lang="en-US" dirty="0" smtClean="0"/>
              <a:t>Correct Answer: D</a:t>
            </a:r>
          </a:p>
          <a:p>
            <a:r>
              <a:rPr lang="en-US" dirty="0" smtClean="0"/>
              <a:t>_____________________________</a:t>
            </a:r>
            <a:br>
              <a:rPr lang="en-US" dirty="0" smtClean="0"/>
            </a:br>
            <a:r>
              <a:rPr lang="en-US" dirty="0" smtClean="0"/>
              <a:t/>
            </a:r>
            <a:br>
              <a:rPr lang="en-US" dirty="0" smtClean="0"/>
            </a:br>
            <a:r>
              <a:rPr lang="en-US" dirty="0" smtClean="0"/>
              <a:t>Fall</a:t>
            </a:r>
            <a:r>
              <a:rPr lang="en-US" baseline="0" dirty="0" smtClean="0"/>
              <a:t> 2011: Not used</a:t>
            </a:r>
            <a:endParaRPr lang="en-US" dirty="0" smtClean="0"/>
          </a:p>
          <a:p>
            <a:endParaRPr lang="en-US" dirty="0" smtClean="0"/>
          </a:p>
          <a:p>
            <a:r>
              <a:rPr lang="en-US" dirty="0" smtClean="0"/>
              <a:t>_____________________________</a:t>
            </a:r>
          </a:p>
          <a:p>
            <a:r>
              <a:rPr lang="en-US" dirty="0" smtClean="0"/>
              <a:t>USED </a:t>
            </a:r>
            <a:r>
              <a:rPr lang="en-US" dirty="0"/>
              <a:t>IN:  Spring 2009 (Rogers)</a:t>
            </a:r>
          </a:p>
          <a:p>
            <a:r>
              <a:rPr lang="en-US" dirty="0"/>
              <a:t>LECTURE NUMBER:  26</a:t>
            </a:r>
          </a:p>
          <a:p>
            <a:r>
              <a:rPr lang="en-US" dirty="0"/>
              <a:t>STUDENT RESPONSES: 0 % 0 % 0 % </a:t>
            </a:r>
            <a:r>
              <a:rPr lang="en-US" b="1" dirty="0"/>
              <a:t>[[98 %]]</a:t>
            </a:r>
            <a:r>
              <a:rPr lang="en-US" dirty="0"/>
              <a:t> 2 % (SPRING 09)</a:t>
            </a:r>
          </a:p>
          <a:p>
            <a:r>
              <a:rPr lang="en-US" b="1" dirty="0"/>
              <a:t>INSTRUCTOR NOTES: </a:t>
            </a:r>
          </a:p>
          <a:p>
            <a:r>
              <a:rPr lang="en-US" dirty="0">
                <a:ea typeface="ヒラギノ角ゴ Pro W3" charset="-128"/>
                <a:cs typeface="ヒラギノ角ゴ Pro W3" charset="-128"/>
              </a:rPr>
              <a:t>WRITTEN BY:  Charles Rogers (CU-Boulder)</a:t>
            </a:r>
          </a:p>
          <a:p>
            <a:endParaRPr lang="en-US" dirty="0"/>
          </a:p>
        </p:txBody>
      </p:sp>
    </p:spTree>
    <p:extLst>
      <p:ext uri="{BB962C8B-B14F-4D97-AF65-F5344CB8AC3E}">
        <p14:creationId xmlns:p14="http://schemas.microsoft.com/office/powerpoint/2010/main" val="157812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7"/>
          <p:cNvSpPr>
            <a:spLocks noGrp="1" noChangeArrowheads="1"/>
          </p:cNvSpPr>
          <p:nvPr>
            <p:ph type="sldNum" sz="quarter" idx="5"/>
          </p:nvPr>
        </p:nvSpPr>
        <p:spPr bwMode="auto">
          <a:noFill/>
          <a:ln>
            <a:miter lim="800000"/>
            <a:headEnd/>
            <a:tailEnd/>
          </a:ln>
        </p:spPr>
        <p:txBody>
          <a:bodyPr/>
          <a:lstStyle/>
          <a:p>
            <a:fld id="{081CE408-DD4B-E54E-B38A-E543E38BFD2E}" type="slidenum">
              <a:rPr lang="en-US">
                <a:latin typeface="Calibri" charset="0"/>
                <a:ea typeface="ＭＳ Ｐゴシック" charset="-128"/>
                <a:cs typeface="ＭＳ Ｐゴシック" charset="-128"/>
              </a:rPr>
              <a:pPr/>
              <a:t>9</a:t>
            </a:fld>
            <a:endParaRPr lang="en-US">
              <a:latin typeface="Calibri" charset="0"/>
              <a:ea typeface="ＭＳ Ｐゴシック" charset="-128"/>
              <a:cs typeface="ＭＳ Ｐゴシック" charset="-128"/>
            </a:endParaRPr>
          </a:p>
        </p:txBody>
      </p:sp>
      <p:sp>
        <p:nvSpPr>
          <p:cNvPr id="37891" name="Slide Image Placeholder 1"/>
          <p:cNvSpPr>
            <a:spLocks noGrp="1" noRot="1" noChangeAspect="1" noTextEdit="1"/>
          </p:cNvSpPr>
          <p:nvPr>
            <p:ph type="sldImg"/>
          </p:nvPr>
        </p:nvSpPr>
        <p:spPr bwMode="auto">
          <a:xfrm>
            <a:off x="1104900" y="652463"/>
            <a:ext cx="4646613" cy="3484562"/>
          </a:xfrm>
          <a:noFill/>
          <a:ln>
            <a:solidFill>
              <a:srgbClr val="000000"/>
            </a:solidFill>
            <a:miter lim="800000"/>
            <a:headEnd/>
            <a:tailEnd/>
          </a:ln>
        </p:spPr>
      </p:sp>
      <p:sp>
        <p:nvSpPr>
          <p:cNvPr id="37892" name="Notes Placeholder 2"/>
          <p:cNvSpPr>
            <a:spLocks noGrp="1"/>
          </p:cNvSpPr>
          <p:nvPr>
            <p:ph type="body" idx="1"/>
          </p:nvPr>
        </p:nvSpPr>
        <p:spPr bwMode="auto">
          <a:xfrm>
            <a:off x="928688" y="4354513"/>
            <a:ext cx="5000625" cy="4137025"/>
          </a:xfrm>
          <a:noFill/>
        </p:spPr>
        <p:txBody>
          <a:bodyPr wrap="none" lIns="86493" tIns="43247" rIns="86493" bIns="43247" anchor="ctr"/>
          <a:lstStyle/>
          <a:p>
            <a:r>
              <a:rPr lang="en-US" dirty="0" smtClean="0"/>
              <a:t>Class: CONCEPTUAL</a:t>
            </a:r>
          </a:p>
          <a:p>
            <a:r>
              <a:rPr lang="en-US" dirty="0" smtClean="0"/>
              <a:t>Correct</a:t>
            </a:r>
            <a:r>
              <a:rPr lang="en-US" baseline="0" dirty="0" smtClean="0"/>
              <a:t> Answer: D</a:t>
            </a:r>
          </a:p>
          <a:p>
            <a:r>
              <a:rPr lang="en-US" baseline="0" dirty="0" smtClean="0"/>
              <a:t>_________________________________</a:t>
            </a:r>
            <a:endParaRPr lang="en-US" dirty="0" smtClean="0"/>
          </a:p>
          <a:p>
            <a:r>
              <a:rPr lang="en-US" dirty="0" smtClean="0"/>
              <a:t>Physics 3320 Fa11 (SJP) Lecture #23</a:t>
            </a:r>
          </a:p>
          <a:p>
            <a:r>
              <a:rPr lang="en-US" dirty="0" smtClean="0"/>
              <a:t>0, 6, 17, [[68]],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#21</a:t>
            </a:r>
          </a:p>
          <a:p>
            <a:r>
              <a:rPr lang="en-US" dirty="0" smtClean="0"/>
              <a:t>6, 0, 9, [[85]], 0</a:t>
            </a:r>
          </a:p>
          <a:p>
            <a:r>
              <a:rPr lang="en-US" dirty="0" smtClean="0"/>
              <a:t>_________________________________</a:t>
            </a:r>
          </a:p>
          <a:p>
            <a:r>
              <a:rPr lang="en-US" b="1"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 have derived S, u, momentum, already in class. We have talked about time averaging</a:t>
            </a:r>
            <a:r>
              <a:rPr lang="en-US" baseline="0" dirty="0" smtClean="0"/>
              <a:t> too.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them which way the wave is propagating JUST from the picture (Poynting tells you) </a:t>
            </a:r>
          </a:p>
          <a:p>
            <a:endParaRPr lang="en-US" dirty="0" smtClean="0"/>
          </a:p>
          <a:p>
            <a:r>
              <a:rPr lang="en-US" dirty="0" smtClean="0"/>
              <a:t>Lots to discuss, it’s a nice question, although the notation has many screwy</a:t>
            </a:r>
            <a:r>
              <a:rPr lang="en-US" baseline="0" dirty="0" smtClean="0"/>
              <a:t> aspects. (You certainly don’t “see” the plane wave aspects. And the fact that E is being plotted along a y-axis measured in meters is also perhaps odd) </a:t>
            </a:r>
            <a:r>
              <a:rPr lang="en-US" dirty="0" smtClean="0"/>
              <a:t>. </a:t>
            </a:r>
          </a:p>
          <a:p>
            <a:endParaRPr lang="en-US" dirty="0" smtClean="0"/>
          </a:p>
          <a:p>
            <a:r>
              <a:rPr lang="en-US" baseline="0" dirty="0" smtClean="0"/>
              <a:t>I talked a bit about antennas for this one, described the orientation and locations to make it clear, and was explicit that “signal” here refers not to average E field (which is zero) but some measure of average energies. </a:t>
            </a:r>
          </a:p>
          <a:p>
            <a:endParaRPr lang="en-US" baseline="0" dirty="0" smtClean="0"/>
          </a:p>
          <a:p>
            <a:r>
              <a:rPr lang="en-US" baseline="0" dirty="0" smtClean="0"/>
              <a:t>They did OK, answer “3” was justified by not noting the “time averaging” effect, but they were mostly not getting tripped up by the “plane wave” nature here.  I “acted out” this field as best I could. </a:t>
            </a:r>
          </a:p>
          <a:p>
            <a:endParaRPr lang="en-US" dirty="0" smtClean="0"/>
          </a:p>
          <a:p>
            <a:r>
              <a:rPr lang="en-US" dirty="0" smtClean="0"/>
              <a:t>Exercise: WRITE</a:t>
            </a:r>
            <a:r>
              <a:rPr lang="en-US" baseline="0" dirty="0" smtClean="0"/>
              <a:t> THIS FIELD IN COMPLEX NOTATION  (Assume this is a snapshot at t=0). </a:t>
            </a:r>
          </a:p>
          <a:p>
            <a:r>
              <a:rPr lang="en-US" baseline="0" dirty="0" smtClean="0"/>
              <a:t>E = E0 </a:t>
            </a:r>
            <a:r>
              <a:rPr lang="en-US" baseline="0" dirty="0" err="1" smtClean="0"/>
              <a:t>yhat</a:t>
            </a:r>
            <a:r>
              <a:rPr lang="en-US" baseline="0" dirty="0" smtClean="0"/>
              <a:t> sin(2 pi x/lambda – </a:t>
            </a:r>
            <a:r>
              <a:rPr lang="en-US" baseline="0" dirty="0" err="1" smtClean="0"/>
              <a:t>wt</a:t>
            </a:r>
            <a:r>
              <a:rPr lang="en-US" baseline="0" dirty="0" smtClean="0"/>
              <a:t>) </a:t>
            </a:r>
            <a:endParaRPr lang="en-US" dirty="0" smtClean="0"/>
          </a:p>
          <a:p>
            <a:endParaRPr lang="en-US" dirty="0" smtClean="0"/>
          </a:p>
          <a:p>
            <a:r>
              <a:rPr lang="en-US" dirty="0" smtClean="0"/>
              <a:t>Notes</a:t>
            </a:r>
          </a:p>
          <a:p>
            <a:r>
              <a:rPr lang="en-US" b="1" dirty="0" smtClean="0"/>
              <a:t>Baily</a:t>
            </a:r>
            <a:r>
              <a:rPr lang="en-US" b="0" dirty="0" smtClean="0"/>
              <a:t>:</a:t>
            </a:r>
            <a:r>
              <a:rPr lang="en-US" b="0" baseline="0" dirty="0" smtClean="0"/>
              <a:t> </a:t>
            </a:r>
            <a:r>
              <a:rPr lang="en-US" sz="1200" b="0" kern="1200" baseline="0" dirty="0" smtClean="0">
                <a:solidFill>
                  <a:schemeClr val="tx1"/>
                </a:solidFill>
                <a:latin typeface="+mn-lt"/>
                <a:ea typeface="ＭＳ Ｐゴシック" pitchFamily="-106" charset="-128"/>
                <a:cs typeface="ＭＳ Ｐゴシック" pitchFamily="-106" charset="-128"/>
              </a:rPr>
              <a:t>This r</a:t>
            </a:r>
            <a:r>
              <a:rPr lang="en-US" sz="1200" kern="1200" dirty="0" smtClean="0">
                <a:solidFill>
                  <a:schemeClr val="tx1"/>
                </a:solidFill>
                <a:latin typeface="+mn-lt"/>
                <a:ea typeface="ＭＳ Ｐゴシック" pitchFamily="-106" charset="-128"/>
                <a:cs typeface="ＭＳ Ｐゴシック" pitchFamily="-106" charset="-128"/>
              </a:rPr>
              <a:t>epresentation is still confusing for them; seems they still misinterpret the field vectors to have some spatial extent that diminishes as you get farther from the axis – even when they’ve agreed</a:t>
            </a:r>
            <a:r>
              <a:rPr lang="en-US" sz="1200" kern="1200" baseline="0" dirty="0" smtClean="0">
                <a:solidFill>
                  <a:schemeClr val="tx1"/>
                </a:solidFill>
                <a:latin typeface="+mn-lt"/>
                <a:ea typeface="ＭＳ Ｐゴシック" pitchFamily="-106" charset="-128"/>
                <a:cs typeface="ＭＳ Ｐゴシック" pitchFamily="-106" charset="-128"/>
              </a:rPr>
              <a:t> before</a:t>
            </a:r>
            <a:r>
              <a:rPr lang="en-US" sz="1200" kern="1200" dirty="0" smtClean="0">
                <a:solidFill>
                  <a:schemeClr val="tx1"/>
                </a:solidFill>
                <a:latin typeface="+mn-lt"/>
                <a:ea typeface="ＭＳ Ｐゴシック" pitchFamily="-106" charset="-128"/>
                <a:cs typeface="ＭＳ Ｐゴシック" pitchFamily="-106" charset="-128"/>
              </a:rPr>
              <a:t> that the fields are constant in the plane.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err="1" smtClean="0">
                <a:solidFill>
                  <a:schemeClr val="tx1"/>
                </a:solidFill>
                <a:latin typeface="+mn-lt"/>
                <a:ea typeface="ＭＳ Ｐゴシック" pitchFamily="-106" charset="-128"/>
                <a:cs typeface="ＭＳ Ｐゴシック" pitchFamily="-106" charset="-128"/>
              </a:rPr>
              <a:t>Ragole</a:t>
            </a:r>
            <a:r>
              <a:rPr lang="en-US" sz="1200" b="1" kern="1200" dirty="0" smtClean="0">
                <a:solidFill>
                  <a:schemeClr val="tx1"/>
                </a:solidFill>
                <a:latin typeface="+mn-lt"/>
                <a:ea typeface="ＭＳ Ｐゴシック" pitchFamily="-106" charset="-128"/>
                <a:cs typeface="ＭＳ Ｐゴシック" pitchFamily="-106" charset="-128"/>
              </a:rPr>
              <a:t>:</a:t>
            </a:r>
            <a:r>
              <a:rPr lang="en-US" sz="1200" b="0" kern="1200" dirty="0" smtClean="0">
                <a:solidFill>
                  <a:schemeClr val="tx1"/>
                </a:solidFill>
                <a:latin typeface="+mn-lt"/>
                <a:ea typeface="ＭＳ Ｐゴシック" pitchFamily="-106" charset="-128"/>
                <a:cs typeface="ＭＳ Ｐゴシック" pitchFamily="-106" charset="-128"/>
              </a:rPr>
              <a:t> Students didn't end up voting in time, but the discussion was about whether or not the field "reached" antenna 4.  I asked the student to show me the z dependence in the formula and he knew there wasn't any but was still a bit puzzled.  The subsequent discussion cleared things up.</a:t>
            </a:r>
          </a:p>
          <a:p>
            <a:r>
              <a:rPr lang="en-US" sz="1200" b="0" kern="1200" dirty="0" smtClean="0">
                <a:solidFill>
                  <a:schemeClr val="tx1"/>
                </a:solidFill>
                <a:latin typeface="+mn-lt"/>
                <a:ea typeface="ＭＳ Ｐゴシック" pitchFamily="-106" charset="-128"/>
                <a:cs typeface="ＭＳ Ｐゴシック" pitchFamily="-106" charset="-128"/>
              </a:rPr>
              <a:t>__________________________________</a:t>
            </a:r>
          </a:p>
          <a:p>
            <a:endParaRPr lang="en-US" b="1" dirty="0" smtClean="0"/>
          </a:p>
          <a:p>
            <a:endParaRPr lang="en-US" b="1" dirty="0" smtClean="0"/>
          </a:p>
          <a:p>
            <a:r>
              <a:rPr lang="en-US" dirty="0" smtClean="0"/>
              <a:t>=================================</a:t>
            </a:r>
          </a:p>
          <a:p>
            <a:r>
              <a:rPr lang="en-US" dirty="0" smtClean="0"/>
              <a:t>USED </a:t>
            </a:r>
            <a:r>
              <a:rPr lang="en-US" dirty="0"/>
              <a:t>IN:  Spring 2009 (Rogers)</a:t>
            </a:r>
          </a:p>
          <a:p>
            <a:r>
              <a:rPr lang="en-US" dirty="0"/>
              <a:t>LECTURE NUMBER:  26</a:t>
            </a:r>
          </a:p>
          <a:p>
            <a:r>
              <a:rPr lang="en-US" dirty="0"/>
              <a:t>STUDENT RESPONSES: 9 % 9 % 11 % 70 % 0 % (SPRING 09)</a:t>
            </a:r>
          </a:p>
          <a:p>
            <a:r>
              <a:rPr lang="en-US" b="1" dirty="0"/>
              <a:t>INSTRUCTOR NOTES: </a:t>
            </a:r>
          </a:p>
          <a:p>
            <a:r>
              <a:rPr lang="en-US" dirty="0" smtClean="0">
                <a:ea typeface="ヒラギノ角ゴ Pro W3" charset="-128"/>
                <a:cs typeface="ヒラギノ角ゴ Pro W3" charset="-128"/>
              </a:rPr>
              <a:t>Written</a:t>
            </a:r>
            <a:r>
              <a:rPr lang="en-US" baseline="0" dirty="0" smtClean="0">
                <a:ea typeface="ヒラギノ角ゴ Pro W3" charset="-128"/>
                <a:cs typeface="ヒラギノ角ゴ Pro W3" charset="-128"/>
              </a:rPr>
              <a:t> by: University of Washington PEG group. </a:t>
            </a:r>
            <a:endParaRPr lang="en-US" dirty="0">
              <a:ea typeface="ヒラギノ角ゴ Pro W3" charset="-128"/>
              <a:cs typeface="ヒラギノ角ゴ Pro W3" charset="-128"/>
            </a:endParaRPr>
          </a:p>
          <a:p>
            <a:pPr eaLnBrk="1" hangingPunct="1"/>
            <a:endParaRPr lang="en-US" dirty="0">
              <a:ea typeface="ＭＳ Ｐゴシック" charset="-128"/>
              <a:cs typeface="ＭＳ Ｐゴシック" charset="-128"/>
            </a:endParaRPr>
          </a:p>
        </p:txBody>
      </p:sp>
      <p:sp>
        <p:nvSpPr>
          <p:cNvPr id="37893" name="Slide Number Placeholder 3"/>
          <p:cNvSpPr txBox="1">
            <a:spLocks noGrp="1"/>
          </p:cNvSpPr>
          <p:nvPr/>
        </p:nvSpPr>
        <p:spPr bwMode="auto">
          <a:xfrm>
            <a:off x="3857625" y="8709025"/>
            <a:ext cx="3000375" cy="434975"/>
          </a:xfrm>
          <a:prstGeom prst="rect">
            <a:avLst/>
          </a:prstGeom>
          <a:noFill/>
          <a:ln w="9525">
            <a:noFill/>
            <a:miter lim="800000"/>
            <a:headEnd/>
            <a:tailEnd/>
          </a:ln>
        </p:spPr>
        <p:txBody>
          <a:bodyPr wrap="none" lIns="86493" tIns="43247" rIns="86493" bIns="43247" anchor="b">
            <a:prstTxWarp prst="textNoShape">
              <a:avLst/>
            </a:prstTxWarp>
          </a:bodyPr>
          <a:lstStyle/>
          <a:p>
            <a:pPr algn="r" defTabSz="865188"/>
            <a:fld id="{882E9971-F2B1-CC4E-8827-0A773E9F8D9B}" type="slidenum">
              <a:rPr lang="en-US" sz="1100"/>
              <a:pPr algn="r" defTabSz="865188"/>
              <a:t>9</a:t>
            </a:fld>
            <a:endParaRPr lang="en-US" sz="1100"/>
          </a:p>
        </p:txBody>
      </p:sp>
    </p:spTree>
    <p:extLst>
      <p:ext uri="{BB962C8B-B14F-4D97-AF65-F5344CB8AC3E}">
        <p14:creationId xmlns:p14="http://schemas.microsoft.com/office/powerpoint/2010/main" val="347034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 PHYSICS</a:t>
            </a:r>
          </a:p>
          <a:p>
            <a:r>
              <a:rPr lang="en-US" dirty="0" smtClean="0"/>
              <a:t>Correct</a:t>
            </a:r>
            <a:r>
              <a:rPr lang="en-US" baseline="0" dirty="0" smtClean="0"/>
              <a:t> Answer(s): B, C</a:t>
            </a:r>
          </a:p>
          <a:p>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[[18]], 64, 18</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4, [[79]], 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Spring 2012 Comments</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NOTE that this slide is animated, so there are 2 separate questions that use the same answer key.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Students have had difficulty seeing the “trick”, that when you take a derivative of the exponential, you’re just bringing down a component of </a:t>
            </a:r>
            <a:r>
              <a:rPr lang="en-US" b="0" baseline="0" dirty="0" err="1" smtClean="0"/>
              <a:t>k</a:t>
            </a:r>
            <a:r>
              <a:rPr lang="en-US" b="0" baseline="0" dirty="0" smtClean="0"/>
              <a:t>, so you can just replace the “del” with a “</a:t>
            </a:r>
            <a:r>
              <a:rPr lang="en-US" b="0" baseline="0" dirty="0" err="1" smtClean="0"/>
              <a:t>k</a:t>
            </a:r>
            <a:r>
              <a:rPr lang="en-US" b="0" baseline="0" dirty="0" smtClean="0"/>
              <a:t>” when taking the divergence or curl.  Good to be explicit about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Written by Mike </a:t>
            </a:r>
            <a:r>
              <a:rPr lang="en-US" baseline="0" dirty="0" err="1" smtClean="0"/>
              <a:t>Dubson</a:t>
            </a:r>
            <a:r>
              <a:rPr lang="en-US" baseline="0" dirty="0" smtClean="0"/>
              <a:t> in 3320 Sp12</a:t>
            </a:r>
          </a:p>
          <a:p>
            <a:endParaRPr lang="en-US" dirty="0"/>
          </a:p>
        </p:txBody>
      </p:sp>
      <p:sp>
        <p:nvSpPr>
          <p:cNvPr id="4" name="Slide Number Placeholder 3"/>
          <p:cNvSpPr>
            <a:spLocks noGrp="1"/>
          </p:cNvSpPr>
          <p:nvPr>
            <p:ph type="sldNum" sz="quarter" idx="10"/>
          </p:nvPr>
        </p:nvSpPr>
        <p:spPr/>
        <p:txBody>
          <a:bodyPr/>
          <a:lstStyle/>
          <a:p>
            <a:fld id="{FEEBC947-2BE5-C248-9E69-11C797DCC90C}" type="slidenum">
              <a:rPr lang="en-US" smtClean="0"/>
              <a:pPr/>
              <a:t>10</a:t>
            </a:fld>
            <a:endParaRPr lang="en-US"/>
          </a:p>
        </p:txBody>
      </p:sp>
    </p:spTree>
    <p:extLst>
      <p:ext uri="{BB962C8B-B14F-4D97-AF65-F5344CB8AC3E}">
        <p14:creationId xmlns:p14="http://schemas.microsoft.com/office/powerpoint/2010/main" val="272493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0C129F-44E9-4CBC-A558-D4C679D0949E}"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317235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C129F-44E9-4CBC-A558-D4C679D0949E}"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2259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C129F-44E9-4CBC-A558-D4C679D0949E}"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05686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7DCA94A-2726-714C-AFFD-2771844E4635}" type="slidenum">
              <a:rPr lang="en-US"/>
              <a:pPr>
                <a:defRPr/>
              </a:pPr>
              <a:t>‹#›</a:t>
            </a:fld>
            <a:endParaRPr lang="en-US"/>
          </a:p>
        </p:txBody>
      </p:sp>
    </p:spTree>
    <p:extLst>
      <p:ext uri="{BB962C8B-B14F-4D97-AF65-F5344CB8AC3E}">
        <p14:creationId xmlns:p14="http://schemas.microsoft.com/office/powerpoint/2010/main" val="92636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C129F-44E9-4CBC-A558-D4C679D0949E}"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43991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C129F-44E9-4CBC-A558-D4C679D0949E}" type="datetimeFigureOut">
              <a:rPr lang="en-US" smtClean="0"/>
              <a:t>8/4/2016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742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0C129F-44E9-4CBC-A558-D4C679D0949E}"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75174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0C129F-44E9-4CBC-A558-D4C679D0949E}" type="datetimeFigureOut">
              <a:rPr lang="en-US" smtClean="0"/>
              <a:t>8/4/2016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19774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0C129F-44E9-4CBC-A558-D4C679D0949E}" type="datetimeFigureOut">
              <a:rPr lang="en-US" smtClean="0"/>
              <a:t>8/4/2016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244624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C129F-44E9-4CBC-A558-D4C679D0949E}" type="datetimeFigureOut">
              <a:rPr lang="en-US" smtClean="0"/>
              <a:t>8/4/2016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56198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C129F-44E9-4CBC-A558-D4C679D0949E}"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293890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C129F-44E9-4CBC-A558-D4C679D0949E}" type="datetimeFigureOut">
              <a:rPr lang="en-US" smtClean="0"/>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AD1D4-AB9B-4788-A991-6936B93DBCB6}" type="slidenum">
              <a:rPr lang="en-US" smtClean="0"/>
              <a:t>‹#›</a:t>
            </a:fld>
            <a:endParaRPr lang="en-US"/>
          </a:p>
        </p:txBody>
      </p:sp>
    </p:spTree>
    <p:extLst>
      <p:ext uri="{BB962C8B-B14F-4D97-AF65-F5344CB8AC3E}">
        <p14:creationId xmlns:p14="http://schemas.microsoft.com/office/powerpoint/2010/main" val="122471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C129F-44E9-4CBC-A558-D4C679D0949E}" type="datetimeFigureOut">
              <a:rPr lang="en-US" smtClean="0"/>
              <a:t>8/4/2016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D1D4-AB9B-4788-A991-6936B93DBCB6}" type="slidenum">
              <a:rPr lang="en-US" smtClean="0"/>
              <a:t>‹#›</a:t>
            </a:fld>
            <a:endParaRPr lang="en-US"/>
          </a:p>
        </p:txBody>
      </p:sp>
    </p:spTree>
    <p:extLst>
      <p:ext uri="{BB962C8B-B14F-4D97-AF65-F5344CB8AC3E}">
        <p14:creationId xmlns:p14="http://schemas.microsoft.com/office/powerpoint/2010/main" val="1210996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0.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9.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13.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1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15.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17.e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17.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5.emf"/><Relationship Id="rId3" Type="http://schemas.openxmlformats.org/officeDocument/2006/relationships/notesSlide" Target="../notesSlides/notesSlide19.xml"/><Relationship Id="rId7" Type="http://schemas.openxmlformats.org/officeDocument/2006/relationships/image" Target="../media/image22.e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9.bin"/><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6.e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9.emf"/><Relationship Id="rId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9.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39.bin"/><Relationship Id="rId5" Type="http://schemas.openxmlformats.org/officeDocument/2006/relationships/image" Target="../media/image30.emf"/><Relationship Id="rId4" Type="http://schemas.openxmlformats.org/officeDocument/2006/relationships/oleObject" Target="../embeddings/oleObject38.bin"/><Relationship Id="rId9"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2.bin"/><Relationship Id="rId5" Type="http://schemas.openxmlformats.org/officeDocument/2006/relationships/image" Target="../media/image33.emf"/><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8.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normAutofit fontScale="90000"/>
          </a:bodyPr>
          <a:lstStyle/>
          <a:p>
            <a:r>
              <a:rPr lang="en-US" dirty="0" smtClean="0"/>
              <a:t>Electricity and Magnetism II</a:t>
            </a:r>
            <a:endParaRPr lang="en-US" dirty="0"/>
          </a:p>
        </p:txBody>
      </p:sp>
      <p:sp>
        <p:nvSpPr>
          <p:cNvPr id="3" name="Subtitle 2"/>
          <p:cNvSpPr>
            <a:spLocks noGrp="1"/>
          </p:cNvSpPr>
          <p:nvPr>
            <p:ph type="subTitle" idx="1"/>
          </p:nvPr>
        </p:nvSpPr>
        <p:spPr>
          <a:xfrm>
            <a:off x="1371600" y="2642937"/>
            <a:ext cx="6400800" cy="1752600"/>
          </a:xfrm>
        </p:spPr>
        <p:txBody>
          <a:bodyPr/>
          <a:lstStyle/>
          <a:p>
            <a:r>
              <a:rPr lang="en-US" dirty="0" smtClean="0"/>
              <a:t>Griffiths Chapter 9 EM Waves</a:t>
            </a:r>
          </a:p>
          <a:p>
            <a:r>
              <a:rPr lang="en-US" dirty="0" smtClean="0"/>
              <a:t>Clicker Questions</a:t>
            </a:r>
            <a:endParaRPr lang="en-US" dirty="0"/>
          </a:p>
        </p:txBody>
      </p:sp>
      <p:pic>
        <p:nvPicPr>
          <p:cNvPr id="4" name="Picture 3" descr="by-nc-sa.png"/>
          <p:cNvPicPr>
            <a:picLocks noChangeAspect="1"/>
          </p:cNvPicPr>
          <p:nvPr/>
        </p:nvPicPr>
        <p:blipFill>
          <a:blip r:embed="rId2"/>
          <a:stretch>
            <a:fillRect/>
          </a:stretch>
        </p:blipFill>
        <p:spPr>
          <a:xfrm>
            <a:off x="7772400" y="5992812"/>
            <a:ext cx="1228725" cy="428625"/>
          </a:xfrm>
          <a:prstGeom prst="rect">
            <a:avLst/>
          </a:prstGeom>
        </p:spPr>
      </p:pic>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9.1</a:t>
            </a:r>
            <a:endParaRPr lang="en-US" sz="800" dirty="0"/>
          </a:p>
        </p:txBody>
      </p:sp>
    </p:spTree>
    <p:extLst>
      <p:ext uri="{BB962C8B-B14F-4D97-AF65-F5344CB8AC3E}">
        <p14:creationId xmlns:p14="http://schemas.microsoft.com/office/powerpoint/2010/main" val="24358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574675"/>
            <a:ext cx="7273925" cy="2657475"/>
          </a:xfrm>
        </p:spPr>
        <p:txBody>
          <a:bodyPr>
            <a:normAutofit fontScale="92500" lnSpcReduction="10000"/>
          </a:bodyPr>
          <a:lstStyle/>
          <a:p>
            <a:pPr>
              <a:buNone/>
            </a:pPr>
            <a:r>
              <a:rPr lang="en-US" sz="2800" dirty="0" smtClean="0"/>
              <a:t>For a plane electromagnetic wave in vacuum:</a:t>
            </a:r>
          </a:p>
          <a:p>
            <a:pPr marL="338138" indent="-338138"/>
            <a:r>
              <a:rPr lang="en-US" sz="2800" b="1" dirty="0" smtClean="0"/>
              <a:t>E</a:t>
            </a:r>
            <a:r>
              <a:rPr lang="en-US" sz="2800" dirty="0" smtClean="0"/>
              <a:t> </a:t>
            </a:r>
            <a:r>
              <a:rPr lang="en-US" sz="2800" dirty="0" smtClean="0">
                <a:sym typeface="Symbol"/>
              </a:rPr>
              <a:t>    </a:t>
            </a:r>
            <a:r>
              <a:rPr lang="en-US" sz="2800" b="1" dirty="0" err="1" smtClean="0">
                <a:sym typeface="Symbol"/>
              </a:rPr>
              <a:t>k</a:t>
            </a:r>
            <a:r>
              <a:rPr lang="en-US" sz="2800" b="1" dirty="0" smtClean="0">
                <a:sym typeface="Symbol"/>
              </a:rPr>
              <a:t>   </a:t>
            </a:r>
          </a:p>
          <a:p>
            <a:pPr marL="338138" indent="-338138"/>
            <a:r>
              <a:rPr lang="en-US" sz="2800" b="1" dirty="0" smtClean="0">
                <a:sym typeface="Symbol"/>
              </a:rPr>
              <a:t>B</a:t>
            </a:r>
            <a:r>
              <a:rPr lang="en-US" sz="2800" dirty="0" smtClean="0">
                <a:sym typeface="Symbol"/>
              </a:rPr>
              <a:t>     </a:t>
            </a:r>
            <a:r>
              <a:rPr lang="en-US" sz="2800" b="1" dirty="0" smtClean="0">
                <a:sym typeface="Symbol"/>
              </a:rPr>
              <a:t>k </a:t>
            </a:r>
          </a:p>
          <a:p>
            <a:r>
              <a:rPr lang="en-US" sz="2800" b="1" dirty="0" smtClean="0">
                <a:sym typeface="Symbol"/>
              </a:rPr>
              <a:t>E</a:t>
            </a:r>
            <a:r>
              <a:rPr lang="en-US" sz="2800" dirty="0" smtClean="0">
                <a:sym typeface="Symbol"/>
              </a:rPr>
              <a:t>    </a:t>
            </a:r>
            <a:r>
              <a:rPr lang="en-US" sz="2800" b="1" dirty="0" smtClean="0">
                <a:sym typeface="Symbol"/>
              </a:rPr>
              <a:t> B</a:t>
            </a:r>
            <a:r>
              <a:rPr lang="en-US" sz="2800" dirty="0" smtClean="0">
                <a:sym typeface="Symbol"/>
              </a:rPr>
              <a:t> </a:t>
            </a:r>
          </a:p>
          <a:p>
            <a:r>
              <a:rPr lang="en-US" sz="2800" b="1" dirty="0" smtClean="0">
                <a:sym typeface="Symbol"/>
              </a:rPr>
              <a:t>E, B </a:t>
            </a:r>
            <a:r>
              <a:rPr lang="en-US" sz="2800" dirty="0" smtClean="0">
                <a:sym typeface="Symbol"/>
              </a:rPr>
              <a:t>in phase</a:t>
            </a:r>
          </a:p>
          <a:p>
            <a:r>
              <a:rPr lang="en-US" sz="2800" dirty="0" smtClean="0">
                <a:sym typeface="Symbol"/>
              </a:rPr>
              <a:t>B = E/c </a:t>
            </a:r>
            <a:endParaRPr lang="en-US" sz="2800" b="1" dirty="0"/>
          </a:p>
        </p:txBody>
      </p:sp>
      <p:graphicFrame>
        <p:nvGraphicFramePr>
          <p:cNvPr id="1022978" name="Object 2"/>
          <p:cNvGraphicFramePr>
            <a:graphicFrameLocks noChangeAspect="1"/>
          </p:cNvGraphicFramePr>
          <p:nvPr/>
        </p:nvGraphicFramePr>
        <p:xfrm>
          <a:off x="5676900" y="1127125"/>
          <a:ext cx="2486025" cy="552450"/>
        </p:xfrm>
        <a:graphic>
          <a:graphicData uri="http://schemas.openxmlformats.org/presentationml/2006/ole">
            <mc:AlternateContent xmlns:mc="http://schemas.openxmlformats.org/markup-compatibility/2006">
              <mc:Choice xmlns:v="urn:schemas-microsoft-com:vml" Requires="v">
                <p:oleObj spid="_x0000_s7176" name="Equation" r:id="rId4" imgW="1143000" imgH="241300" progId="Equation.3">
                  <p:embed/>
                </p:oleObj>
              </mc:Choice>
              <mc:Fallback>
                <p:oleObj name="Equation" r:id="rId4" imgW="11430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127125"/>
                        <a:ext cx="24860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p:cNvGrpSpPr/>
          <p:nvPr/>
        </p:nvGrpSpPr>
        <p:grpSpPr>
          <a:xfrm>
            <a:off x="3835400" y="1311275"/>
            <a:ext cx="3178452" cy="1842790"/>
            <a:chOff x="3835401" y="2968625"/>
            <a:chExt cx="3178452" cy="1842790"/>
          </a:xfrm>
        </p:grpSpPr>
        <p:cxnSp>
          <p:nvCxnSpPr>
            <p:cNvPr id="6" name="Straight Arrow Connector 5"/>
            <p:cNvCxnSpPr/>
            <p:nvPr/>
          </p:nvCxnSpPr>
          <p:spPr>
            <a:xfrm>
              <a:off x="4479925" y="4073525"/>
              <a:ext cx="2209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flipH="1" flipV="1">
              <a:off x="3972718" y="3567112"/>
              <a:ext cx="1013620" cy="7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835401" y="4073525"/>
              <a:ext cx="644525" cy="6445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89725" y="3981450"/>
              <a:ext cx="324128" cy="461665"/>
            </a:xfrm>
            <a:prstGeom prst="rect">
              <a:avLst/>
            </a:prstGeom>
            <a:noFill/>
          </p:spPr>
          <p:txBody>
            <a:bodyPr wrap="none" rtlCol="0">
              <a:spAutoFit/>
            </a:bodyPr>
            <a:lstStyle/>
            <a:p>
              <a:r>
                <a:rPr lang="en-US" sz="2400" dirty="0" smtClean="0"/>
                <a:t>k</a:t>
              </a:r>
              <a:endParaRPr lang="en-US" sz="2400" dirty="0"/>
            </a:p>
          </p:txBody>
        </p:sp>
        <p:sp>
          <p:nvSpPr>
            <p:cNvPr id="12" name="TextBox 11"/>
            <p:cNvSpPr txBox="1"/>
            <p:nvPr/>
          </p:nvSpPr>
          <p:spPr>
            <a:xfrm>
              <a:off x="4479925" y="2968625"/>
              <a:ext cx="335348" cy="461665"/>
            </a:xfrm>
            <a:prstGeom prst="rect">
              <a:avLst/>
            </a:prstGeom>
            <a:noFill/>
          </p:spPr>
          <p:txBody>
            <a:bodyPr wrap="none" rtlCol="0">
              <a:spAutoFit/>
            </a:bodyPr>
            <a:lstStyle/>
            <a:p>
              <a:r>
                <a:rPr lang="en-US" sz="2400" dirty="0" smtClean="0"/>
                <a:t>E</a:t>
              </a:r>
              <a:endParaRPr lang="en-US" sz="2400" dirty="0"/>
            </a:p>
          </p:txBody>
        </p:sp>
        <p:sp>
          <p:nvSpPr>
            <p:cNvPr id="13" name="TextBox 12"/>
            <p:cNvSpPr txBox="1"/>
            <p:nvPr/>
          </p:nvSpPr>
          <p:spPr>
            <a:xfrm>
              <a:off x="4111625" y="4349750"/>
              <a:ext cx="351378" cy="461665"/>
            </a:xfrm>
            <a:prstGeom prst="rect">
              <a:avLst/>
            </a:prstGeom>
            <a:noFill/>
          </p:spPr>
          <p:txBody>
            <a:bodyPr wrap="none" rtlCol="0">
              <a:spAutoFit/>
            </a:bodyPr>
            <a:lstStyle/>
            <a:p>
              <a:r>
                <a:rPr lang="en-US" sz="2400" dirty="0" smtClean="0"/>
                <a:t>B</a:t>
              </a:r>
              <a:endParaRPr lang="en-US" sz="2400" dirty="0"/>
            </a:p>
          </p:txBody>
        </p:sp>
        <p:sp>
          <p:nvSpPr>
            <p:cNvPr id="16" name="Rectangle 15"/>
            <p:cNvSpPr/>
            <p:nvPr/>
          </p:nvSpPr>
          <p:spPr>
            <a:xfrm>
              <a:off x="4479925" y="3889375"/>
              <a:ext cx="184150" cy="1841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4334933" y="4097867"/>
              <a:ext cx="316089" cy="135466"/>
            </a:xfrm>
            <a:custGeom>
              <a:avLst/>
              <a:gdLst>
                <a:gd name="connsiteX0" fmla="*/ 316089 w 316089"/>
                <a:gd name="connsiteY0" fmla="*/ 0 h 135466"/>
                <a:gd name="connsiteX1" fmla="*/ 158045 w 316089"/>
                <a:gd name="connsiteY1" fmla="*/ 135466 h 135466"/>
                <a:gd name="connsiteX2" fmla="*/ 0 w 316089"/>
                <a:gd name="connsiteY2" fmla="*/ 135466 h 135466"/>
              </a:gdLst>
              <a:ahLst/>
              <a:cxnLst>
                <a:cxn ang="0">
                  <a:pos x="connsiteX0" y="connsiteY0"/>
                </a:cxn>
                <a:cxn ang="0">
                  <a:pos x="connsiteX1" y="connsiteY1"/>
                </a:cxn>
                <a:cxn ang="0">
                  <a:pos x="connsiteX2" y="connsiteY2"/>
                </a:cxn>
              </a:cxnLst>
              <a:rect l="l" t="t" r="r" b="b"/>
              <a:pathLst>
                <a:path w="316089" h="135466">
                  <a:moveTo>
                    <a:pt x="316089" y="0"/>
                  </a:moveTo>
                  <a:lnTo>
                    <a:pt x="158045" y="135466"/>
                  </a:lnTo>
                  <a:lnTo>
                    <a:pt x="0" y="135466"/>
                  </a:lnTo>
                </a:path>
              </a:pathLst>
            </a:cu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346222" y="3894667"/>
              <a:ext cx="135467" cy="304800"/>
            </a:xfrm>
            <a:custGeom>
              <a:avLst/>
              <a:gdLst>
                <a:gd name="connsiteX0" fmla="*/ 135467 w 135467"/>
                <a:gd name="connsiteY0" fmla="*/ 0 h 304800"/>
                <a:gd name="connsiteX1" fmla="*/ 0 w 135467"/>
                <a:gd name="connsiteY1" fmla="*/ 169333 h 304800"/>
                <a:gd name="connsiteX2" fmla="*/ 0 w 135467"/>
                <a:gd name="connsiteY2" fmla="*/ 304800 h 304800"/>
              </a:gdLst>
              <a:ahLst/>
              <a:cxnLst>
                <a:cxn ang="0">
                  <a:pos x="connsiteX0" y="connsiteY0"/>
                </a:cxn>
                <a:cxn ang="0">
                  <a:pos x="connsiteX1" y="connsiteY1"/>
                </a:cxn>
                <a:cxn ang="0">
                  <a:pos x="connsiteX2" y="connsiteY2"/>
                </a:cxn>
              </a:cxnLst>
              <a:rect l="l" t="t" r="r" b="b"/>
              <a:pathLst>
                <a:path w="135467" h="304800">
                  <a:moveTo>
                    <a:pt x="135467" y="0"/>
                  </a:moveTo>
                  <a:lnTo>
                    <a:pt x="0" y="169333"/>
                  </a:lnTo>
                  <a:lnTo>
                    <a:pt x="0" y="304800"/>
                  </a:lnTo>
                </a:path>
              </a:pathLst>
            </a:custGeom>
            <a:ln w="1270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 name="TextBox 19"/>
          <p:cNvSpPr txBox="1"/>
          <p:nvPr/>
        </p:nvSpPr>
        <p:spPr>
          <a:xfrm>
            <a:off x="1073150" y="3521075"/>
            <a:ext cx="6477705" cy="461665"/>
          </a:xfrm>
          <a:prstGeom prst="rect">
            <a:avLst/>
          </a:prstGeom>
          <a:noFill/>
        </p:spPr>
        <p:txBody>
          <a:bodyPr wrap="none" rtlCol="0">
            <a:spAutoFit/>
          </a:bodyPr>
          <a:lstStyle/>
          <a:p>
            <a:r>
              <a:rPr lang="en-US" sz="2400" dirty="0" smtClean="0"/>
              <a:t>Which of Maxwell’s equations requires that </a:t>
            </a:r>
            <a:r>
              <a:rPr lang="en-US" sz="2400" b="1" dirty="0" smtClean="0">
                <a:sym typeface="Symbol"/>
              </a:rPr>
              <a:t>B</a:t>
            </a:r>
            <a:r>
              <a:rPr lang="en-US" sz="2400" dirty="0" smtClean="0">
                <a:sym typeface="Symbol"/>
              </a:rPr>
              <a:t>    </a:t>
            </a:r>
            <a:r>
              <a:rPr lang="en-US" sz="2400" b="1" dirty="0" smtClean="0">
                <a:sym typeface="Symbol"/>
              </a:rPr>
              <a:t>k ?</a:t>
            </a:r>
            <a:r>
              <a:rPr lang="en-US" sz="2400" dirty="0" smtClean="0"/>
              <a:t> </a:t>
            </a:r>
            <a:endParaRPr lang="en-US" sz="2400" dirty="0"/>
          </a:p>
        </p:txBody>
      </p:sp>
      <p:graphicFrame>
        <p:nvGraphicFramePr>
          <p:cNvPr id="1022980" name="Object 4"/>
          <p:cNvGraphicFramePr>
            <a:graphicFrameLocks noChangeAspect="1"/>
          </p:cNvGraphicFramePr>
          <p:nvPr>
            <p:extLst/>
          </p:nvPr>
        </p:nvGraphicFramePr>
        <p:xfrm>
          <a:off x="1292225" y="3981450"/>
          <a:ext cx="5881688" cy="1381125"/>
        </p:xfrm>
        <a:graphic>
          <a:graphicData uri="http://schemas.openxmlformats.org/presentationml/2006/ole">
            <mc:AlternateContent xmlns:mc="http://schemas.openxmlformats.org/markup-compatibility/2006">
              <mc:Choice xmlns:v="urn:schemas-microsoft-com:vml" Requires="v">
                <p:oleObj spid="_x0000_s7177" name="Equation" r:id="rId6" imgW="2933700" imgH="685800" progId="Equation.3">
                  <p:embed/>
                </p:oleObj>
              </mc:Choice>
              <mc:Fallback>
                <p:oleObj name="Equation" r:id="rId6" imgW="29337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981450"/>
                        <a:ext cx="5881688"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165225" y="5454650"/>
            <a:ext cx="6796541" cy="461665"/>
          </a:xfrm>
          <a:prstGeom prst="rect">
            <a:avLst/>
          </a:prstGeom>
          <a:noFill/>
        </p:spPr>
        <p:txBody>
          <a:bodyPr wrap="none" rtlCol="0">
            <a:spAutoFit/>
          </a:bodyPr>
          <a:lstStyle/>
          <a:p>
            <a:r>
              <a:rPr lang="en-US" sz="2400" dirty="0" smtClean="0"/>
              <a:t>Which of Maxwell’s equations requires that </a:t>
            </a:r>
            <a:r>
              <a:rPr lang="en-US" sz="2400" dirty="0" smtClean="0">
                <a:sym typeface="Symbol"/>
              </a:rPr>
              <a:t>B = E/c </a:t>
            </a:r>
            <a:r>
              <a:rPr lang="en-US" sz="2400" b="1" dirty="0" smtClean="0">
                <a:sym typeface="Symbol"/>
              </a:rPr>
              <a:t>?</a:t>
            </a:r>
            <a:r>
              <a:rPr lang="en-US" sz="2400" dirty="0" smtClean="0"/>
              <a:t> </a:t>
            </a:r>
            <a:endParaRPr lang="en-US" sz="2400" dirty="0"/>
          </a:p>
        </p:txBody>
      </p:sp>
      <p:graphicFrame>
        <p:nvGraphicFramePr>
          <p:cNvPr id="25" name="Object 24"/>
          <p:cNvGraphicFramePr>
            <a:graphicFrameLocks noChangeAspect="1"/>
          </p:cNvGraphicFramePr>
          <p:nvPr/>
        </p:nvGraphicFramePr>
        <p:xfrm>
          <a:off x="1884614" y="1105403"/>
          <a:ext cx="301625" cy="301625"/>
        </p:xfrm>
        <a:graphic>
          <a:graphicData uri="http://schemas.openxmlformats.org/presentationml/2006/ole">
            <mc:AlternateContent xmlns:mc="http://schemas.openxmlformats.org/markup-compatibility/2006">
              <mc:Choice xmlns:v="urn:schemas-microsoft-com:vml" Requires="v">
                <p:oleObj spid="_x0000_s7178" name="Equation" r:id="rId8" imgW="152400" imgH="152400" progId="Equation.DSMT4">
                  <p:embed/>
                </p:oleObj>
              </mc:Choice>
              <mc:Fallback>
                <p:oleObj name="Equation" r:id="rId8"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4614" y="1105403"/>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6" name="Object 14"/>
          <p:cNvGraphicFramePr>
            <a:graphicFrameLocks noChangeAspect="1"/>
          </p:cNvGraphicFramePr>
          <p:nvPr/>
        </p:nvGraphicFramePr>
        <p:xfrm>
          <a:off x="1884614" y="1545557"/>
          <a:ext cx="301625" cy="301625"/>
        </p:xfrm>
        <a:graphic>
          <a:graphicData uri="http://schemas.openxmlformats.org/presentationml/2006/ole">
            <mc:AlternateContent xmlns:mc="http://schemas.openxmlformats.org/markup-compatibility/2006">
              <mc:Choice xmlns:v="urn:schemas-microsoft-com:vml" Requires="v">
                <p:oleObj spid="_x0000_s7179" name="Equation" r:id="rId10" imgW="152400" imgH="152400" progId="Equation.DSMT4">
                  <p:embed/>
                </p:oleObj>
              </mc:Choice>
              <mc:Fallback>
                <p:oleObj name="Equation" r:id="rId10"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4614" y="1545557"/>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7" name="Object 15"/>
          <p:cNvGraphicFramePr>
            <a:graphicFrameLocks noChangeAspect="1"/>
          </p:cNvGraphicFramePr>
          <p:nvPr/>
        </p:nvGraphicFramePr>
        <p:xfrm>
          <a:off x="1885950" y="1973514"/>
          <a:ext cx="301625" cy="301625"/>
        </p:xfrm>
        <a:graphic>
          <a:graphicData uri="http://schemas.openxmlformats.org/presentationml/2006/ole">
            <mc:AlternateContent xmlns:mc="http://schemas.openxmlformats.org/markup-compatibility/2006">
              <mc:Choice xmlns:v="urn:schemas-microsoft-com:vml" Requires="v">
                <p:oleObj spid="_x0000_s7180" name="Equation" r:id="rId11" imgW="152400" imgH="152400" progId="Equation.DSMT4">
                  <p:embed/>
                </p:oleObj>
              </mc:Choice>
              <mc:Fallback>
                <p:oleObj name="Equation" r:id="rId11"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950" y="1973514"/>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8" name="Object 16"/>
          <p:cNvGraphicFramePr>
            <a:graphicFrameLocks noChangeAspect="1"/>
          </p:cNvGraphicFramePr>
          <p:nvPr/>
        </p:nvGraphicFramePr>
        <p:xfrm>
          <a:off x="6763027" y="3609975"/>
          <a:ext cx="301625" cy="301625"/>
        </p:xfrm>
        <a:graphic>
          <a:graphicData uri="http://schemas.openxmlformats.org/presentationml/2006/ole">
            <mc:AlternateContent xmlns:mc="http://schemas.openxmlformats.org/markup-compatibility/2006">
              <mc:Choice xmlns:v="urn:schemas-microsoft-com:vml" Requires="v">
                <p:oleObj spid="_x0000_s7181" name="Equation" r:id="rId12" imgW="152400" imgH="152400" progId="Equation.DSMT4">
                  <p:embed/>
                </p:oleObj>
              </mc:Choice>
              <mc:Fallback>
                <p:oleObj name="Equation" r:id="rId12"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3027" y="3609975"/>
                        <a:ext cx="301625"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9.32</a:t>
            </a:r>
            <a:endParaRPr lang="en-US" sz="800" dirty="0"/>
          </a:p>
        </p:txBody>
      </p:sp>
    </p:spTree>
    <p:extLst>
      <p:ext uri="{BB962C8B-B14F-4D97-AF65-F5344CB8AC3E}">
        <p14:creationId xmlns:p14="http://schemas.microsoft.com/office/powerpoint/2010/main" val="9796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75" y="298450"/>
            <a:ext cx="8715375" cy="830997"/>
          </a:xfrm>
          <a:prstGeom prst="rect">
            <a:avLst/>
          </a:prstGeom>
          <a:noFill/>
        </p:spPr>
        <p:txBody>
          <a:bodyPr wrap="square" rtlCol="0">
            <a:spAutoFit/>
          </a:bodyPr>
          <a:lstStyle/>
          <a:p>
            <a:r>
              <a:rPr lang="en-US" sz="2400" dirty="0" smtClean="0"/>
              <a:t>A plane wave normally incident on an interface between 2 linear (non-magnetic) dielectrics (n</a:t>
            </a:r>
            <a:r>
              <a:rPr lang="en-US" sz="2400" baseline="-25000" dirty="0" smtClean="0"/>
              <a:t>1</a:t>
            </a:r>
            <a:r>
              <a:rPr lang="en-US" sz="2400" dirty="0" smtClean="0"/>
              <a:t> ≠</a:t>
            </a:r>
            <a:r>
              <a:rPr lang="en-US" sz="2400" dirty="0" smtClean="0">
                <a:sym typeface="Symbol"/>
              </a:rPr>
              <a:t> n</a:t>
            </a:r>
            <a:r>
              <a:rPr lang="en-US" sz="2400" baseline="-25000" dirty="0" smtClean="0">
                <a:sym typeface="Symbol"/>
              </a:rPr>
              <a:t>2</a:t>
            </a:r>
            <a:r>
              <a:rPr lang="en-US" sz="2400" dirty="0" smtClean="0">
                <a:sym typeface="Symbol"/>
              </a:rPr>
              <a:t>)</a:t>
            </a:r>
            <a:endParaRPr lang="en-US" sz="2400" dirty="0"/>
          </a:p>
        </p:txBody>
      </p:sp>
      <p:cxnSp>
        <p:nvCxnSpPr>
          <p:cNvPr id="4" name="Straight Connector 3"/>
          <p:cNvCxnSpPr/>
          <p:nvPr/>
        </p:nvCxnSpPr>
        <p:spPr>
          <a:xfrm rot="5400000">
            <a:off x="2823369" y="2691606"/>
            <a:ext cx="2393950" cy="1588"/>
          </a:xfrm>
          <a:prstGeom prst="line">
            <a:avLst/>
          </a:prstGeom>
          <a:ln>
            <a:solidFill>
              <a:schemeClr val="tx1"/>
            </a:solidFill>
            <a:headEnd type="arrow" w="lg" len="lg"/>
            <a:tailEnd type="none" w="lg" len="lg"/>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981075" y="1863725"/>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257300" y="2139950"/>
            <a:ext cx="82867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027113" y="2185987"/>
            <a:ext cx="276225" cy="184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375025" y="1403350"/>
            <a:ext cx="367408" cy="523220"/>
          </a:xfrm>
          <a:prstGeom prst="rect">
            <a:avLst/>
          </a:prstGeom>
          <a:noFill/>
        </p:spPr>
        <p:txBody>
          <a:bodyPr wrap="none" rtlCol="0">
            <a:spAutoFit/>
          </a:bodyPr>
          <a:lstStyle/>
          <a:p>
            <a:r>
              <a:rPr lang="en-US" sz="2800" b="1" dirty="0" smtClean="0"/>
              <a:t>1</a:t>
            </a:r>
            <a:endParaRPr lang="en-US" sz="2800" b="1" dirty="0"/>
          </a:p>
        </p:txBody>
      </p:sp>
      <p:sp>
        <p:nvSpPr>
          <p:cNvPr id="12" name="TextBox 11"/>
          <p:cNvSpPr txBox="1"/>
          <p:nvPr/>
        </p:nvSpPr>
        <p:spPr>
          <a:xfrm>
            <a:off x="4295775" y="1403350"/>
            <a:ext cx="367408" cy="523220"/>
          </a:xfrm>
          <a:prstGeom prst="rect">
            <a:avLst/>
          </a:prstGeom>
          <a:noFill/>
        </p:spPr>
        <p:txBody>
          <a:bodyPr wrap="none" rtlCol="0">
            <a:spAutoFit/>
          </a:bodyPr>
          <a:lstStyle/>
          <a:p>
            <a:r>
              <a:rPr lang="en-US" sz="2800" b="1" dirty="0" smtClean="0"/>
              <a:t>2</a:t>
            </a:r>
            <a:endParaRPr lang="en-US" sz="2800" b="1" dirty="0"/>
          </a:p>
        </p:txBody>
      </p:sp>
      <p:sp>
        <p:nvSpPr>
          <p:cNvPr id="13" name="TextBox 12"/>
          <p:cNvSpPr txBox="1"/>
          <p:nvPr/>
        </p:nvSpPr>
        <p:spPr>
          <a:xfrm>
            <a:off x="704850" y="140335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I</a:t>
            </a:r>
            <a:endParaRPr lang="en-US" sz="2400" b="1" baseline="-25000" dirty="0">
              <a:latin typeface="Times New Roman" pitchFamily="18" charset="0"/>
              <a:cs typeface="Times New Roman" pitchFamily="18" charset="0"/>
            </a:endParaRPr>
          </a:p>
        </p:txBody>
      </p:sp>
      <p:sp>
        <p:nvSpPr>
          <p:cNvPr id="14" name="TextBox 13"/>
          <p:cNvSpPr txBox="1"/>
          <p:nvPr/>
        </p:nvSpPr>
        <p:spPr>
          <a:xfrm>
            <a:off x="1625600" y="167828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1</a:t>
            </a:r>
            <a:endParaRPr lang="en-US" sz="2400" b="1" baseline="-25000" dirty="0">
              <a:latin typeface="Times New Roman" pitchFamily="18" charset="0"/>
              <a:cs typeface="Times New Roman" pitchFamily="18" charset="0"/>
            </a:endParaRPr>
          </a:p>
        </p:txBody>
      </p:sp>
      <p:sp>
        <p:nvSpPr>
          <p:cNvPr id="15" name="TextBox 14"/>
          <p:cNvSpPr txBox="1"/>
          <p:nvPr/>
        </p:nvSpPr>
        <p:spPr>
          <a:xfrm>
            <a:off x="612775" y="223202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I</a:t>
            </a:r>
            <a:endParaRPr lang="en-US" sz="2400" b="1" baseline="-25000" dirty="0">
              <a:latin typeface="Times New Roman" pitchFamily="18" charset="0"/>
              <a:cs typeface="Times New Roman" pitchFamily="18" charset="0"/>
            </a:endParaRPr>
          </a:p>
        </p:txBody>
      </p:sp>
      <p:cxnSp>
        <p:nvCxnSpPr>
          <p:cNvPr id="16" name="Straight Arrow Connector 15"/>
          <p:cNvCxnSpPr/>
          <p:nvPr/>
        </p:nvCxnSpPr>
        <p:spPr>
          <a:xfrm rot="5400000" flipH="1" flipV="1">
            <a:off x="5768975" y="1957090"/>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45200" y="2233315"/>
            <a:ext cx="82867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a:off x="5815013" y="2279352"/>
            <a:ext cx="276225" cy="184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92750" y="149671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T</a:t>
            </a:r>
            <a:endParaRPr lang="en-US" sz="2400" b="1" baseline="-25000" dirty="0">
              <a:latin typeface="Times New Roman" pitchFamily="18" charset="0"/>
              <a:cs typeface="Times New Roman" pitchFamily="18" charset="0"/>
            </a:endParaRPr>
          </a:p>
        </p:txBody>
      </p:sp>
      <p:sp>
        <p:nvSpPr>
          <p:cNvPr id="20" name="TextBox 19"/>
          <p:cNvSpPr txBox="1"/>
          <p:nvPr/>
        </p:nvSpPr>
        <p:spPr>
          <a:xfrm>
            <a:off x="6413500" y="177165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2</a:t>
            </a:r>
            <a:endParaRPr lang="en-US" sz="2400" b="1" baseline="-25000" dirty="0">
              <a:latin typeface="Times New Roman" pitchFamily="18" charset="0"/>
              <a:cs typeface="Times New Roman" pitchFamily="18" charset="0"/>
            </a:endParaRPr>
          </a:p>
        </p:txBody>
      </p:sp>
      <p:sp>
        <p:nvSpPr>
          <p:cNvPr id="21" name="TextBox 20"/>
          <p:cNvSpPr txBox="1"/>
          <p:nvPr/>
        </p:nvSpPr>
        <p:spPr>
          <a:xfrm>
            <a:off x="5400675" y="232539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T</a:t>
            </a:r>
            <a:endParaRPr lang="en-US" sz="2400" b="1" baseline="-25000" dirty="0">
              <a:latin typeface="Times New Roman" pitchFamily="18" charset="0"/>
              <a:cs typeface="Times New Roman" pitchFamily="18" charset="0"/>
            </a:endParaRPr>
          </a:p>
        </p:txBody>
      </p:sp>
      <p:cxnSp>
        <p:nvCxnSpPr>
          <p:cNvPr id="22" name="Straight Arrow Connector 21"/>
          <p:cNvCxnSpPr/>
          <p:nvPr/>
        </p:nvCxnSpPr>
        <p:spPr>
          <a:xfrm rot="5400000" flipH="1" flipV="1">
            <a:off x="2178050" y="3060700"/>
            <a:ext cx="55245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1809751" y="3335635"/>
            <a:ext cx="644525" cy="12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2407594" y="3106094"/>
            <a:ext cx="277512" cy="1841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01825" y="260032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a:t>
            </a:r>
            <a:r>
              <a:rPr lang="en-US" sz="2400" b="1" baseline="-25000" dirty="0" smtClean="0">
                <a:latin typeface="Times New Roman" pitchFamily="18" charset="0"/>
                <a:cs typeface="Times New Roman" pitchFamily="18" charset="0"/>
              </a:rPr>
              <a:t>R</a:t>
            </a:r>
            <a:endParaRPr lang="en-US" sz="2400" b="1" baseline="-25000" dirty="0">
              <a:latin typeface="Times New Roman" pitchFamily="18" charset="0"/>
              <a:cs typeface="Times New Roman" pitchFamily="18" charset="0"/>
            </a:endParaRPr>
          </a:p>
        </p:txBody>
      </p:sp>
      <p:sp>
        <p:nvSpPr>
          <p:cNvPr id="26" name="TextBox 25"/>
          <p:cNvSpPr txBox="1"/>
          <p:nvPr/>
        </p:nvSpPr>
        <p:spPr>
          <a:xfrm>
            <a:off x="1349375" y="3059410"/>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t>
            </a:r>
            <a:r>
              <a:rPr lang="en-US" sz="2400" b="1" baseline="-25000" dirty="0" smtClean="0">
                <a:latin typeface="Times New Roman" pitchFamily="18" charset="0"/>
                <a:cs typeface="Times New Roman" pitchFamily="18" charset="0"/>
              </a:rPr>
              <a:t>1</a:t>
            </a:r>
            <a:endParaRPr lang="en-US" sz="2400" b="1" baseline="-25000" dirty="0">
              <a:latin typeface="Times New Roman" pitchFamily="18" charset="0"/>
              <a:cs typeface="Times New Roman" pitchFamily="18" charset="0"/>
            </a:endParaRPr>
          </a:p>
        </p:txBody>
      </p:sp>
      <p:sp>
        <p:nvSpPr>
          <p:cNvPr id="27" name="TextBox 26"/>
          <p:cNvSpPr txBox="1"/>
          <p:nvPr/>
        </p:nvSpPr>
        <p:spPr>
          <a:xfrm>
            <a:off x="2606675" y="2784475"/>
            <a:ext cx="676275"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a:t>
            </a:r>
            <a:r>
              <a:rPr lang="en-US" sz="2400" b="1" baseline="-25000" dirty="0" smtClean="0">
                <a:latin typeface="Times New Roman" pitchFamily="18" charset="0"/>
                <a:cs typeface="Times New Roman" pitchFamily="18" charset="0"/>
              </a:rPr>
              <a:t>R</a:t>
            </a:r>
            <a:endParaRPr lang="en-US" sz="2400" b="1" baseline="-25000" dirty="0">
              <a:latin typeface="Times New Roman" pitchFamily="18" charset="0"/>
              <a:cs typeface="Times New Roman" pitchFamily="18" charset="0"/>
            </a:endParaRPr>
          </a:p>
        </p:txBody>
      </p:sp>
      <p:graphicFrame>
        <p:nvGraphicFramePr>
          <p:cNvPr id="1029123" name="Object 3"/>
          <p:cNvGraphicFramePr>
            <a:graphicFrameLocks noChangeAspect="1"/>
          </p:cNvGraphicFramePr>
          <p:nvPr>
            <p:extLst/>
          </p:nvPr>
        </p:nvGraphicFramePr>
        <p:xfrm>
          <a:off x="669925" y="3824288"/>
          <a:ext cx="6757988" cy="1265237"/>
        </p:xfrm>
        <a:graphic>
          <a:graphicData uri="http://schemas.openxmlformats.org/presentationml/2006/ole">
            <mc:AlternateContent xmlns:mc="http://schemas.openxmlformats.org/markup-compatibility/2006">
              <mc:Choice xmlns:v="urn:schemas-microsoft-com:vml" Requires="v">
                <p:oleObj spid="_x0000_s8195" name="Equation" r:id="rId4" imgW="3429000" imgH="622300" progId="Equation.3">
                  <p:embed/>
                </p:oleObj>
              </mc:Choice>
              <mc:Fallback>
                <p:oleObj name="Equation" r:id="rId4" imgW="3429000" imgH="622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3824288"/>
                        <a:ext cx="6757988"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p:nvPr/>
        </p:nvCxnSpPr>
        <p:spPr>
          <a:xfrm>
            <a:off x="3467100" y="2692400"/>
            <a:ext cx="11049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572000" y="2508250"/>
            <a:ext cx="327334" cy="523220"/>
          </a:xfrm>
          <a:prstGeom prst="rect">
            <a:avLst/>
          </a:prstGeom>
          <a:noFill/>
        </p:spPr>
        <p:txBody>
          <a:bodyPr wrap="none" rtlCol="0">
            <a:spAutoFit/>
          </a:bodyPr>
          <a:lstStyle/>
          <a:p>
            <a:r>
              <a:rPr lang="en-US" sz="2800" b="1" dirty="0" smtClean="0"/>
              <a:t>z</a:t>
            </a:r>
            <a:endParaRPr lang="en-US" sz="2800" b="1" dirty="0"/>
          </a:p>
        </p:txBody>
      </p:sp>
      <p:sp>
        <p:nvSpPr>
          <p:cNvPr id="35" name="TextBox 34"/>
          <p:cNvSpPr txBox="1"/>
          <p:nvPr/>
        </p:nvSpPr>
        <p:spPr>
          <a:xfrm>
            <a:off x="3835400" y="1035050"/>
            <a:ext cx="349776" cy="523220"/>
          </a:xfrm>
          <a:prstGeom prst="rect">
            <a:avLst/>
          </a:prstGeom>
          <a:noFill/>
        </p:spPr>
        <p:txBody>
          <a:bodyPr wrap="none" rtlCol="0">
            <a:spAutoFit/>
          </a:bodyPr>
          <a:lstStyle/>
          <a:p>
            <a:r>
              <a:rPr lang="en-US" sz="2800" b="1" dirty="0" smtClean="0"/>
              <a:t>x</a:t>
            </a:r>
            <a:endParaRPr lang="en-US" sz="2800" b="1" dirty="0"/>
          </a:p>
        </p:txBody>
      </p:sp>
      <p:sp>
        <p:nvSpPr>
          <p:cNvPr id="36" name="TextBox 35"/>
          <p:cNvSpPr txBox="1"/>
          <p:nvPr/>
        </p:nvSpPr>
        <p:spPr>
          <a:xfrm>
            <a:off x="428626" y="5178425"/>
            <a:ext cx="7642224" cy="1200329"/>
          </a:xfrm>
          <a:prstGeom prst="rect">
            <a:avLst/>
          </a:prstGeom>
          <a:noFill/>
        </p:spPr>
        <p:txBody>
          <a:bodyPr wrap="square" rtlCol="0">
            <a:spAutoFit/>
          </a:bodyPr>
          <a:lstStyle/>
          <a:p>
            <a:r>
              <a:rPr lang="en-US" sz="2400" dirty="0" smtClean="0"/>
              <a:t>How do k</a:t>
            </a:r>
            <a:r>
              <a:rPr lang="en-US" sz="2400" baseline="-25000" dirty="0" smtClean="0"/>
              <a:t>1</a:t>
            </a:r>
            <a:r>
              <a:rPr lang="en-US" sz="2400" dirty="0" smtClean="0"/>
              <a:t> and k</a:t>
            </a:r>
            <a:r>
              <a:rPr lang="en-US" sz="2400" baseline="-25000" dirty="0" smtClean="0"/>
              <a:t>2</a:t>
            </a:r>
            <a:r>
              <a:rPr lang="en-US" sz="2400" dirty="0" smtClean="0"/>
              <a:t> compare? How do </a:t>
            </a:r>
            <a:r>
              <a:rPr lang="en-US" sz="2400" dirty="0" smtClean="0">
                <a:latin typeface="Symbol" pitchFamily="18" charset="2"/>
              </a:rPr>
              <a:t>w</a:t>
            </a:r>
            <a:r>
              <a:rPr lang="en-US" sz="2400" baseline="-25000" dirty="0" smtClean="0"/>
              <a:t>1</a:t>
            </a:r>
            <a:r>
              <a:rPr lang="en-US" sz="2400" dirty="0" smtClean="0"/>
              <a:t> and </a:t>
            </a:r>
            <a:r>
              <a:rPr lang="en-US" sz="2400" dirty="0" smtClean="0">
                <a:latin typeface="Symbol" pitchFamily="18" charset="2"/>
              </a:rPr>
              <a:t>w</a:t>
            </a:r>
            <a:r>
              <a:rPr lang="en-US" sz="2400" baseline="-25000" dirty="0" smtClean="0"/>
              <a:t>2</a:t>
            </a:r>
            <a:r>
              <a:rPr lang="en-US" sz="2400" dirty="0" smtClean="0"/>
              <a:t>compare?</a:t>
            </a:r>
          </a:p>
          <a:p>
            <a:pPr marL="457200" indent="-457200">
              <a:buAutoNum type="alphaUcParenR"/>
            </a:pPr>
            <a:r>
              <a:rPr lang="en-US" sz="2400" dirty="0" smtClean="0"/>
              <a:t>k1=k2, </a:t>
            </a:r>
            <a:r>
              <a:rPr lang="en-US" sz="2400" dirty="0" smtClean="0">
                <a:latin typeface="Symbol" pitchFamily="18" charset="2"/>
              </a:rPr>
              <a:t>w</a:t>
            </a:r>
            <a:r>
              <a:rPr lang="en-US" sz="2400" dirty="0" smtClean="0"/>
              <a:t>1=</a:t>
            </a:r>
            <a:r>
              <a:rPr lang="en-US" sz="2400" dirty="0" smtClean="0">
                <a:latin typeface="Symbol" pitchFamily="18" charset="2"/>
              </a:rPr>
              <a:t>w</a:t>
            </a:r>
            <a:r>
              <a:rPr lang="en-US" sz="2400" dirty="0" smtClean="0"/>
              <a:t>2		B)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a:t>
            </a:r>
          </a:p>
          <a:p>
            <a:pPr marL="457200" indent="-457200"/>
            <a:r>
              <a:rPr lang="en-US" sz="2400" dirty="0" smtClean="0"/>
              <a:t>C)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	D) k1</a:t>
            </a:r>
            <a:r>
              <a:rPr lang="en-US" sz="2400" dirty="0" smtClean="0">
                <a:sym typeface="Symbol"/>
              </a:rPr>
              <a:t> ≠ </a:t>
            </a:r>
            <a:r>
              <a:rPr lang="en-US" sz="2400" dirty="0" smtClean="0"/>
              <a:t>k2, </a:t>
            </a:r>
            <a:r>
              <a:rPr lang="en-US" sz="2400" dirty="0" smtClean="0">
                <a:latin typeface="Symbol" pitchFamily="18" charset="2"/>
              </a:rPr>
              <a:t>w</a:t>
            </a:r>
            <a:r>
              <a:rPr lang="en-US" sz="2400" dirty="0" smtClean="0"/>
              <a:t>1</a:t>
            </a:r>
            <a:r>
              <a:rPr lang="en-US" sz="2400" dirty="0" smtClean="0">
                <a:sym typeface="Symbol"/>
              </a:rPr>
              <a:t> = </a:t>
            </a:r>
            <a:r>
              <a:rPr lang="en-US" sz="2400" dirty="0" smtClean="0">
                <a:latin typeface="Symbol" pitchFamily="18" charset="2"/>
              </a:rPr>
              <a:t>w</a:t>
            </a:r>
            <a:r>
              <a:rPr lang="en-US" sz="2400" dirty="0" smtClean="0"/>
              <a:t>2</a:t>
            </a:r>
            <a:endParaRPr lang="en-US" sz="2400" dirty="0"/>
          </a:p>
        </p:txBody>
      </p:sp>
      <p:sp>
        <p:nvSpPr>
          <p:cNvPr id="3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9.38</a:t>
            </a:r>
            <a:endParaRPr lang="en-US" sz="800" dirty="0"/>
          </a:p>
        </p:txBody>
      </p:sp>
    </p:spTree>
    <p:extLst>
      <p:ext uri="{BB962C8B-B14F-4D97-AF65-F5344CB8AC3E}">
        <p14:creationId xmlns:p14="http://schemas.microsoft.com/office/powerpoint/2010/main" val="128517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0800" y="571500"/>
            <a:ext cx="9093200" cy="4649232"/>
            <a:chOff x="50800" y="-12700"/>
            <a:chExt cx="9093200" cy="4649232"/>
          </a:xfrm>
        </p:grpSpPr>
        <p:sp>
          <p:nvSpPr>
            <p:cNvPr id="4" name="TextBox 3"/>
            <p:cNvSpPr txBox="1"/>
            <p:nvPr/>
          </p:nvSpPr>
          <p:spPr>
            <a:xfrm>
              <a:off x="50800" y="-12700"/>
              <a:ext cx="9093200" cy="400110"/>
            </a:xfrm>
            <a:prstGeom prst="rect">
              <a:avLst/>
            </a:prstGeom>
            <a:noFill/>
          </p:spPr>
          <p:txBody>
            <a:bodyPr wrap="square" rtlCol="0">
              <a:spAutoFit/>
            </a:bodyPr>
            <a:lstStyle/>
            <a:p>
              <a:r>
                <a:rPr lang="en-US" sz="2000" dirty="0" smtClean="0"/>
                <a:t>“</a:t>
              </a:r>
              <a:r>
                <a:rPr lang="en-US" sz="2000" dirty="0"/>
                <a:t>W</a:t>
              </a:r>
              <a:r>
                <a:rPr lang="en-US" sz="2000" dirty="0" smtClean="0"/>
                <a:t>ave on a 1D string”, hitting a boundary between 2 strings of different speeds:</a:t>
              </a:r>
              <a:endParaRPr lang="en-US" sz="2000" dirty="0"/>
            </a:p>
          </p:txBody>
        </p:sp>
        <p:graphicFrame>
          <p:nvGraphicFramePr>
            <p:cNvPr id="5" name="Object 4"/>
            <p:cNvGraphicFramePr>
              <a:graphicFrameLocks noChangeAspect="1"/>
            </p:cNvGraphicFramePr>
            <p:nvPr>
              <p:extLst/>
            </p:nvPr>
          </p:nvGraphicFramePr>
          <p:xfrm>
            <a:off x="455448" y="328830"/>
            <a:ext cx="6386202" cy="1576169"/>
          </p:xfrm>
          <a:graphic>
            <a:graphicData uri="http://schemas.openxmlformats.org/presentationml/2006/ole">
              <mc:AlternateContent xmlns:mc="http://schemas.openxmlformats.org/markup-compatibility/2006">
                <mc:Choice xmlns:v="urn:schemas-microsoft-com:vml" Requires="v">
                  <p:oleObj spid="_x0000_s9220" name="Equation" r:id="rId4" imgW="2984500" imgH="736600" progId="Equation.3">
                    <p:embed/>
                  </p:oleObj>
                </mc:Choice>
                <mc:Fallback>
                  <p:oleObj name="Equation" r:id="rId4" imgW="29845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48" y="328830"/>
                          <a:ext cx="6386202" cy="1576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01600" y="1892300"/>
              <a:ext cx="8597899" cy="1200328"/>
              <a:chOff x="101600" y="1981200"/>
              <a:chExt cx="8597899" cy="1200328"/>
            </a:xfrm>
          </p:grpSpPr>
          <p:sp>
            <p:nvSpPr>
              <p:cNvPr id="6" name="TextBox 5"/>
              <p:cNvSpPr txBox="1"/>
              <p:nvPr/>
            </p:nvSpPr>
            <p:spPr>
              <a:xfrm>
                <a:off x="101600" y="1981200"/>
                <a:ext cx="8597899" cy="1200328"/>
              </a:xfrm>
              <a:prstGeom prst="rect">
                <a:avLst/>
              </a:prstGeom>
              <a:noFill/>
            </p:spPr>
            <p:txBody>
              <a:bodyPr wrap="square" rtlCol="0">
                <a:spAutoFit/>
              </a:bodyPr>
              <a:lstStyle/>
              <a:p>
                <a:r>
                  <a:rPr lang="en-US" sz="2400" dirty="0" smtClean="0"/>
                  <a:t>Boundary conditions </a:t>
                </a:r>
              </a:p>
              <a:p>
                <a:r>
                  <a:rPr lang="en-US" sz="2400" dirty="0" smtClean="0"/>
                  <a:t>(continuity) </a:t>
                </a:r>
                <a:br>
                  <a:rPr lang="en-US" sz="2400" dirty="0" smtClean="0"/>
                </a:br>
                <a:r>
                  <a:rPr lang="en-US" sz="2400" dirty="0" smtClean="0"/>
                  <a:t>give the results:</a:t>
                </a:r>
                <a:endParaRPr lang="en-US" sz="2400" dirty="0"/>
              </a:p>
            </p:txBody>
          </p:sp>
          <p:graphicFrame>
            <p:nvGraphicFramePr>
              <p:cNvPr id="7" name="Object 6"/>
              <p:cNvGraphicFramePr>
                <a:graphicFrameLocks noChangeAspect="1"/>
              </p:cNvGraphicFramePr>
              <p:nvPr>
                <p:extLst/>
              </p:nvPr>
            </p:nvGraphicFramePr>
            <p:xfrm>
              <a:off x="3816350" y="2162175"/>
              <a:ext cx="4702175" cy="908050"/>
            </p:xfrm>
            <a:graphic>
              <a:graphicData uri="http://schemas.openxmlformats.org/presentationml/2006/ole">
                <mc:AlternateContent xmlns:mc="http://schemas.openxmlformats.org/markup-compatibility/2006">
                  <mc:Choice xmlns:v="urn:schemas-microsoft-com:vml" Requires="v">
                    <p:oleObj spid="_x0000_s9221" name="Equation" r:id="rId6" imgW="2501900" imgH="469900" progId="Equation.3">
                      <p:embed/>
                    </p:oleObj>
                  </mc:Choice>
                  <mc:Fallback>
                    <p:oleObj name="Equation" r:id="rId6" imgW="25019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350" y="2162175"/>
                            <a:ext cx="4702175" cy="908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7"/>
            <p:cNvSpPr txBox="1"/>
            <p:nvPr/>
          </p:nvSpPr>
          <p:spPr>
            <a:xfrm>
              <a:off x="101600" y="3200400"/>
              <a:ext cx="7878980" cy="830997"/>
            </a:xfrm>
            <a:prstGeom prst="rect">
              <a:avLst/>
            </a:prstGeom>
            <a:noFill/>
          </p:spPr>
          <p:txBody>
            <a:bodyPr wrap="none" rtlCol="0">
              <a:spAutoFit/>
            </a:bodyPr>
            <a:lstStyle/>
            <a:p>
              <a:r>
                <a:rPr lang="en-US" sz="2400" dirty="0" smtClean="0"/>
                <a:t>Is the transmitted wave in phase with the incident wave?</a:t>
              </a:r>
            </a:p>
            <a:p>
              <a:r>
                <a:rPr lang="en-US" sz="2400" dirty="0" smtClean="0"/>
                <a:t>A) Yes, always    B) No, never    C) Depends</a:t>
              </a:r>
              <a:endParaRPr lang="en-US" sz="2400" dirty="0"/>
            </a:p>
          </p:txBody>
        </p:sp>
        <p:sp>
          <p:nvSpPr>
            <p:cNvPr id="3" name="TextBox 2"/>
            <p:cNvSpPr txBox="1"/>
            <p:nvPr/>
          </p:nvSpPr>
          <p:spPr>
            <a:xfrm>
              <a:off x="176048" y="4267200"/>
              <a:ext cx="2930535" cy="369332"/>
            </a:xfrm>
            <a:prstGeom prst="rect">
              <a:avLst/>
            </a:prstGeom>
            <a:noFill/>
          </p:spPr>
          <p:txBody>
            <a:bodyPr wrap="none" rtlCol="0">
              <a:spAutoFit/>
            </a:bodyPr>
            <a:lstStyle/>
            <a:p>
              <a:r>
                <a:rPr lang="en-US" dirty="0" smtClean="0"/>
                <a:t>Why? How do you decide? </a:t>
              </a:r>
              <a:endParaRPr lang="en-US" dirty="0"/>
            </a:p>
          </p:txBody>
        </p:sp>
      </p:gr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9.40</a:t>
            </a:r>
            <a:endParaRPr lang="en-US" sz="800" dirty="0"/>
          </a:p>
        </p:txBody>
      </p:sp>
    </p:spTree>
    <p:extLst>
      <p:ext uri="{BB962C8B-B14F-4D97-AF65-F5344CB8AC3E}">
        <p14:creationId xmlns:p14="http://schemas.microsoft.com/office/powerpoint/2010/main" val="3006115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800" y="774700"/>
            <a:ext cx="9093200" cy="4649232"/>
            <a:chOff x="50800" y="-12700"/>
            <a:chExt cx="9093200" cy="4649232"/>
          </a:xfrm>
        </p:grpSpPr>
        <p:sp>
          <p:nvSpPr>
            <p:cNvPr id="4" name="TextBox 3"/>
            <p:cNvSpPr txBox="1"/>
            <p:nvPr/>
          </p:nvSpPr>
          <p:spPr>
            <a:xfrm>
              <a:off x="50800" y="-12700"/>
              <a:ext cx="9093200" cy="400110"/>
            </a:xfrm>
            <a:prstGeom prst="rect">
              <a:avLst/>
            </a:prstGeom>
            <a:noFill/>
          </p:spPr>
          <p:txBody>
            <a:bodyPr wrap="square" rtlCol="0">
              <a:spAutoFit/>
            </a:bodyPr>
            <a:lstStyle/>
            <a:p>
              <a:r>
                <a:rPr lang="en-US" sz="2000" dirty="0" smtClean="0"/>
                <a:t>“</a:t>
              </a:r>
              <a:r>
                <a:rPr lang="en-US" sz="2000" dirty="0"/>
                <a:t>W</a:t>
              </a:r>
              <a:r>
                <a:rPr lang="en-US" sz="2000" dirty="0" smtClean="0"/>
                <a:t>ave on a 1D string”, hitting a boundary between 2 strings of different speeds:</a:t>
              </a:r>
              <a:endParaRPr lang="en-US" sz="2000" dirty="0"/>
            </a:p>
          </p:txBody>
        </p:sp>
        <p:graphicFrame>
          <p:nvGraphicFramePr>
            <p:cNvPr id="5" name="Object 4"/>
            <p:cNvGraphicFramePr>
              <a:graphicFrameLocks noChangeAspect="1"/>
            </p:cNvGraphicFramePr>
            <p:nvPr>
              <p:extLst/>
            </p:nvPr>
          </p:nvGraphicFramePr>
          <p:xfrm>
            <a:off x="455448" y="328830"/>
            <a:ext cx="6386202" cy="1576169"/>
          </p:xfrm>
          <a:graphic>
            <a:graphicData uri="http://schemas.openxmlformats.org/presentationml/2006/ole">
              <mc:AlternateContent xmlns:mc="http://schemas.openxmlformats.org/markup-compatibility/2006">
                <mc:Choice xmlns:v="urn:schemas-microsoft-com:vml" Requires="v">
                  <p:oleObj spid="_x0000_s10244" name="Equation" r:id="rId4" imgW="2984500" imgH="736600" progId="Equation.3">
                    <p:embed/>
                  </p:oleObj>
                </mc:Choice>
                <mc:Fallback>
                  <p:oleObj name="Equation" r:id="rId4" imgW="29845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48" y="328830"/>
                          <a:ext cx="6386202" cy="1576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01600" y="1892300"/>
              <a:ext cx="8597899" cy="1200328"/>
              <a:chOff x="101600" y="1981200"/>
              <a:chExt cx="8597899" cy="1200328"/>
            </a:xfrm>
          </p:grpSpPr>
          <p:sp>
            <p:nvSpPr>
              <p:cNvPr id="6" name="TextBox 5"/>
              <p:cNvSpPr txBox="1"/>
              <p:nvPr/>
            </p:nvSpPr>
            <p:spPr>
              <a:xfrm>
                <a:off x="101600" y="1981200"/>
                <a:ext cx="8597899" cy="1200328"/>
              </a:xfrm>
              <a:prstGeom prst="rect">
                <a:avLst/>
              </a:prstGeom>
              <a:noFill/>
            </p:spPr>
            <p:txBody>
              <a:bodyPr wrap="square" rtlCol="0">
                <a:spAutoFit/>
              </a:bodyPr>
              <a:lstStyle/>
              <a:p>
                <a:r>
                  <a:rPr lang="en-US" sz="2400" dirty="0" smtClean="0"/>
                  <a:t>Boundary conditions </a:t>
                </a:r>
              </a:p>
              <a:p>
                <a:r>
                  <a:rPr lang="en-US" sz="2400" dirty="0" smtClean="0"/>
                  <a:t>(continuity) </a:t>
                </a:r>
                <a:br>
                  <a:rPr lang="en-US" sz="2400" dirty="0" smtClean="0"/>
                </a:br>
                <a:r>
                  <a:rPr lang="en-US" sz="2400" dirty="0" smtClean="0"/>
                  <a:t>give the results:</a:t>
                </a:r>
                <a:endParaRPr lang="en-US" sz="2400" dirty="0"/>
              </a:p>
            </p:txBody>
          </p:sp>
          <p:graphicFrame>
            <p:nvGraphicFramePr>
              <p:cNvPr id="7" name="Object 6"/>
              <p:cNvGraphicFramePr>
                <a:graphicFrameLocks noChangeAspect="1"/>
              </p:cNvGraphicFramePr>
              <p:nvPr>
                <p:extLst/>
              </p:nvPr>
            </p:nvGraphicFramePr>
            <p:xfrm>
              <a:off x="3816350" y="2162175"/>
              <a:ext cx="4702175" cy="908050"/>
            </p:xfrm>
            <a:graphic>
              <a:graphicData uri="http://schemas.openxmlformats.org/presentationml/2006/ole">
                <mc:AlternateContent xmlns:mc="http://schemas.openxmlformats.org/markup-compatibility/2006">
                  <mc:Choice xmlns:v="urn:schemas-microsoft-com:vml" Requires="v">
                    <p:oleObj spid="_x0000_s10245" name="Equation" r:id="rId6" imgW="2501900" imgH="469900" progId="Equation.3">
                      <p:embed/>
                    </p:oleObj>
                  </mc:Choice>
                  <mc:Fallback>
                    <p:oleObj name="Equation" r:id="rId6" imgW="25019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350" y="2162175"/>
                            <a:ext cx="4702175" cy="908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7"/>
            <p:cNvSpPr txBox="1"/>
            <p:nvPr/>
          </p:nvSpPr>
          <p:spPr>
            <a:xfrm>
              <a:off x="101600" y="3200400"/>
              <a:ext cx="7793770" cy="830997"/>
            </a:xfrm>
            <a:prstGeom prst="rect">
              <a:avLst/>
            </a:prstGeom>
            <a:noFill/>
          </p:spPr>
          <p:txBody>
            <a:bodyPr wrap="none" rtlCol="0">
              <a:spAutoFit/>
            </a:bodyPr>
            <a:lstStyle/>
            <a:p>
              <a:r>
                <a:rPr lang="en-US" sz="2400" dirty="0" smtClean="0"/>
                <a:t>Is the reflected wave in phase with the incident wave?</a:t>
              </a:r>
            </a:p>
            <a:p>
              <a:r>
                <a:rPr lang="en-US" sz="2400" dirty="0" smtClean="0"/>
                <a:t>A) Yes, always    B) No, never    C) Depends</a:t>
              </a:r>
              <a:endParaRPr lang="en-US" sz="2400" dirty="0"/>
            </a:p>
          </p:txBody>
        </p:sp>
        <p:sp>
          <p:nvSpPr>
            <p:cNvPr id="3" name="TextBox 2"/>
            <p:cNvSpPr txBox="1"/>
            <p:nvPr/>
          </p:nvSpPr>
          <p:spPr>
            <a:xfrm>
              <a:off x="176048" y="4267200"/>
              <a:ext cx="2930535" cy="369332"/>
            </a:xfrm>
            <a:prstGeom prst="rect">
              <a:avLst/>
            </a:prstGeom>
            <a:noFill/>
          </p:spPr>
          <p:txBody>
            <a:bodyPr wrap="none" rtlCol="0">
              <a:spAutoFit/>
            </a:bodyPr>
            <a:lstStyle/>
            <a:p>
              <a:r>
                <a:rPr lang="en-US" dirty="0" smtClean="0"/>
                <a:t>Why? How do you decide? </a:t>
              </a:r>
              <a:endParaRPr lang="en-US" dirty="0"/>
            </a:p>
          </p:txBody>
        </p:sp>
      </p:gr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9.41</a:t>
            </a:r>
            <a:endParaRPr lang="en-US" sz="800" dirty="0"/>
          </a:p>
        </p:txBody>
      </p:sp>
    </p:spTree>
    <p:extLst>
      <p:ext uri="{BB962C8B-B14F-4D97-AF65-F5344CB8AC3E}">
        <p14:creationId xmlns:p14="http://schemas.microsoft.com/office/powerpoint/2010/main" val="2183000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546100"/>
            <a:ext cx="5663417" cy="4247317"/>
          </a:xfrm>
          <a:prstGeom prst="rect">
            <a:avLst/>
          </a:prstGeom>
          <a:noFill/>
        </p:spPr>
        <p:txBody>
          <a:bodyPr wrap="none" rtlCol="0">
            <a:spAutoFit/>
          </a:bodyPr>
          <a:lstStyle/>
          <a:p>
            <a:r>
              <a:rPr lang="en-US" dirty="0" smtClean="0"/>
              <a:t>In matter, we have</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If there are no free charges or currents, can we argue</a:t>
            </a:r>
          </a:p>
          <a:p>
            <a:endParaRPr lang="en-US" dirty="0"/>
          </a:p>
          <a:p>
            <a:endParaRPr lang="en-US" dirty="0" smtClean="0"/>
          </a:p>
          <a:p>
            <a:pPr marL="342900" indent="-342900">
              <a:buAutoNum type="alphaUcParenR"/>
            </a:pPr>
            <a:r>
              <a:rPr lang="en-US" dirty="0" smtClean="0"/>
              <a:t>Yes, always</a:t>
            </a:r>
          </a:p>
          <a:p>
            <a:pPr marL="342900" indent="-342900">
              <a:buAutoNum type="alphaUcParenR"/>
            </a:pPr>
            <a:r>
              <a:rPr lang="en-US" dirty="0" smtClean="0"/>
              <a:t>Yes, under certain conditions (what are they?)</a:t>
            </a:r>
          </a:p>
          <a:p>
            <a:pPr marL="342900" indent="-342900">
              <a:buAutoNum type="alphaUcParenR"/>
            </a:pPr>
            <a:r>
              <a:rPr lang="en-US" dirty="0" smtClean="0"/>
              <a:t>No, in general this will NOT be true!</a:t>
            </a:r>
          </a:p>
          <a:p>
            <a:pPr marL="342900" indent="-342900">
              <a:buAutoNum type="alphaUcParenR"/>
            </a:pPr>
            <a:r>
              <a:rPr lang="en-US" dirty="0" smtClean="0"/>
              <a:t>??    </a:t>
            </a:r>
            <a:endParaRPr lang="en-US" dirty="0"/>
          </a:p>
        </p:txBody>
      </p:sp>
      <p:graphicFrame>
        <p:nvGraphicFramePr>
          <p:cNvPr id="3" name="Object 3"/>
          <p:cNvGraphicFramePr>
            <a:graphicFrameLocks noChangeAspect="1"/>
          </p:cNvGraphicFramePr>
          <p:nvPr>
            <p:extLst/>
          </p:nvPr>
        </p:nvGraphicFramePr>
        <p:xfrm>
          <a:off x="2579688" y="231775"/>
          <a:ext cx="4832350" cy="2393950"/>
        </p:xfrm>
        <a:graphic>
          <a:graphicData uri="http://schemas.openxmlformats.org/presentationml/2006/ole">
            <mc:AlternateContent xmlns:mc="http://schemas.openxmlformats.org/markup-compatibility/2006">
              <mc:Choice xmlns:v="urn:schemas-microsoft-com:vml" Requires="v">
                <p:oleObj spid="_x0000_s11268" name="Equation" r:id="rId4" imgW="2768600" imgH="1371600" progId="Equation.3">
                  <p:embed/>
                </p:oleObj>
              </mc:Choice>
              <mc:Fallback>
                <p:oleObj name="Equation" r:id="rId4" imgW="27686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8" y="231775"/>
                        <a:ext cx="4832350"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5753893" y="2773363"/>
          <a:ext cx="1141413" cy="304800"/>
        </p:xfrm>
        <a:graphic>
          <a:graphicData uri="http://schemas.openxmlformats.org/presentationml/2006/ole">
            <mc:AlternateContent xmlns:mc="http://schemas.openxmlformats.org/markup-compatibility/2006">
              <mc:Choice xmlns:v="urn:schemas-microsoft-com:vml" Requires="v">
                <p:oleObj spid="_x0000_s11269" name="Equation" r:id="rId6" imgW="762000" imgH="203200" progId="Equation.3">
                  <p:embed/>
                </p:oleObj>
              </mc:Choice>
              <mc:Fallback>
                <p:oleObj name="Equation" r:id="rId6" imgW="7620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893" y="2773363"/>
                        <a:ext cx="114141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9.44</a:t>
            </a:r>
            <a:endParaRPr lang="en-US" sz="800" dirty="0"/>
          </a:p>
        </p:txBody>
      </p:sp>
    </p:spTree>
    <p:extLst>
      <p:ext uri="{BB962C8B-B14F-4D97-AF65-F5344CB8AC3E}">
        <p14:creationId xmlns:p14="http://schemas.microsoft.com/office/powerpoint/2010/main" val="2868765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p:cNvSpPr/>
          <p:nvPr/>
        </p:nvSpPr>
        <p:spPr bwMode="auto">
          <a:xfrm rot="16200000">
            <a:off x="5695951" y="1241514"/>
            <a:ext cx="1841500" cy="578029"/>
          </a:xfrm>
          <a:prstGeom prst="cube">
            <a:avLst>
              <a:gd name="adj" fmla="val 42577"/>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rgbClr val="000000"/>
                </a:solidFill>
                <a:prstDash val="dash"/>
              </a:ln>
              <a:solidFill>
                <a:schemeClr val="tx1"/>
              </a:solidFill>
              <a:effectLst/>
              <a:latin typeface="Arial" charset="0"/>
              <a:ea typeface="ヒラギノ角ゴ Pro W3" pitchFamily="16" charset="-128"/>
            </a:endParaRPr>
          </a:p>
        </p:txBody>
      </p:sp>
      <p:sp>
        <p:nvSpPr>
          <p:cNvPr id="7" name="Parallelogram 6"/>
          <p:cNvSpPr/>
          <p:nvPr/>
        </p:nvSpPr>
        <p:spPr bwMode="auto">
          <a:xfrm rot="16200000">
            <a:off x="4670248" y="1215845"/>
            <a:ext cx="3194051" cy="876659"/>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extBox 1"/>
          <p:cNvSpPr txBox="1"/>
          <p:nvPr/>
        </p:nvSpPr>
        <p:spPr>
          <a:xfrm>
            <a:off x="165100" y="495300"/>
            <a:ext cx="1801482" cy="1200329"/>
          </a:xfrm>
          <a:prstGeom prst="rect">
            <a:avLst/>
          </a:prstGeom>
          <a:noFill/>
        </p:spPr>
        <p:txBody>
          <a:bodyPr wrap="none" rtlCol="0">
            <a:spAutoFit/>
          </a:bodyPr>
          <a:lstStyle/>
          <a:p>
            <a:r>
              <a:rPr lang="en-US" dirty="0" smtClean="0"/>
              <a:t>In matter with </a:t>
            </a:r>
          </a:p>
          <a:p>
            <a:r>
              <a:rPr lang="en-US" dirty="0" smtClean="0"/>
              <a:t>no free charges </a:t>
            </a:r>
          </a:p>
          <a:p>
            <a:r>
              <a:rPr lang="en-US" dirty="0" smtClean="0"/>
              <a:t>or currents, </a:t>
            </a:r>
          </a:p>
          <a:p>
            <a:r>
              <a:rPr lang="en-US" dirty="0" smtClean="0"/>
              <a:t>we have:</a:t>
            </a:r>
          </a:p>
        </p:txBody>
      </p:sp>
      <p:graphicFrame>
        <p:nvGraphicFramePr>
          <p:cNvPr id="3" name="Object 3"/>
          <p:cNvGraphicFramePr>
            <a:graphicFrameLocks noChangeAspect="1"/>
          </p:cNvGraphicFramePr>
          <p:nvPr>
            <p:extLst/>
          </p:nvPr>
        </p:nvGraphicFramePr>
        <p:xfrm>
          <a:off x="2044700" y="298450"/>
          <a:ext cx="2062163" cy="2393950"/>
        </p:xfrm>
        <a:graphic>
          <a:graphicData uri="http://schemas.openxmlformats.org/presentationml/2006/ole">
            <mc:AlternateContent xmlns:mc="http://schemas.openxmlformats.org/markup-compatibility/2006">
              <mc:Choice xmlns:v="urn:schemas-microsoft-com:vml" Requires="v">
                <p:oleObj spid="_x0000_s12291" name="Equation" r:id="rId4" imgW="1181100" imgH="1371600" progId="Equation.3">
                  <p:embed/>
                </p:oleObj>
              </mc:Choice>
              <mc:Fallback>
                <p:oleObj name="Equation" r:id="rId4" imgW="11811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298450"/>
                        <a:ext cx="2062163"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5401" y="3708400"/>
            <a:ext cx="9074936" cy="3416320"/>
          </a:xfrm>
          <a:prstGeom prst="rect">
            <a:avLst/>
          </a:prstGeom>
          <a:noFill/>
        </p:spPr>
        <p:txBody>
          <a:bodyPr wrap="square" rtlCol="0">
            <a:spAutoFit/>
          </a:bodyPr>
          <a:lstStyle/>
          <a:p>
            <a:r>
              <a:rPr lang="en-US" dirty="0" smtClean="0"/>
              <a:t>A) Fig </a:t>
            </a:r>
            <a:r>
              <a:rPr lang="en-US" dirty="0"/>
              <a:t>1 goes with </a:t>
            </a:r>
            <a:r>
              <a:rPr lang="en-US" dirty="0" err="1"/>
              <a:t>i</a:t>
            </a:r>
            <a:r>
              <a:rPr lang="en-US" dirty="0"/>
              <a:t> and iii </a:t>
            </a:r>
            <a:r>
              <a:rPr lang="en-US" dirty="0" smtClean="0"/>
              <a:t>    </a:t>
            </a:r>
            <a:r>
              <a:rPr lang="en-US" i="1" dirty="0" smtClean="0"/>
              <a:t>(i.e. the ones involving D </a:t>
            </a:r>
            <a:r>
              <a:rPr lang="en-US" i="1" dirty="0"/>
              <a:t>and E), </a:t>
            </a:r>
            <a:r>
              <a:rPr lang="en-US" dirty="0" smtClean="0"/>
              <a:t/>
            </a:r>
            <a:br>
              <a:rPr lang="en-US" dirty="0" smtClean="0"/>
            </a:br>
            <a:r>
              <a:rPr lang="en-US" dirty="0" smtClean="0"/>
              <a:t>     Fig </a:t>
            </a:r>
            <a:r>
              <a:rPr lang="en-US" dirty="0"/>
              <a:t>2 goes with ii and iv </a:t>
            </a:r>
            <a:r>
              <a:rPr lang="en-US" dirty="0" smtClean="0"/>
              <a:t>   </a:t>
            </a:r>
            <a:r>
              <a:rPr lang="en-US" i="1" dirty="0" smtClean="0"/>
              <a:t>(“”  B </a:t>
            </a:r>
            <a:r>
              <a:rPr lang="en-US" i="1" dirty="0"/>
              <a:t>and H)</a:t>
            </a:r>
          </a:p>
          <a:p>
            <a:r>
              <a:rPr lang="en-US" dirty="0" smtClean="0"/>
              <a:t/>
            </a:r>
            <a:br>
              <a:rPr lang="en-US" dirty="0" smtClean="0"/>
            </a:br>
            <a:r>
              <a:rPr lang="en-US" dirty="0" smtClean="0"/>
              <a:t>B) Fig 1 goes with </a:t>
            </a:r>
            <a:r>
              <a:rPr lang="en-US" dirty="0" err="1" smtClean="0"/>
              <a:t>i</a:t>
            </a:r>
            <a:r>
              <a:rPr lang="en-US" dirty="0" smtClean="0"/>
              <a:t> and ii      </a:t>
            </a:r>
            <a:r>
              <a:rPr lang="en-US" i="1" dirty="0" smtClean="0"/>
              <a:t>(“” div),  </a:t>
            </a:r>
            <a:r>
              <a:rPr lang="en-US" dirty="0" smtClean="0"/>
              <a:t/>
            </a:r>
            <a:br>
              <a:rPr lang="en-US" dirty="0" smtClean="0"/>
            </a:br>
            <a:r>
              <a:rPr lang="en-US" dirty="0" smtClean="0"/>
              <a:t>     Fig 2 goes with iii and iv   </a:t>
            </a:r>
            <a:r>
              <a:rPr lang="en-US" i="1" dirty="0" smtClean="0"/>
              <a:t>(“” curl)</a:t>
            </a:r>
          </a:p>
          <a:p>
            <a:r>
              <a:rPr lang="en-US" dirty="0" smtClean="0"/>
              <a:t/>
            </a:r>
            <a:br>
              <a:rPr lang="en-US" dirty="0" smtClean="0"/>
            </a:br>
            <a:r>
              <a:rPr lang="en-US" dirty="0" smtClean="0"/>
              <a:t>C) Fig 1 goes with ii only       </a:t>
            </a:r>
            <a:r>
              <a:rPr lang="en-US" i="1" dirty="0" smtClean="0"/>
              <a:t>(“” B field),  </a:t>
            </a:r>
            <a:r>
              <a:rPr lang="en-US" dirty="0" smtClean="0"/>
              <a:t/>
            </a:r>
            <a:br>
              <a:rPr lang="en-US" dirty="0" smtClean="0"/>
            </a:br>
            <a:r>
              <a:rPr lang="en-US" dirty="0" smtClean="0"/>
              <a:t>     Fig 2 goes with iii only      </a:t>
            </a:r>
            <a:r>
              <a:rPr lang="en-US" i="1" dirty="0" smtClean="0"/>
              <a:t>(“” E field) </a:t>
            </a:r>
          </a:p>
          <a:p>
            <a:r>
              <a:rPr lang="en-US" dirty="0" smtClean="0"/>
              <a:t/>
            </a:r>
            <a:br>
              <a:rPr lang="en-US" dirty="0" smtClean="0"/>
            </a:br>
            <a:r>
              <a:rPr lang="en-US" dirty="0" smtClean="0"/>
              <a:t>D) Something else!         E) Frankly, I don’t really understand this question.</a:t>
            </a:r>
          </a:p>
          <a:p>
            <a:pPr marL="342900" indent="-342900">
              <a:buAutoNum type="alphaUcParenR"/>
            </a:pPr>
            <a:endParaRPr lang="en-US" dirty="0" smtClean="0"/>
          </a:p>
          <a:p>
            <a:endParaRPr lang="en-US" dirty="0"/>
          </a:p>
        </p:txBody>
      </p:sp>
      <p:sp>
        <p:nvSpPr>
          <p:cNvPr id="6" name="Cube 5"/>
          <p:cNvSpPr/>
          <p:nvPr/>
        </p:nvSpPr>
        <p:spPr bwMode="auto">
          <a:xfrm rot="16200000">
            <a:off x="5362126" y="1241335"/>
            <a:ext cx="1841500" cy="578029"/>
          </a:xfrm>
          <a:prstGeom prst="cube">
            <a:avLst>
              <a:gd name="adj" fmla="val 4257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TextBox 8"/>
          <p:cNvSpPr txBox="1"/>
          <p:nvPr/>
        </p:nvSpPr>
        <p:spPr>
          <a:xfrm>
            <a:off x="5764905" y="2881868"/>
            <a:ext cx="697840" cy="369332"/>
          </a:xfrm>
          <a:prstGeom prst="rect">
            <a:avLst/>
          </a:prstGeom>
          <a:noFill/>
        </p:spPr>
        <p:txBody>
          <a:bodyPr wrap="none" rtlCol="0">
            <a:spAutoFit/>
          </a:bodyPr>
          <a:lstStyle/>
          <a:p>
            <a:r>
              <a:rPr lang="en-US" dirty="0" smtClean="0"/>
              <a:t>Fig 1</a:t>
            </a:r>
          </a:p>
        </p:txBody>
      </p:sp>
      <p:sp>
        <p:nvSpPr>
          <p:cNvPr id="13" name="TextBox 12"/>
          <p:cNvSpPr txBox="1"/>
          <p:nvPr/>
        </p:nvSpPr>
        <p:spPr>
          <a:xfrm>
            <a:off x="6986890" y="2615167"/>
            <a:ext cx="697840" cy="369332"/>
          </a:xfrm>
          <a:prstGeom prst="rect">
            <a:avLst/>
          </a:prstGeom>
          <a:noFill/>
        </p:spPr>
        <p:txBody>
          <a:bodyPr wrap="none" rtlCol="0">
            <a:spAutoFit/>
          </a:bodyPr>
          <a:lstStyle/>
          <a:p>
            <a:r>
              <a:rPr lang="en-US" dirty="0" smtClean="0"/>
              <a:t>Fig 2</a:t>
            </a:r>
          </a:p>
        </p:txBody>
      </p:sp>
      <p:sp>
        <p:nvSpPr>
          <p:cNvPr id="4" name="Parallelogram 3"/>
          <p:cNvSpPr/>
          <p:nvPr/>
        </p:nvSpPr>
        <p:spPr bwMode="auto">
          <a:xfrm flipH="1">
            <a:off x="7544407" y="609599"/>
            <a:ext cx="565330" cy="330201"/>
          </a:xfrm>
          <a:prstGeom prst="parallelogram">
            <a:avLst>
              <a:gd name="adj" fmla="val 965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4" name="Parallelogram 13"/>
          <p:cNvSpPr/>
          <p:nvPr/>
        </p:nvSpPr>
        <p:spPr bwMode="auto">
          <a:xfrm flipH="1">
            <a:off x="7798407" y="609599"/>
            <a:ext cx="565330" cy="330201"/>
          </a:xfrm>
          <a:prstGeom prst="parallelogram">
            <a:avLst>
              <a:gd name="adj" fmla="val 96512"/>
            </a:avLst>
          </a:prstGeom>
          <a:solidFill>
            <a:schemeClr val="accent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Parallelogram 10"/>
          <p:cNvSpPr/>
          <p:nvPr/>
        </p:nvSpPr>
        <p:spPr bwMode="auto">
          <a:xfrm rot="16200000">
            <a:off x="6274073" y="1453521"/>
            <a:ext cx="3194051" cy="807707"/>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0" name="Rectangle 9"/>
          <p:cNvSpPr/>
          <p:nvPr/>
        </p:nvSpPr>
        <p:spPr>
          <a:xfrm>
            <a:off x="139699" y="2714536"/>
            <a:ext cx="5016501" cy="646331"/>
          </a:xfrm>
          <a:prstGeom prst="rect">
            <a:avLst/>
          </a:prstGeom>
        </p:spPr>
        <p:txBody>
          <a:bodyPr wrap="square">
            <a:spAutoFit/>
          </a:bodyPr>
          <a:lstStyle/>
          <a:p>
            <a:r>
              <a:rPr lang="en-US" dirty="0"/>
              <a:t>To figure out formulas for </a:t>
            </a:r>
            <a:r>
              <a:rPr lang="en-US" u="sng" dirty="0"/>
              <a:t>boundary </a:t>
            </a:r>
            <a:r>
              <a:rPr lang="en-US" u="sng" dirty="0" smtClean="0"/>
              <a:t>conditions,</a:t>
            </a:r>
            <a:endParaRPr lang="en-US" dirty="0"/>
          </a:p>
          <a:p>
            <a:r>
              <a:rPr lang="en-US" dirty="0"/>
              <a:t>match the picture to the </a:t>
            </a:r>
            <a:r>
              <a:rPr lang="en-US" dirty="0" smtClean="0"/>
              <a:t>PDE(s) </a:t>
            </a:r>
            <a:r>
              <a:rPr lang="en-US" dirty="0"/>
              <a:t>above. </a:t>
            </a:r>
          </a:p>
        </p:txBody>
      </p:sp>
      <p:sp>
        <p:nvSpPr>
          <p:cNvPr id="1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9.45</a:t>
            </a:r>
            <a:endParaRPr lang="en-US" sz="800" dirty="0"/>
          </a:p>
        </p:txBody>
      </p:sp>
    </p:spTree>
    <p:extLst>
      <p:ext uri="{BB962C8B-B14F-4D97-AF65-F5344CB8AC3E}">
        <p14:creationId xmlns:p14="http://schemas.microsoft.com/office/powerpoint/2010/main" val="788550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nvPr>
        </p:nvGraphicFramePr>
        <p:xfrm>
          <a:off x="368300" y="95429"/>
          <a:ext cx="2062163" cy="2393950"/>
        </p:xfrm>
        <a:graphic>
          <a:graphicData uri="http://schemas.openxmlformats.org/presentationml/2006/ole">
            <mc:AlternateContent xmlns:mc="http://schemas.openxmlformats.org/markup-compatibility/2006">
              <mc:Choice xmlns:v="urn:schemas-microsoft-com:vml" Requires="v">
                <p:oleObj spid="_x0000_s13316" name="Equation" r:id="rId4" imgW="1181100" imgH="1371600" progId="Equation.3">
                  <p:embed/>
                </p:oleObj>
              </mc:Choice>
              <mc:Fallback>
                <p:oleObj name="Equation" r:id="rId4" imgW="11811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95429"/>
                        <a:ext cx="2062163"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39700" y="2692400"/>
            <a:ext cx="6515100" cy="2862323"/>
          </a:xfrm>
          <a:prstGeom prst="rect">
            <a:avLst/>
          </a:prstGeom>
          <a:noFill/>
        </p:spPr>
        <p:txBody>
          <a:bodyPr wrap="square" rtlCol="0">
            <a:spAutoFit/>
          </a:bodyPr>
          <a:lstStyle/>
          <a:p>
            <a:r>
              <a:rPr lang="en-US" dirty="0" smtClean="0"/>
              <a:t>Match </a:t>
            </a:r>
            <a:r>
              <a:rPr lang="en-US" i="1" dirty="0" smtClean="0"/>
              <a:t>the </a:t>
            </a:r>
            <a:r>
              <a:rPr lang="en-US" dirty="0" smtClean="0"/>
              <a:t>Maxwell equation (</a:t>
            </a:r>
            <a:r>
              <a:rPr lang="en-US" dirty="0" err="1" smtClean="0"/>
              <a:t>i</a:t>
            </a:r>
            <a:r>
              <a:rPr lang="en-US" dirty="0" smtClean="0"/>
              <a:t>-iv) in matter (no free charges) with the corresponding </a:t>
            </a:r>
            <a:r>
              <a:rPr lang="en-US" i="1" dirty="0" smtClean="0"/>
              <a:t>boundary condition </a:t>
            </a:r>
            <a:r>
              <a:rPr lang="en-US" dirty="0" smtClean="0"/>
              <a:t>(1-4)  it generates:</a:t>
            </a:r>
            <a:br>
              <a:rPr lang="en-US" dirty="0" smtClean="0"/>
            </a:br>
            <a:endParaRPr lang="en-US" dirty="0" smtClean="0"/>
          </a:p>
          <a:p>
            <a:pPr marL="342900" indent="-342900">
              <a:buAutoNum type="alphaUcParenR"/>
            </a:pPr>
            <a:r>
              <a:rPr lang="en-US" dirty="0" err="1" smtClean="0"/>
              <a:t>i</a:t>
            </a:r>
            <a:r>
              <a:rPr lang="en-US" dirty="0" smtClean="0"/>
              <a:t> </a:t>
            </a:r>
            <a:r>
              <a:rPr lang="en-US" dirty="0">
                <a:latin typeface="Wingdings"/>
                <a:ea typeface="Wingdings"/>
                <a:cs typeface="Wingdings"/>
                <a:sym typeface="Wingdings"/>
              </a:rPr>
              <a:t></a:t>
            </a:r>
            <a:r>
              <a:rPr lang="en-US" dirty="0"/>
              <a:t> </a:t>
            </a:r>
            <a:r>
              <a:rPr lang="en-US" dirty="0" smtClean="0"/>
              <a:t>4,   </a:t>
            </a:r>
            <a:r>
              <a:rPr lang="en-US" dirty="0"/>
              <a:t>ii </a:t>
            </a:r>
            <a:r>
              <a:rPr lang="en-US" dirty="0">
                <a:latin typeface="Wingdings"/>
                <a:ea typeface="Wingdings"/>
                <a:cs typeface="Wingdings"/>
                <a:sym typeface="Wingdings"/>
              </a:rPr>
              <a:t></a:t>
            </a:r>
            <a:r>
              <a:rPr lang="en-US" dirty="0"/>
              <a:t> </a:t>
            </a:r>
            <a:r>
              <a:rPr lang="en-US" dirty="0" smtClean="0"/>
              <a:t>3    </a:t>
            </a:r>
            <a:r>
              <a:rPr lang="en-US" dirty="0"/>
              <a:t>iii </a:t>
            </a:r>
            <a:r>
              <a:rPr lang="en-US" dirty="0">
                <a:latin typeface="Wingdings"/>
                <a:ea typeface="Wingdings"/>
                <a:cs typeface="Wingdings"/>
                <a:sym typeface="Wingdings"/>
              </a:rPr>
              <a:t></a:t>
            </a:r>
            <a:r>
              <a:rPr lang="en-US" dirty="0"/>
              <a:t> </a:t>
            </a:r>
            <a:r>
              <a:rPr lang="en-US" dirty="0" smtClean="0"/>
              <a:t>2    </a:t>
            </a:r>
            <a:r>
              <a:rPr lang="en-US" dirty="0"/>
              <a:t>iv </a:t>
            </a:r>
            <a:r>
              <a:rPr lang="en-US" dirty="0">
                <a:latin typeface="Wingdings"/>
                <a:ea typeface="Wingdings"/>
                <a:cs typeface="Wingdings"/>
                <a:sym typeface="Wingdings"/>
              </a:rPr>
              <a:t></a:t>
            </a:r>
            <a:r>
              <a:rPr lang="en-US" dirty="0"/>
              <a:t> </a:t>
            </a:r>
            <a:r>
              <a:rPr lang="en-US" dirty="0" smtClean="0"/>
              <a:t>1</a:t>
            </a:r>
            <a:endParaRPr lang="en-US" dirty="0"/>
          </a:p>
          <a:p>
            <a:r>
              <a:rPr lang="en-US" dirty="0" smtClean="0"/>
              <a:t>B) </a:t>
            </a:r>
            <a:r>
              <a:rPr lang="en-US" dirty="0" err="1" smtClean="0"/>
              <a:t>i</a:t>
            </a:r>
            <a:r>
              <a:rPr lang="en-US" dirty="0" smtClean="0"/>
              <a:t> </a:t>
            </a:r>
            <a:r>
              <a:rPr lang="en-US" dirty="0">
                <a:latin typeface="Wingdings"/>
                <a:ea typeface="Wingdings"/>
                <a:cs typeface="Wingdings"/>
                <a:sym typeface="Wingdings"/>
              </a:rPr>
              <a:t></a:t>
            </a:r>
            <a:r>
              <a:rPr lang="en-US" dirty="0" smtClean="0"/>
              <a:t> 2,   ii </a:t>
            </a:r>
            <a:r>
              <a:rPr lang="en-US" dirty="0">
                <a:latin typeface="Wingdings"/>
                <a:ea typeface="Wingdings"/>
                <a:cs typeface="Wingdings"/>
                <a:sym typeface="Wingdings"/>
              </a:rPr>
              <a:t></a:t>
            </a:r>
            <a:r>
              <a:rPr lang="en-US" dirty="0" smtClean="0"/>
              <a:t> 1    iii </a:t>
            </a:r>
            <a:r>
              <a:rPr lang="en-US" dirty="0">
                <a:latin typeface="Wingdings"/>
                <a:ea typeface="Wingdings"/>
                <a:cs typeface="Wingdings"/>
                <a:sym typeface="Wingdings"/>
              </a:rPr>
              <a:t></a:t>
            </a:r>
            <a:r>
              <a:rPr lang="en-US" dirty="0" smtClean="0"/>
              <a:t> 4    iv </a:t>
            </a:r>
            <a:r>
              <a:rPr lang="en-US" dirty="0">
                <a:latin typeface="Wingdings"/>
                <a:ea typeface="Wingdings"/>
                <a:cs typeface="Wingdings"/>
                <a:sym typeface="Wingdings"/>
              </a:rPr>
              <a:t></a:t>
            </a:r>
            <a:r>
              <a:rPr lang="en-US" dirty="0" smtClean="0"/>
              <a:t> 3</a:t>
            </a:r>
          </a:p>
          <a:p>
            <a:r>
              <a:rPr lang="en-US" dirty="0" smtClean="0"/>
              <a:t>C) Wait, only SOME of the BC’s on the right are correct! </a:t>
            </a:r>
          </a:p>
          <a:p>
            <a:r>
              <a:rPr lang="en-US" dirty="0" smtClean="0"/>
              <a:t>D) Wait, NONE of the BC’s on the right are correct!</a:t>
            </a:r>
          </a:p>
          <a:p>
            <a:r>
              <a:rPr lang="en-US" dirty="0" smtClean="0"/>
              <a:t>E) Frankly, I don’t really understand this question.</a:t>
            </a:r>
          </a:p>
          <a:p>
            <a:pPr marL="342900" indent="-342900">
              <a:buAutoNum type="alphaUcParenR"/>
            </a:pPr>
            <a:endParaRPr lang="en-US" dirty="0" smtClean="0"/>
          </a:p>
          <a:p>
            <a:endParaRPr lang="en-US" dirty="0"/>
          </a:p>
        </p:txBody>
      </p:sp>
      <p:graphicFrame>
        <p:nvGraphicFramePr>
          <p:cNvPr id="15" name="Object 3"/>
          <p:cNvGraphicFramePr>
            <a:graphicFrameLocks noChangeAspect="1"/>
          </p:cNvGraphicFramePr>
          <p:nvPr>
            <p:extLst/>
          </p:nvPr>
        </p:nvGraphicFramePr>
        <p:xfrm>
          <a:off x="3817938" y="197029"/>
          <a:ext cx="1986614" cy="2121236"/>
        </p:xfrm>
        <a:graphic>
          <a:graphicData uri="http://schemas.openxmlformats.org/presentationml/2006/ole">
            <mc:AlternateContent xmlns:mc="http://schemas.openxmlformats.org/markup-compatibility/2006">
              <mc:Choice xmlns:v="urn:schemas-microsoft-com:vml" Requires="v">
                <p:oleObj spid="_x0000_s13317" name="Equation" r:id="rId6" imgW="927100" imgH="990600" progId="Equation.3">
                  <p:embed/>
                </p:oleObj>
              </mc:Choice>
              <mc:Fallback>
                <p:oleObj name="Equation" r:id="rId6" imgW="927100" imgH="990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7938" y="197029"/>
                        <a:ext cx="1986614" cy="2121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Parallelogram 15"/>
          <p:cNvSpPr/>
          <p:nvPr/>
        </p:nvSpPr>
        <p:spPr bwMode="auto">
          <a:xfrm rot="16200000">
            <a:off x="6360446" y="1035876"/>
            <a:ext cx="2609851" cy="741298"/>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TextBox 16"/>
          <p:cNvSpPr txBox="1"/>
          <p:nvPr/>
        </p:nvSpPr>
        <p:spPr>
          <a:xfrm>
            <a:off x="6495668" y="2063233"/>
            <a:ext cx="1108672" cy="369332"/>
          </a:xfrm>
          <a:prstGeom prst="rect">
            <a:avLst/>
          </a:prstGeom>
          <a:noFill/>
        </p:spPr>
        <p:txBody>
          <a:bodyPr wrap="none" rtlCol="0">
            <a:spAutoFit/>
          </a:bodyPr>
          <a:lstStyle/>
          <a:p>
            <a:r>
              <a:rPr lang="en-US" dirty="0" smtClean="0"/>
              <a:t>Region 1</a:t>
            </a:r>
          </a:p>
        </p:txBody>
      </p:sp>
      <p:sp>
        <p:nvSpPr>
          <p:cNvPr id="18" name="TextBox 17"/>
          <p:cNvSpPr txBox="1"/>
          <p:nvPr/>
        </p:nvSpPr>
        <p:spPr>
          <a:xfrm>
            <a:off x="7984172" y="2107166"/>
            <a:ext cx="1108672" cy="369332"/>
          </a:xfrm>
          <a:prstGeom prst="rect">
            <a:avLst/>
          </a:prstGeom>
          <a:noFill/>
        </p:spPr>
        <p:txBody>
          <a:bodyPr wrap="none" rtlCol="0">
            <a:spAutoFit/>
          </a:bodyPr>
          <a:lstStyle/>
          <a:p>
            <a:r>
              <a:rPr lang="en-US" dirty="0" smtClean="0"/>
              <a:t>Region </a:t>
            </a:r>
            <a:r>
              <a:rPr lang="en-US" dirty="0"/>
              <a:t>2</a:t>
            </a:r>
            <a:endParaRPr lang="en-US" dirty="0" smtClean="0"/>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9.46</a:t>
            </a:r>
            <a:endParaRPr lang="en-US" sz="800" dirty="0"/>
          </a:p>
        </p:txBody>
      </p:sp>
    </p:spTree>
    <p:extLst>
      <p:ext uri="{BB962C8B-B14F-4D97-AF65-F5344CB8AC3E}">
        <p14:creationId xmlns:p14="http://schemas.microsoft.com/office/powerpoint/2010/main" val="30170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nvPr>
        </p:nvGraphicFramePr>
        <p:xfrm>
          <a:off x="368300" y="95429"/>
          <a:ext cx="2062163" cy="2393950"/>
        </p:xfrm>
        <a:graphic>
          <a:graphicData uri="http://schemas.openxmlformats.org/presentationml/2006/ole">
            <mc:AlternateContent xmlns:mc="http://schemas.openxmlformats.org/markup-compatibility/2006">
              <mc:Choice xmlns:v="urn:schemas-microsoft-com:vml" Requires="v">
                <p:oleObj spid="_x0000_s14340" name="Equation" r:id="rId4" imgW="1181100" imgH="1371600" progId="Equation.3">
                  <p:embed/>
                </p:oleObj>
              </mc:Choice>
              <mc:Fallback>
                <p:oleObj name="Equation" r:id="rId4" imgW="11811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95429"/>
                        <a:ext cx="2062163"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39700" y="2692400"/>
            <a:ext cx="6515100" cy="1477328"/>
          </a:xfrm>
          <a:prstGeom prst="rect">
            <a:avLst/>
          </a:prstGeom>
          <a:noFill/>
        </p:spPr>
        <p:txBody>
          <a:bodyPr wrap="square" rtlCol="0">
            <a:spAutoFit/>
          </a:bodyPr>
          <a:lstStyle/>
          <a:p>
            <a:r>
              <a:rPr lang="en-US" dirty="0" smtClean="0"/>
              <a:t>Match </a:t>
            </a:r>
            <a:r>
              <a:rPr lang="en-US" i="1" dirty="0" smtClean="0"/>
              <a:t>the </a:t>
            </a:r>
            <a:r>
              <a:rPr lang="en-US" dirty="0" smtClean="0"/>
              <a:t>Maxwell equation (</a:t>
            </a:r>
            <a:r>
              <a:rPr lang="en-US" dirty="0" err="1" smtClean="0"/>
              <a:t>i</a:t>
            </a:r>
            <a:r>
              <a:rPr lang="en-US" dirty="0" smtClean="0"/>
              <a:t>-iv) in matter (no free charges) with the corresponding </a:t>
            </a:r>
            <a:r>
              <a:rPr lang="en-US" i="1" dirty="0" smtClean="0"/>
              <a:t>boundary condition </a:t>
            </a:r>
            <a:r>
              <a:rPr lang="en-US" dirty="0" smtClean="0"/>
              <a:t>(1-4)  it generates:</a:t>
            </a:r>
            <a:br>
              <a:rPr lang="en-US" dirty="0" smtClean="0"/>
            </a:br>
            <a:endParaRPr lang="en-US" dirty="0" smtClean="0"/>
          </a:p>
          <a:p>
            <a:r>
              <a:rPr lang="en-US" dirty="0" smtClean="0"/>
              <a:t>B) </a:t>
            </a:r>
            <a:r>
              <a:rPr lang="en-US" dirty="0" err="1" smtClean="0"/>
              <a:t>i</a:t>
            </a:r>
            <a:r>
              <a:rPr lang="en-US" dirty="0" smtClean="0"/>
              <a:t> </a:t>
            </a:r>
            <a:r>
              <a:rPr lang="en-US" dirty="0" smtClean="0">
                <a:latin typeface="Wingdings"/>
                <a:ea typeface="Wingdings"/>
                <a:cs typeface="Wingdings"/>
                <a:sym typeface="Wingdings"/>
              </a:rPr>
              <a:t></a:t>
            </a:r>
            <a:r>
              <a:rPr lang="en-US" dirty="0" smtClean="0"/>
              <a:t> 2,   ii </a:t>
            </a:r>
            <a:r>
              <a:rPr lang="en-US" dirty="0" smtClean="0">
                <a:latin typeface="Wingdings"/>
                <a:ea typeface="Wingdings"/>
                <a:cs typeface="Wingdings"/>
                <a:sym typeface="Wingdings"/>
              </a:rPr>
              <a:t></a:t>
            </a:r>
            <a:r>
              <a:rPr lang="en-US" dirty="0" smtClean="0"/>
              <a:t> 1    iii </a:t>
            </a:r>
            <a:r>
              <a:rPr lang="en-US" dirty="0" smtClean="0">
                <a:latin typeface="Wingdings"/>
                <a:ea typeface="Wingdings"/>
                <a:cs typeface="Wingdings"/>
                <a:sym typeface="Wingdings"/>
              </a:rPr>
              <a:t></a:t>
            </a:r>
            <a:r>
              <a:rPr lang="en-US" dirty="0" smtClean="0"/>
              <a:t> 4    iv </a:t>
            </a:r>
            <a:r>
              <a:rPr lang="en-US" dirty="0" smtClean="0">
                <a:latin typeface="Wingdings"/>
                <a:ea typeface="Wingdings"/>
                <a:cs typeface="Wingdings"/>
                <a:sym typeface="Wingdings"/>
              </a:rPr>
              <a:t></a:t>
            </a:r>
            <a:r>
              <a:rPr lang="en-US" dirty="0" smtClean="0"/>
              <a:t> 3</a:t>
            </a:r>
          </a:p>
          <a:p>
            <a:endParaRPr lang="en-US" dirty="0"/>
          </a:p>
        </p:txBody>
      </p:sp>
      <p:graphicFrame>
        <p:nvGraphicFramePr>
          <p:cNvPr id="15" name="Object 3"/>
          <p:cNvGraphicFramePr>
            <a:graphicFrameLocks noChangeAspect="1"/>
          </p:cNvGraphicFramePr>
          <p:nvPr>
            <p:extLst/>
          </p:nvPr>
        </p:nvGraphicFramePr>
        <p:xfrm>
          <a:off x="3417888" y="-30163"/>
          <a:ext cx="2789237" cy="2576513"/>
        </p:xfrm>
        <a:graphic>
          <a:graphicData uri="http://schemas.openxmlformats.org/presentationml/2006/ole">
            <mc:AlternateContent xmlns:mc="http://schemas.openxmlformats.org/markup-compatibility/2006">
              <mc:Choice xmlns:v="urn:schemas-microsoft-com:vml" Requires="v">
                <p:oleObj spid="_x0000_s14341" name="Equation" r:id="rId6" imgW="1320800" imgH="1219200" progId="Equation.3">
                  <p:embed/>
                </p:oleObj>
              </mc:Choice>
              <mc:Fallback>
                <p:oleObj name="Equation" r:id="rId6" imgW="1320800" imgH="1219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88" y="-30163"/>
                        <a:ext cx="2789237" cy="257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Parallelogram 15"/>
          <p:cNvSpPr/>
          <p:nvPr/>
        </p:nvSpPr>
        <p:spPr bwMode="auto">
          <a:xfrm rot="16200000">
            <a:off x="6360446" y="1035876"/>
            <a:ext cx="2609851" cy="741298"/>
          </a:xfrm>
          <a:prstGeom prst="parallelogram">
            <a:avLst>
              <a:gd name="adj" fmla="val 108153"/>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TextBox 16"/>
          <p:cNvSpPr txBox="1"/>
          <p:nvPr/>
        </p:nvSpPr>
        <p:spPr>
          <a:xfrm>
            <a:off x="6495668" y="2063233"/>
            <a:ext cx="1108672" cy="369332"/>
          </a:xfrm>
          <a:prstGeom prst="rect">
            <a:avLst/>
          </a:prstGeom>
          <a:noFill/>
        </p:spPr>
        <p:txBody>
          <a:bodyPr wrap="none" rtlCol="0">
            <a:spAutoFit/>
          </a:bodyPr>
          <a:lstStyle/>
          <a:p>
            <a:r>
              <a:rPr lang="en-US" dirty="0" smtClean="0"/>
              <a:t>Region 1</a:t>
            </a:r>
          </a:p>
        </p:txBody>
      </p:sp>
      <p:sp>
        <p:nvSpPr>
          <p:cNvPr id="18" name="TextBox 17"/>
          <p:cNvSpPr txBox="1"/>
          <p:nvPr/>
        </p:nvSpPr>
        <p:spPr>
          <a:xfrm>
            <a:off x="7984172" y="2107166"/>
            <a:ext cx="1108672" cy="369332"/>
          </a:xfrm>
          <a:prstGeom prst="rect">
            <a:avLst/>
          </a:prstGeom>
          <a:noFill/>
        </p:spPr>
        <p:txBody>
          <a:bodyPr wrap="none" rtlCol="0">
            <a:spAutoFit/>
          </a:bodyPr>
          <a:lstStyle/>
          <a:p>
            <a:r>
              <a:rPr lang="en-US" dirty="0" smtClean="0"/>
              <a:t>Region </a:t>
            </a:r>
            <a:r>
              <a:rPr lang="en-US" dirty="0"/>
              <a:t>2</a:t>
            </a:r>
            <a:endParaRPr lang="en-US" dirty="0" smtClean="0"/>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9.47</a:t>
            </a:r>
            <a:endParaRPr lang="en-US" sz="800" dirty="0"/>
          </a:p>
        </p:txBody>
      </p:sp>
    </p:spTree>
    <p:extLst>
      <p:ext uri="{BB962C8B-B14F-4D97-AF65-F5344CB8AC3E}">
        <p14:creationId xmlns:p14="http://schemas.microsoft.com/office/powerpoint/2010/main" val="4294795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p:cNvSpPr>
          <p:nvPr>
            <p:ph type="title" idx="4294967295"/>
          </p:nvPr>
        </p:nvSpPr>
        <p:spPr>
          <a:xfrm>
            <a:off x="0" y="369888"/>
            <a:ext cx="9144000" cy="1876425"/>
          </a:xfrm>
        </p:spPr>
        <p:txBody>
          <a:bodyPr anchor="t">
            <a:normAutofit/>
          </a:bodyPr>
          <a:lstStyle/>
          <a:p>
            <a:pPr algn="l"/>
            <a:r>
              <a:rPr lang="en-US" sz="2400" dirty="0" smtClean="0">
                <a:latin typeface="Arial" charset="0"/>
                <a:ea typeface="Arial" charset="0"/>
                <a:cs typeface="Arial" charset="0"/>
              </a:rPr>
              <a:t>In the case where medium 1 had a very slow wave velocity and medium 2 had a much higher wave velocity, </a:t>
            </a:r>
            <a:r>
              <a:rPr lang="en-US" sz="2400" dirty="0" smtClean="0">
                <a:latin typeface="Arial" charset="0"/>
                <a:ea typeface="Wingdings" charset="2"/>
                <a:cs typeface="Wingdings" charset="2"/>
              </a:rPr>
              <a:t>μ</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v</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 &gt;&gt; μ</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v</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 Assuming that the permeabilities (</a:t>
            </a:r>
            <a:r>
              <a:rPr lang="en-US" sz="2400" dirty="0" err="1" smtClean="0">
                <a:latin typeface="Arial" charset="0"/>
                <a:ea typeface="Wingdings" charset="2"/>
                <a:cs typeface="Wingdings" charset="2"/>
              </a:rPr>
              <a:t>μ’s</a:t>
            </a:r>
            <a:r>
              <a:rPr lang="en-US" sz="2400" dirty="0" smtClean="0">
                <a:latin typeface="Arial" charset="0"/>
                <a:ea typeface="Wingdings" charset="2"/>
                <a:cs typeface="Wingdings" charset="2"/>
              </a:rPr>
              <a:t>) are essentially equal to the permeability of the vacuum, what is the relation between ε</a:t>
            </a:r>
            <a:r>
              <a:rPr lang="en-US" sz="2400" baseline="-25000" dirty="0" smtClean="0">
                <a:latin typeface="Arial" charset="0"/>
                <a:ea typeface="Wingdings" charset="2"/>
                <a:cs typeface="Wingdings" charset="2"/>
              </a:rPr>
              <a:t>1</a:t>
            </a:r>
            <a:r>
              <a:rPr lang="en-US" sz="2400" dirty="0" smtClean="0">
                <a:latin typeface="Arial" charset="0"/>
                <a:ea typeface="Wingdings" charset="2"/>
                <a:cs typeface="Wingdings" charset="2"/>
              </a:rPr>
              <a:t> and ε</a:t>
            </a:r>
            <a:r>
              <a:rPr lang="en-US" sz="2400" baseline="-25000" dirty="0" smtClean="0">
                <a:latin typeface="Arial" charset="0"/>
                <a:ea typeface="Wingdings" charset="2"/>
                <a:cs typeface="Wingdings" charset="2"/>
              </a:rPr>
              <a:t>2</a:t>
            </a:r>
            <a:r>
              <a:rPr lang="en-US" sz="2400" dirty="0" smtClean="0">
                <a:latin typeface="Arial" charset="0"/>
                <a:ea typeface="Wingdings" charset="2"/>
                <a:cs typeface="Wingdings" charset="2"/>
              </a:rPr>
              <a:t>?</a:t>
            </a:r>
            <a:endParaRPr lang="en-US" sz="2400" b="1" dirty="0" smtClean="0">
              <a:latin typeface="Arial" charset="0"/>
              <a:ea typeface="Arial" charset="0"/>
              <a:cs typeface="Arial" charset="0"/>
            </a:endParaRPr>
          </a:p>
        </p:txBody>
      </p:sp>
      <p:sp>
        <p:nvSpPr>
          <p:cNvPr id="26627" name="TextBox 3"/>
          <p:cNvSpPr txBox="1">
            <a:spLocks noChangeArrowheads="1"/>
          </p:cNvSpPr>
          <p:nvPr/>
        </p:nvSpPr>
        <p:spPr bwMode="auto">
          <a:xfrm>
            <a:off x="300038" y="3124200"/>
            <a:ext cx="8616950" cy="1569660"/>
          </a:xfrm>
          <a:prstGeom prst="rect">
            <a:avLst/>
          </a:prstGeom>
          <a:noFill/>
          <a:ln w="9525">
            <a:noFill/>
            <a:miter lim="800000"/>
            <a:headEnd/>
            <a:tailEnd/>
          </a:ln>
        </p:spPr>
        <p:txBody>
          <a:bodyPr>
            <a:prstTxWarp prst="textNoShape">
              <a:avLst/>
            </a:prstTxWarp>
            <a:spAutoFit/>
          </a:bodyPr>
          <a:lstStyle/>
          <a:p>
            <a:r>
              <a:rPr lang="en-US" sz="2400" dirty="0" smtClean="0"/>
              <a:t>A. </a:t>
            </a:r>
            <a:r>
              <a:rPr lang="en-US" sz="2400" dirty="0" smtClean="0">
                <a:ea typeface="Wingdings" charset="2"/>
                <a:cs typeface="Wingdings" charset="2"/>
              </a:rPr>
              <a:t>ε</a:t>
            </a:r>
            <a:r>
              <a:rPr lang="en-US" sz="2400" baseline="-25000" dirty="0" smtClean="0">
                <a:ea typeface="Wingdings" charset="2"/>
                <a:cs typeface="Wingdings" charset="2"/>
              </a:rPr>
              <a:t>1 </a:t>
            </a:r>
            <a:r>
              <a:rPr lang="en-US" sz="2400" dirty="0">
                <a:ea typeface="Wingdings" charset="2"/>
                <a:cs typeface="Wingdings" charset="2"/>
              </a:rPr>
              <a: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r>
              <a:rPr lang="en-US" sz="2400" dirty="0" smtClean="0">
                <a:ea typeface="Wingdings" charset="2"/>
                <a:cs typeface="Wingdings" charset="2"/>
              </a:rPr>
              <a:t>B. ε</a:t>
            </a:r>
            <a:r>
              <a:rPr lang="en-US" sz="2400" baseline="-25000" dirty="0" smtClean="0">
                <a:ea typeface="Wingdings" charset="2"/>
                <a:cs typeface="Wingdings" charset="2"/>
              </a:rPr>
              <a:t>1 </a:t>
            </a:r>
            <a:r>
              <a:rPr lang="en-US" sz="2400" dirty="0">
                <a:ea typeface="Wingdings" charset="2"/>
                <a:cs typeface="Wingdings" charset="2"/>
              </a:rPr>
              <a:t>&gt;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r>
              <a:rPr lang="en-US" sz="2400" dirty="0" smtClean="0">
                <a:ea typeface="Wingdings" charset="2"/>
                <a:cs typeface="Wingdings" charset="2"/>
              </a:rPr>
              <a:t>C. ε</a:t>
            </a:r>
            <a:r>
              <a:rPr lang="en-US" sz="2400" baseline="-25000" dirty="0" smtClean="0">
                <a:ea typeface="Wingdings" charset="2"/>
                <a:cs typeface="Wingdings" charset="2"/>
              </a:rPr>
              <a:t>1 </a:t>
            </a:r>
            <a:r>
              <a:rPr lang="en-US" sz="2400" dirty="0">
                <a:ea typeface="Wingdings" charset="2"/>
                <a:cs typeface="Wingdings" charset="2"/>
              </a:rPr>
              <a:t>&lt;</a:t>
            </a:r>
            <a:r>
              <a:rPr lang="en-US" sz="2400" baseline="-25000" dirty="0">
                <a:ea typeface="Wingdings" charset="2"/>
                <a:cs typeface="Wingdings" charset="2"/>
              </a:rPr>
              <a:t> </a:t>
            </a:r>
            <a:r>
              <a:rPr lang="en-US" sz="2400" dirty="0">
                <a:ea typeface="Wingdings" charset="2"/>
                <a:cs typeface="Wingdings" charset="2"/>
              </a:rPr>
              <a:t>ε</a:t>
            </a:r>
            <a:r>
              <a:rPr lang="en-US" sz="2400" baseline="-25000" dirty="0">
                <a:ea typeface="Wingdings" charset="2"/>
                <a:cs typeface="Wingdings" charset="2"/>
              </a:rPr>
              <a:t>2</a:t>
            </a:r>
          </a:p>
          <a:p>
            <a:pPr marL="457200" indent="-457200"/>
            <a:r>
              <a:rPr lang="en-US" sz="2400" dirty="0"/>
              <a:t>D. Not enough information to tell</a:t>
            </a:r>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9.58</a:t>
            </a:r>
            <a:endParaRPr lang="en-US" sz="800" dirty="0"/>
          </a:p>
        </p:txBody>
      </p:sp>
    </p:spTree>
    <p:extLst>
      <p:ext uri="{BB962C8B-B14F-4D97-AF65-F5344CB8AC3E}">
        <p14:creationId xmlns:p14="http://schemas.microsoft.com/office/powerpoint/2010/main" val="2003286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nvPr>
        </p:nvGraphicFramePr>
        <p:xfrm>
          <a:off x="280988" y="490537"/>
          <a:ext cx="2789237" cy="2576513"/>
        </p:xfrm>
        <a:graphic>
          <a:graphicData uri="http://schemas.openxmlformats.org/presentationml/2006/ole">
            <mc:AlternateContent xmlns:mc="http://schemas.openxmlformats.org/markup-compatibility/2006">
              <mc:Choice xmlns:v="urn:schemas-microsoft-com:vml" Requires="v">
                <p:oleObj spid="_x0000_s15364" name="Equation" r:id="rId4" imgW="1320800" imgH="1219200" progId="Equation.3">
                  <p:embed/>
                </p:oleObj>
              </mc:Choice>
              <mc:Fallback>
                <p:oleObj name="Equation" r:id="rId4" imgW="1320800" imgH="1219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490537"/>
                        <a:ext cx="2789237" cy="257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extLst/>
          </p:nvPr>
        </p:nvGraphicFramePr>
        <p:xfrm>
          <a:off x="4722813" y="1536700"/>
          <a:ext cx="3889375" cy="966788"/>
        </p:xfrm>
        <a:graphic>
          <a:graphicData uri="http://schemas.openxmlformats.org/presentationml/2006/ole">
            <mc:AlternateContent xmlns:mc="http://schemas.openxmlformats.org/markup-compatibility/2006">
              <mc:Choice xmlns:v="urn:schemas-microsoft-com:vml" Requires="v">
                <p:oleObj spid="_x0000_s15365" name="Equation" r:id="rId6" imgW="1841500" imgH="457200" progId="Equation.3">
                  <p:embed/>
                </p:oleObj>
              </mc:Choice>
              <mc:Fallback>
                <p:oleObj name="Equation" r:id="rId6" imgW="18415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813" y="1536700"/>
                        <a:ext cx="388937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ight Arrow 1"/>
          <p:cNvSpPr/>
          <p:nvPr/>
        </p:nvSpPr>
        <p:spPr bwMode="auto">
          <a:xfrm>
            <a:off x="3289300" y="1816100"/>
            <a:ext cx="1041400" cy="368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TextBox 3"/>
          <p:cNvSpPr txBox="1"/>
          <p:nvPr/>
        </p:nvSpPr>
        <p:spPr>
          <a:xfrm>
            <a:off x="38100" y="3035300"/>
            <a:ext cx="8813800" cy="2308324"/>
          </a:xfrm>
          <a:prstGeom prst="rect">
            <a:avLst/>
          </a:prstGeom>
          <a:noFill/>
        </p:spPr>
        <p:txBody>
          <a:bodyPr wrap="square" rtlCol="0">
            <a:spAutoFit/>
          </a:bodyPr>
          <a:lstStyle/>
          <a:p>
            <a:r>
              <a:rPr lang="en-US" sz="2400" dirty="0" smtClean="0">
                <a:solidFill>
                  <a:srgbClr val="000090"/>
                </a:solidFill>
              </a:rPr>
              <a:t>What </a:t>
            </a:r>
            <a:r>
              <a:rPr lang="en-US" sz="2400" smtClean="0">
                <a:solidFill>
                  <a:srgbClr val="000090"/>
                </a:solidFill>
              </a:rPr>
              <a:t>gives a large </a:t>
            </a:r>
            <a:r>
              <a:rPr lang="en-US" sz="2400" dirty="0" smtClean="0">
                <a:solidFill>
                  <a:srgbClr val="000090"/>
                </a:solidFill>
              </a:rPr>
              <a:t>transmission of light at normal incidence?</a:t>
            </a:r>
          </a:p>
          <a:p>
            <a:pPr marL="342900" indent="-342900">
              <a:buAutoNum type="alphaUcParenR"/>
            </a:pPr>
            <a:r>
              <a:rPr lang="en-US" sz="2400" dirty="0" smtClean="0"/>
              <a:t>When v</a:t>
            </a:r>
            <a:r>
              <a:rPr lang="en-US" sz="2400" baseline="-25000" dirty="0" smtClean="0"/>
              <a:t>1</a:t>
            </a:r>
            <a:r>
              <a:rPr lang="en-US" sz="2400" dirty="0" smtClean="0"/>
              <a:t>&gt;&gt;v</a:t>
            </a:r>
            <a:r>
              <a:rPr lang="en-US" sz="2400" baseline="-25000" dirty="0" smtClean="0"/>
              <a:t>2</a:t>
            </a:r>
          </a:p>
          <a:p>
            <a:pPr marL="342900" indent="-342900">
              <a:buAutoNum type="alphaUcParenR"/>
            </a:pPr>
            <a:r>
              <a:rPr lang="en-US" sz="2400" dirty="0" smtClean="0"/>
              <a:t>When v</a:t>
            </a:r>
            <a:r>
              <a:rPr lang="en-US" sz="2400" baseline="-25000" dirty="0" smtClean="0"/>
              <a:t>2</a:t>
            </a:r>
            <a:r>
              <a:rPr lang="en-US" sz="2400" dirty="0" smtClean="0"/>
              <a:t>&gt;&gt;v</a:t>
            </a:r>
            <a:r>
              <a:rPr lang="en-US" sz="2400" baseline="-25000" dirty="0" smtClean="0"/>
              <a:t>1</a:t>
            </a:r>
          </a:p>
          <a:p>
            <a:pPr marL="342900" indent="-342900">
              <a:buAutoNum type="alphaUcParenR"/>
            </a:pPr>
            <a:r>
              <a:rPr lang="en-US" sz="2400" dirty="0" smtClean="0"/>
              <a:t>When v is very </a:t>
            </a:r>
            <a:r>
              <a:rPr lang="en-US" sz="2400" i="1" dirty="0" smtClean="0"/>
              <a:t>different</a:t>
            </a:r>
            <a:r>
              <a:rPr lang="en-US" sz="2400" dirty="0" smtClean="0"/>
              <a:t> in the two media</a:t>
            </a:r>
          </a:p>
          <a:p>
            <a:pPr marL="342900" indent="-342900">
              <a:buAutoNum type="alphaUcParenR"/>
            </a:pPr>
            <a:r>
              <a:rPr lang="en-US" sz="2400" dirty="0" smtClean="0"/>
              <a:t>When v is nearly the </a:t>
            </a:r>
            <a:r>
              <a:rPr lang="en-US" sz="2400" i="1" dirty="0" smtClean="0"/>
              <a:t>same</a:t>
            </a:r>
            <a:r>
              <a:rPr lang="en-US" sz="2400" dirty="0" smtClean="0"/>
              <a:t> in the two media</a:t>
            </a:r>
          </a:p>
          <a:p>
            <a:pPr marL="342900" indent="-342900">
              <a:buAutoNum type="alphaUcParenR"/>
            </a:pPr>
            <a:r>
              <a:rPr lang="en-US" sz="2400" dirty="0" smtClean="0"/>
              <a:t>None of these/other/I’m confused/…</a:t>
            </a:r>
            <a:endParaRPr lang="en-US" sz="2400" dirty="0"/>
          </a:p>
        </p:txBody>
      </p:sp>
      <p:sp>
        <p:nvSpPr>
          <p:cNvPr id="6" name="TextBox 5"/>
          <p:cNvSpPr txBox="1"/>
          <p:nvPr/>
        </p:nvSpPr>
        <p:spPr>
          <a:xfrm>
            <a:off x="4648200" y="1188005"/>
            <a:ext cx="4191000" cy="369332"/>
          </a:xfrm>
          <a:prstGeom prst="rect">
            <a:avLst/>
          </a:prstGeom>
          <a:noFill/>
        </p:spPr>
        <p:txBody>
          <a:bodyPr wrap="square" rtlCol="0">
            <a:spAutoFit/>
          </a:bodyPr>
          <a:lstStyle/>
          <a:p>
            <a:r>
              <a:rPr lang="en-US" dirty="0" smtClean="0"/>
              <a:t>For light at normal incidence, we found: </a:t>
            </a:r>
            <a:endParaRPr lang="en-US"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9.60</a:t>
            </a:r>
            <a:endParaRPr lang="en-US" sz="800" dirty="0"/>
          </a:p>
        </p:txBody>
      </p:sp>
    </p:spTree>
    <p:extLst>
      <p:ext uri="{BB962C8B-B14F-4D97-AF65-F5344CB8AC3E}">
        <p14:creationId xmlns:p14="http://schemas.microsoft.com/office/powerpoint/2010/main" val="14602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609600"/>
            <a:ext cx="8001000" cy="1143000"/>
          </a:xfrm>
        </p:spPr>
        <p:txBody>
          <a:bodyPr>
            <a:normAutofit fontScale="90000"/>
          </a:bodyPr>
          <a:lstStyle/>
          <a:p>
            <a:pPr algn="l"/>
            <a:r>
              <a:rPr lang="en-US" sz="4000"/>
              <a:t>A function, </a:t>
            </a:r>
            <a:r>
              <a:rPr lang="en-US" sz="4000" i="1">
                <a:latin typeface="Times New Roman" charset="0"/>
                <a:ea typeface="Times New Roman" charset="0"/>
                <a:cs typeface="Times New Roman" charset="0"/>
              </a:rPr>
              <a:t>f</a:t>
            </a:r>
            <a:r>
              <a:rPr lang="en-US" sz="4000"/>
              <a:t>, satisfies the wave equation:</a:t>
            </a:r>
          </a:p>
        </p:txBody>
      </p:sp>
      <p:sp>
        <p:nvSpPr>
          <p:cNvPr id="3076" name="Text Box 4"/>
          <p:cNvSpPr txBox="1">
            <a:spLocks noChangeArrowheads="1"/>
          </p:cNvSpPr>
          <p:nvPr/>
        </p:nvSpPr>
        <p:spPr bwMode="auto">
          <a:xfrm>
            <a:off x="685800" y="3429000"/>
            <a:ext cx="8229600" cy="3084513"/>
          </a:xfrm>
          <a:prstGeom prst="rect">
            <a:avLst/>
          </a:prstGeom>
          <a:noFill/>
          <a:ln w="9525">
            <a:noFill/>
            <a:miter lim="800000"/>
            <a:headEnd/>
            <a:tailEnd/>
          </a:ln>
        </p:spPr>
        <p:txBody>
          <a:bodyPr>
            <a:prstTxWarp prst="textNoShape">
              <a:avLst/>
            </a:prstTxWarp>
            <a:spAutoFit/>
          </a:bodyPr>
          <a:lstStyle/>
          <a:p>
            <a:pPr marL="457200" indent="-457200" eaLnBrk="1" hangingPunct="1">
              <a:spcBef>
                <a:spcPct val="50000"/>
              </a:spcBef>
              <a:buFontTx/>
              <a:buAutoNum type="alphaUcParenR"/>
            </a:pPr>
            <a:r>
              <a:rPr lang="en-US" sz="2800" dirty="0"/>
              <a:t>   Sin( </a:t>
            </a:r>
            <a:r>
              <a:rPr lang="en-US" sz="2800" dirty="0" smtClean="0"/>
              <a:t>k(x – </a:t>
            </a:r>
            <a:r>
              <a:rPr lang="en-US" sz="2800" dirty="0" err="1"/>
              <a:t>v</a:t>
            </a:r>
            <a:r>
              <a:rPr lang="en-US" sz="2800" dirty="0" err="1" smtClean="0"/>
              <a:t>t</a:t>
            </a:r>
            <a:r>
              <a:rPr lang="en-US" sz="2800" dirty="0" smtClean="0"/>
              <a:t>))</a:t>
            </a:r>
            <a:endParaRPr lang="en-US" sz="2800" dirty="0"/>
          </a:p>
          <a:p>
            <a:pPr marL="457200" indent="-457200" eaLnBrk="1" hangingPunct="1">
              <a:spcBef>
                <a:spcPct val="50000"/>
              </a:spcBef>
            </a:pPr>
            <a:r>
              <a:rPr lang="en-US" sz="2800" dirty="0"/>
              <a:t>B)</a:t>
            </a:r>
            <a:r>
              <a:rPr lang="en-US" sz="2800" i="1" dirty="0"/>
              <a:t>    </a:t>
            </a:r>
            <a:r>
              <a:rPr lang="en-US" sz="2800" dirty="0" err="1"/>
              <a:t>Exp</a:t>
            </a:r>
            <a:r>
              <a:rPr lang="en-US" sz="2800" dirty="0"/>
              <a:t>( </a:t>
            </a:r>
            <a:r>
              <a:rPr lang="en-US" sz="2800" dirty="0" smtClean="0"/>
              <a:t>k(-</a:t>
            </a:r>
            <a:r>
              <a:rPr lang="en-US" sz="2800" dirty="0"/>
              <a:t>x – </a:t>
            </a:r>
            <a:r>
              <a:rPr lang="en-US" sz="2800" dirty="0" err="1"/>
              <a:t>v</a:t>
            </a:r>
            <a:r>
              <a:rPr lang="en-US" sz="2800" dirty="0" err="1" smtClean="0"/>
              <a:t>t</a:t>
            </a:r>
            <a:r>
              <a:rPr lang="en-US" sz="2800" dirty="0" smtClean="0"/>
              <a:t> ))</a:t>
            </a:r>
            <a:endParaRPr lang="en-US" sz="2800" dirty="0"/>
          </a:p>
          <a:p>
            <a:pPr marL="457200" indent="-457200" eaLnBrk="1" hangingPunct="1">
              <a:spcBef>
                <a:spcPct val="50000"/>
              </a:spcBef>
            </a:pPr>
            <a:r>
              <a:rPr lang="en-US" sz="2800" dirty="0"/>
              <a:t>C)   </a:t>
            </a:r>
            <a:r>
              <a:rPr lang="en-US" sz="2800" dirty="0" smtClean="0"/>
              <a:t>a( </a:t>
            </a:r>
            <a:r>
              <a:rPr lang="en-US" sz="2800" dirty="0"/>
              <a:t>x + </a:t>
            </a:r>
            <a:r>
              <a:rPr lang="en-US" sz="2800" dirty="0" err="1"/>
              <a:t>v</a:t>
            </a:r>
            <a:r>
              <a:rPr lang="en-US" sz="2800" dirty="0" err="1" smtClean="0"/>
              <a:t>t</a:t>
            </a:r>
            <a:r>
              <a:rPr lang="en-US" sz="2800" dirty="0" smtClean="0"/>
              <a:t> </a:t>
            </a:r>
            <a:r>
              <a:rPr lang="en-US" sz="2800" dirty="0"/>
              <a:t>)</a:t>
            </a:r>
            <a:r>
              <a:rPr lang="en-US" sz="2800" baseline="30000" dirty="0"/>
              <a:t>3</a:t>
            </a:r>
            <a:endParaRPr lang="en-US" sz="2800" dirty="0"/>
          </a:p>
          <a:p>
            <a:pPr marL="457200" indent="-457200" eaLnBrk="1" hangingPunct="1">
              <a:spcBef>
                <a:spcPct val="50000"/>
              </a:spcBef>
            </a:pPr>
            <a:r>
              <a:rPr lang="en-US" sz="2800" dirty="0"/>
              <a:t>D)  All of these.</a:t>
            </a:r>
            <a:endParaRPr lang="en-US" sz="2800" i="1" dirty="0"/>
          </a:p>
          <a:p>
            <a:pPr marL="457200" indent="-457200" eaLnBrk="1" hangingPunct="1">
              <a:spcBef>
                <a:spcPct val="50000"/>
              </a:spcBef>
            </a:pPr>
            <a:r>
              <a:rPr lang="en-US" sz="2800" dirty="0"/>
              <a:t>E)  None of these.</a:t>
            </a:r>
          </a:p>
        </p:txBody>
      </p:sp>
      <p:graphicFrame>
        <p:nvGraphicFramePr>
          <p:cNvPr id="20484" name="Object 2"/>
          <p:cNvGraphicFramePr>
            <a:graphicFrameLocks noChangeAspect="1"/>
          </p:cNvGraphicFramePr>
          <p:nvPr>
            <p:extLst/>
          </p:nvPr>
        </p:nvGraphicFramePr>
        <p:xfrm>
          <a:off x="3516313" y="1304925"/>
          <a:ext cx="2106612" cy="1117600"/>
        </p:xfrm>
        <a:graphic>
          <a:graphicData uri="http://schemas.openxmlformats.org/presentationml/2006/ole">
            <mc:AlternateContent xmlns:mc="http://schemas.openxmlformats.org/markup-compatibility/2006">
              <mc:Choice xmlns:v="urn:schemas-microsoft-com:vml" Requires="v">
                <p:oleObj spid="_x0000_s1027" name="Equation" r:id="rId4" imgW="889000" imgH="431800" progId="Equation.3">
                  <p:embed/>
                </p:oleObj>
              </mc:Choice>
              <mc:Fallback>
                <p:oleObj name="Equation" r:id="rId4" imgW="889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3" y="1304925"/>
                        <a:ext cx="2106612"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8"/>
          <p:cNvSpPr>
            <a:spLocks noChangeArrowheads="1"/>
          </p:cNvSpPr>
          <p:nvPr/>
        </p:nvSpPr>
        <p:spPr bwMode="auto">
          <a:xfrm>
            <a:off x="304800" y="2438400"/>
            <a:ext cx="8610600" cy="533400"/>
          </a:xfrm>
          <a:prstGeom prst="rect">
            <a:avLst/>
          </a:prstGeom>
          <a:noFill/>
          <a:ln w="9525">
            <a:noFill/>
            <a:miter lim="800000"/>
            <a:headEnd/>
            <a:tailEnd/>
          </a:ln>
        </p:spPr>
        <p:txBody>
          <a:bodyPr anchor="ctr">
            <a:prstTxWarp prst="textNoShape">
              <a:avLst/>
            </a:prstTxWarp>
          </a:bodyPr>
          <a:lstStyle/>
          <a:p>
            <a:pPr eaLnBrk="1" hangingPunct="1"/>
            <a:r>
              <a:rPr lang="en-US" sz="3200" dirty="0">
                <a:solidFill>
                  <a:srgbClr val="0000FF"/>
                </a:solidFill>
              </a:rPr>
              <a:t>Which of the following </a:t>
            </a:r>
            <a:r>
              <a:rPr lang="en-US" sz="3200" dirty="0" smtClean="0">
                <a:solidFill>
                  <a:srgbClr val="0000FF"/>
                </a:solidFill>
              </a:rPr>
              <a:t>functions </a:t>
            </a:r>
            <a:r>
              <a:rPr lang="en-US" sz="3200" dirty="0">
                <a:solidFill>
                  <a:srgbClr val="0000FF"/>
                </a:solidFill>
              </a:rPr>
              <a:t>work?</a:t>
            </a:r>
          </a:p>
        </p:txBody>
      </p:sp>
      <p:sp>
        <p:nvSpPr>
          <p:cNvPr id="7"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9.4</a:t>
            </a:r>
            <a:endParaRPr lang="en-US" sz="800" dirty="0"/>
          </a:p>
        </p:txBody>
      </p:sp>
    </p:spTree>
    <p:extLst>
      <p:ext uri="{BB962C8B-B14F-4D97-AF65-F5344CB8AC3E}">
        <p14:creationId xmlns:p14="http://schemas.microsoft.com/office/powerpoint/2010/main" val="41234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1026"/>
          <p:cNvSpPr>
            <a:spLocks noGrp="1"/>
          </p:cNvSpPr>
          <p:nvPr>
            <p:ph type="title" idx="4294967295"/>
          </p:nvPr>
        </p:nvSpPr>
        <p:spPr>
          <a:xfrm>
            <a:off x="0" y="369888"/>
            <a:ext cx="9144000" cy="628650"/>
          </a:xfrm>
        </p:spPr>
        <p:txBody>
          <a:bodyPr anchor="t"/>
          <a:lstStyle/>
          <a:p>
            <a:pPr algn="l"/>
            <a:r>
              <a:rPr lang="en-US" sz="2400" dirty="0" smtClean="0">
                <a:latin typeface="Arial" charset="0"/>
                <a:ea typeface="Arial" charset="0"/>
                <a:cs typeface="Arial" charset="0"/>
              </a:rPr>
              <a:t>For an electric plane wave given by</a:t>
            </a:r>
            <a:endParaRPr lang="en-US" sz="2400" b="1" dirty="0" smtClean="0">
              <a:latin typeface="Arial" charset="0"/>
              <a:ea typeface="Arial" charset="0"/>
              <a:cs typeface="Arial" charset="0"/>
            </a:endParaRPr>
          </a:p>
        </p:txBody>
      </p:sp>
      <p:sp>
        <p:nvSpPr>
          <p:cNvPr id="38920" name="TextBox 3"/>
          <p:cNvSpPr txBox="1">
            <a:spLocks noChangeArrowheads="1"/>
          </p:cNvSpPr>
          <p:nvPr/>
        </p:nvSpPr>
        <p:spPr bwMode="auto">
          <a:xfrm>
            <a:off x="300038" y="2298700"/>
            <a:ext cx="8616950" cy="3416300"/>
          </a:xfrm>
          <a:prstGeom prst="rect">
            <a:avLst/>
          </a:prstGeom>
          <a:noFill/>
          <a:ln w="9525">
            <a:noFill/>
            <a:miter lim="800000"/>
            <a:headEnd/>
            <a:tailEnd/>
          </a:ln>
        </p:spPr>
        <p:txBody>
          <a:bodyPr>
            <a:prstTxWarp prst="textNoShape">
              <a:avLst/>
            </a:prstTxWarp>
            <a:spAutoFit/>
          </a:bodyPr>
          <a:lstStyle/>
          <a:p>
            <a:pPr marL="457200" indent="-457200"/>
            <a:r>
              <a:rPr lang="en-US" sz="2400" dirty="0"/>
              <a:t>A.</a:t>
            </a:r>
          </a:p>
          <a:p>
            <a:pPr marL="457200" indent="-457200"/>
            <a:endParaRPr lang="en-US" sz="2400" dirty="0"/>
          </a:p>
          <a:p>
            <a:pPr marL="457200" indent="-457200"/>
            <a:r>
              <a:rPr lang="en-US" sz="2400" dirty="0"/>
              <a:t>B.</a:t>
            </a:r>
          </a:p>
          <a:p>
            <a:pPr marL="457200" indent="-457200"/>
            <a:endParaRPr lang="en-US" sz="2400" dirty="0"/>
          </a:p>
          <a:p>
            <a:pPr marL="457200" indent="-457200"/>
            <a:r>
              <a:rPr lang="en-US" sz="2400" dirty="0"/>
              <a:t>C.</a:t>
            </a:r>
          </a:p>
          <a:p>
            <a:pPr marL="457200" indent="-457200"/>
            <a:endParaRPr lang="en-US" sz="2400" dirty="0"/>
          </a:p>
          <a:p>
            <a:pPr marL="457200" indent="-457200"/>
            <a:r>
              <a:rPr lang="en-US" sz="2400" dirty="0"/>
              <a:t>D.</a:t>
            </a:r>
          </a:p>
          <a:p>
            <a:pPr marL="457200" indent="-457200"/>
            <a:endParaRPr lang="en-US" sz="2400" dirty="0"/>
          </a:p>
          <a:p>
            <a:pPr marL="457200" indent="-457200"/>
            <a:r>
              <a:rPr lang="en-US" sz="2400" dirty="0"/>
              <a:t>E. More than one of the above is true </a:t>
            </a:r>
          </a:p>
        </p:txBody>
      </p:sp>
      <p:graphicFrame>
        <p:nvGraphicFramePr>
          <p:cNvPr id="38914" name="Object 2"/>
          <p:cNvGraphicFramePr>
            <a:graphicFrameLocks noChangeAspect="1"/>
          </p:cNvGraphicFramePr>
          <p:nvPr>
            <p:extLst/>
          </p:nvPr>
        </p:nvGraphicFramePr>
        <p:xfrm>
          <a:off x="4960938" y="266700"/>
          <a:ext cx="2144712" cy="677863"/>
        </p:xfrm>
        <a:graphic>
          <a:graphicData uri="http://schemas.openxmlformats.org/presentationml/2006/ole">
            <mc:AlternateContent xmlns:mc="http://schemas.openxmlformats.org/markup-compatibility/2006">
              <mc:Choice xmlns:v="urn:schemas-microsoft-com:vml" Requires="v">
                <p:oleObj spid="_x0000_s16391" name="Equation" r:id="rId4" imgW="889000" imgH="279400" progId="Equation.3">
                  <p:embed/>
                </p:oleObj>
              </mc:Choice>
              <mc:Fallback>
                <p:oleObj name="Equation" r:id="rId4" imgW="889000" imgH="279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938" y="266700"/>
                        <a:ext cx="2144712"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2" name="TextBox 7"/>
          <p:cNvSpPr txBox="1">
            <a:spLocks noChangeArrowheads="1"/>
          </p:cNvSpPr>
          <p:nvPr/>
        </p:nvSpPr>
        <p:spPr bwMode="auto">
          <a:xfrm>
            <a:off x="-6350" y="1228725"/>
            <a:ext cx="9150350" cy="461665"/>
          </a:xfrm>
          <a:prstGeom prst="rect">
            <a:avLst/>
          </a:prstGeom>
          <a:noFill/>
          <a:ln w="9525">
            <a:noFill/>
            <a:miter lim="800000"/>
            <a:headEnd/>
            <a:tailEnd/>
          </a:ln>
        </p:spPr>
        <p:txBody>
          <a:bodyPr wrap="square">
            <a:prstTxWarp prst="textNoShape">
              <a:avLst/>
            </a:prstTxWarp>
            <a:spAutoFit/>
          </a:bodyPr>
          <a:lstStyle/>
          <a:p>
            <a:r>
              <a:rPr lang="en-US" sz="2400" dirty="0"/>
              <a:t>T</a:t>
            </a:r>
            <a:r>
              <a:rPr lang="en-US" sz="2400" dirty="0" smtClean="0"/>
              <a:t>he </a:t>
            </a:r>
            <a:r>
              <a:rPr lang="en-US" sz="2400" dirty="0"/>
              <a:t>contribution from the </a:t>
            </a:r>
            <a:r>
              <a:rPr lang="en-US" sz="2400" dirty="0" smtClean="0"/>
              <a:t>E </a:t>
            </a:r>
            <a:r>
              <a:rPr lang="en-US" sz="2400" dirty="0"/>
              <a:t>field to the (real) energy density </a:t>
            </a:r>
            <a:r>
              <a:rPr lang="en-US" sz="2400" i="1" dirty="0" err="1"/>
              <a:t>u</a:t>
            </a:r>
            <a:r>
              <a:rPr lang="en-US" sz="2400" i="1" baseline="-25000" dirty="0" err="1"/>
              <a:t>EM</a:t>
            </a:r>
            <a:r>
              <a:rPr lang="en-US" sz="2400" dirty="0"/>
              <a:t> is </a:t>
            </a:r>
            <a:endParaRPr lang="en-US" dirty="0"/>
          </a:p>
        </p:txBody>
      </p:sp>
      <p:graphicFrame>
        <p:nvGraphicFramePr>
          <p:cNvPr id="38915" name="Object 3"/>
          <p:cNvGraphicFramePr>
            <a:graphicFrameLocks noChangeAspect="1"/>
          </p:cNvGraphicFramePr>
          <p:nvPr>
            <p:extLst/>
          </p:nvPr>
        </p:nvGraphicFramePr>
        <p:xfrm>
          <a:off x="749300" y="2125663"/>
          <a:ext cx="1477963" cy="793750"/>
        </p:xfrm>
        <a:graphic>
          <a:graphicData uri="http://schemas.openxmlformats.org/presentationml/2006/ole">
            <mc:AlternateContent xmlns:mc="http://schemas.openxmlformats.org/markup-compatibility/2006">
              <mc:Choice xmlns:v="urn:schemas-microsoft-com:vml" Requires="v">
                <p:oleObj spid="_x0000_s16392" name="Equation" r:id="rId6" imgW="520700" imgH="279400" progId="Equation.3">
                  <p:embed/>
                </p:oleObj>
              </mc:Choice>
              <mc:Fallback>
                <p:oleObj name="Equation" r:id="rId6" imgW="5207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2125663"/>
                        <a:ext cx="1477963"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extLst/>
          </p:nvPr>
        </p:nvGraphicFramePr>
        <p:xfrm>
          <a:off x="857250" y="4195169"/>
          <a:ext cx="2832100" cy="946421"/>
        </p:xfrm>
        <a:graphic>
          <a:graphicData uri="http://schemas.openxmlformats.org/presentationml/2006/ole">
            <mc:AlternateContent xmlns:mc="http://schemas.openxmlformats.org/markup-compatibility/2006">
              <mc:Choice xmlns:v="urn:schemas-microsoft-com:vml" Requires="v">
                <p:oleObj spid="_x0000_s16393" name="Equation" r:id="rId8" imgW="1181100" imgH="393700" progId="Equation.3">
                  <p:embed/>
                </p:oleObj>
              </mc:Choice>
              <mc:Fallback>
                <p:oleObj name="Equation" r:id="rId8" imgW="11811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 y="4195169"/>
                        <a:ext cx="2832100" cy="946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extLst/>
          </p:nvPr>
        </p:nvGraphicFramePr>
        <p:xfrm>
          <a:off x="911225" y="2840152"/>
          <a:ext cx="2022475" cy="676161"/>
        </p:xfrm>
        <a:graphic>
          <a:graphicData uri="http://schemas.openxmlformats.org/presentationml/2006/ole">
            <mc:AlternateContent xmlns:mc="http://schemas.openxmlformats.org/markup-compatibility/2006">
              <mc:Choice xmlns:v="urn:schemas-microsoft-com:vml" Requires="v">
                <p:oleObj spid="_x0000_s16394" name="Equation" r:id="rId10" imgW="838200" imgH="279400" progId="Equation.3">
                  <p:embed/>
                </p:oleObj>
              </mc:Choice>
              <mc:Fallback>
                <p:oleObj name="Equation" r:id="rId10" imgW="838200" imgH="279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225" y="2840152"/>
                        <a:ext cx="2022475" cy="676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extLst/>
          </p:nvPr>
        </p:nvGraphicFramePr>
        <p:xfrm>
          <a:off x="938213" y="3566905"/>
          <a:ext cx="2033587" cy="691763"/>
        </p:xfrm>
        <a:graphic>
          <a:graphicData uri="http://schemas.openxmlformats.org/presentationml/2006/ole">
            <mc:AlternateContent xmlns:mc="http://schemas.openxmlformats.org/markup-compatibility/2006">
              <mc:Choice xmlns:v="urn:schemas-microsoft-com:vml" Requires="v">
                <p:oleObj spid="_x0000_s16395" name="Equation" r:id="rId12" imgW="825500" imgH="279400" progId="Equation.3">
                  <p:embed/>
                </p:oleObj>
              </mc:Choice>
              <mc:Fallback>
                <p:oleObj name="Equation" r:id="rId12" imgW="825500" imgH="279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213" y="3566905"/>
                        <a:ext cx="2033587" cy="69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9.61</a:t>
            </a:r>
            <a:endParaRPr lang="en-US" sz="800" dirty="0"/>
          </a:p>
        </p:txBody>
      </p:sp>
    </p:spTree>
    <p:extLst>
      <p:ext uri="{BB962C8B-B14F-4D97-AF65-F5344CB8AC3E}">
        <p14:creationId xmlns:p14="http://schemas.microsoft.com/office/powerpoint/2010/main" val="3108234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055813" y="268288"/>
            <a:ext cx="6335712" cy="579437"/>
          </a:xfrm>
          <a:prstGeom prst="rect">
            <a:avLst/>
          </a:prstGeom>
          <a:noFill/>
          <a:ln w="9525">
            <a:noFill/>
            <a:miter lim="800000"/>
            <a:headEnd/>
            <a:tailEnd/>
          </a:ln>
        </p:spPr>
        <p:txBody>
          <a:bodyPr>
            <a:prstTxWarp prst="textNoShape">
              <a:avLst/>
            </a:prstTxWarp>
            <a:spAutoFit/>
          </a:bodyPr>
          <a:lstStyle/>
          <a:p>
            <a:endParaRPr lang="en-US" sz="3200">
              <a:solidFill>
                <a:schemeClr val="tx2"/>
              </a:solidFill>
            </a:endParaRPr>
          </a:p>
        </p:txBody>
      </p:sp>
      <p:sp>
        <p:nvSpPr>
          <p:cNvPr id="22532" name="Rectangle 3"/>
          <p:cNvSpPr>
            <a:spLocks noGrp="1" noChangeArrowheads="1"/>
          </p:cNvSpPr>
          <p:nvPr>
            <p:ph type="title" idx="4294967295"/>
          </p:nvPr>
        </p:nvSpPr>
        <p:spPr>
          <a:xfrm>
            <a:off x="846138" y="268288"/>
            <a:ext cx="7916862" cy="2343150"/>
          </a:xfrm>
        </p:spPr>
        <p:txBody>
          <a:bodyPr/>
          <a:lstStyle/>
          <a:p>
            <a:pPr algn="l" eaLnBrk="1" hangingPunct="1"/>
            <a:r>
              <a:rPr lang="en-US" sz="2800" smtClean="0">
                <a:latin typeface="Arial" charset="0"/>
                <a:ea typeface="Arial" charset="0"/>
                <a:cs typeface="Arial" charset="0"/>
              </a:rPr>
              <a:t>An ideal (large) capacitor has surface charge density +σ on its top plate and –σ on its bottom plate. There is only vacuum between the plates.</a:t>
            </a:r>
            <a:br>
              <a:rPr lang="en-US" sz="2800" smtClean="0">
                <a:latin typeface="Arial" charset="0"/>
                <a:ea typeface="Arial" charset="0"/>
                <a:cs typeface="Arial" charset="0"/>
              </a:rPr>
            </a:br>
            <a:r>
              <a:rPr lang="en-US" sz="2800" smtClean="0">
                <a:solidFill>
                  <a:srgbClr val="FF0000"/>
                </a:solidFill>
                <a:latin typeface="Arial" charset="0"/>
                <a:ea typeface="Arial" charset="0"/>
                <a:cs typeface="Arial" charset="0"/>
              </a:rPr>
              <a:t>What is </a:t>
            </a:r>
            <a:r>
              <a:rPr lang="en-US" sz="2800" b="1" smtClean="0">
                <a:solidFill>
                  <a:srgbClr val="FF0000"/>
                </a:solidFill>
                <a:latin typeface="Arial" charset="0"/>
                <a:ea typeface="Arial" charset="0"/>
                <a:cs typeface="Arial" charset="0"/>
              </a:rPr>
              <a:t>E</a:t>
            </a:r>
            <a:r>
              <a:rPr lang="en-US" sz="2800" smtClean="0">
                <a:solidFill>
                  <a:srgbClr val="FF0000"/>
                </a:solidFill>
                <a:latin typeface="Arial" charset="0"/>
                <a:ea typeface="Arial" charset="0"/>
                <a:cs typeface="Arial" charset="0"/>
              </a:rPr>
              <a:t> inside the capacitor ? </a:t>
            </a:r>
            <a:r>
              <a:rPr lang="en-US" sz="2800" smtClean="0">
                <a:latin typeface="Arial" charset="0"/>
                <a:ea typeface="Arial" charset="0"/>
                <a:cs typeface="Arial" charset="0"/>
              </a:rPr>
              <a:t/>
            </a:r>
            <a:br>
              <a:rPr lang="en-US" sz="2800" smtClean="0">
                <a:latin typeface="Arial" charset="0"/>
                <a:ea typeface="Arial" charset="0"/>
                <a:cs typeface="Arial" charset="0"/>
              </a:rPr>
            </a:br>
            <a:endParaRPr lang="en-US" sz="2800" smtClean="0">
              <a:latin typeface="Arial" charset="0"/>
              <a:ea typeface="Arial" charset="0"/>
              <a:cs typeface="Arial" charset="0"/>
            </a:endParaRPr>
          </a:p>
        </p:txBody>
      </p:sp>
      <p:sp>
        <p:nvSpPr>
          <p:cNvPr id="270341" name="Text Box 4"/>
          <p:cNvSpPr txBox="1">
            <a:spLocks noChangeArrowheads="1"/>
          </p:cNvSpPr>
          <p:nvPr/>
        </p:nvSpPr>
        <p:spPr bwMode="auto">
          <a:xfrm>
            <a:off x="846138" y="4187825"/>
            <a:ext cx="5316537" cy="1866900"/>
          </a:xfrm>
          <a:prstGeom prst="rect">
            <a:avLst/>
          </a:prstGeom>
          <a:noFill/>
          <a:ln w="9525">
            <a:noFill/>
            <a:miter lim="800000"/>
            <a:headEnd/>
            <a:tailEnd/>
          </a:ln>
        </p:spPr>
        <p:txBody>
          <a:bodyPr>
            <a:prstTxWarp prst="textNoShape">
              <a:avLst/>
            </a:prstTxWarp>
            <a:spAutoFit/>
          </a:bodyPr>
          <a:lstStyle/>
          <a:p>
            <a:pPr marL="457200" indent="-457200">
              <a:buFontTx/>
              <a:buAutoNum type="alphaUcParenR"/>
              <a:defRPr/>
            </a:pPr>
            <a:r>
              <a:rPr lang="en-US" sz="2000" b="1" dirty="0"/>
              <a:t>E</a:t>
            </a:r>
            <a:r>
              <a:rPr lang="en-US" sz="2000" dirty="0"/>
              <a:t> = σ/ε</a:t>
            </a:r>
            <a:r>
              <a:rPr lang="en-US" sz="2000" baseline="-25000" dirty="0">
                <a:latin typeface="Symbol" charset="2"/>
                <a:sym typeface="Symbol" charset="2"/>
              </a:rPr>
              <a:t>0</a:t>
            </a:r>
            <a:r>
              <a:rPr lang="en-US" sz="2000" baseline="-25000" dirty="0">
                <a:ea typeface="Arial" charset="0"/>
                <a:cs typeface="Arial" charset="0"/>
                <a:sym typeface="Symbol" charset="2"/>
              </a:rPr>
              <a:t> </a:t>
            </a:r>
            <a:r>
              <a:rPr lang="en-US" sz="2000" dirty="0" err="1">
                <a:ea typeface="Arial" charset="0"/>
                <a:cs typeface="Arial" charset="0"/>
                <a:sym typeface="Symbol" charset="2"/>
              </a:rPr>
              <a:t>ẑ</a:t>
            </a:r>
            <a:endParaRPr lang="en-US" sz="2000" dirty="0">
              <a:latin typeface="Symbol" charset="2"/>
              <a:sym typeface="Symbol" charset="2"/>
            </a:endParaRPr>
          </a:p>
          <a:p>
            <a:pPr>
              <a:lnSpc>
                <a:spcPct val="120000"/>
              </a:lnSpc>
              <a:buFont typeface="Arial" charset="0"/>
              <a:buNone/>
              <a:defRPr/>
            </a:pPr>
            <a:r>
              <a:rPr lang="en-US" sz="2000" dirty="0"/>
              <a:t>B) </a:t>
            </a:r>
            <a:r>
              <a:rPr lang="en-US" sz="2000" b="1" dirty="0"/>
              <a:t>E</a:t>
            </a:r>
            <a:r>
              <a:rPr lang="en-US" sz="2000" dirty="0"/>
              <a:t> = </a:t>
            </a:r>
            <a:r>
              <a:rPr lang="en-US" sz="2000" b="1" dirty="0"/>
              <a:t> -</a:t>
            </a:r>
            <a:r>
              <a:rPr lang="en-US" sz="2000" dirty="0"/>
              <a:t>σ/ε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baseline="-25000" dirty="0">
              <a:latin typeface="Symbol" charset="2"/>
              <a:sym typeface="Symbol" charset="2"/>
            </a:endParaRPr>
          </a:p>
          <a:p>
            <a:pPr>
              <a:lnSpc>
                <a:spcPct val="120000"/>
              </a:lnSpc>
              <a:buFont typeface="Arial" charset="0"/>
              <a:buNone/>
              <a:defRPr/>
            </a:pPr>
            <a:r>
              <a:rPr lang="en-US" sz="2000" dirty="0"/>
              <a:t>C) </a:t>
            </a:r>
            <a:r>
              <a:rPr lang="en-US" sz="2000" b="1" dirty="0"/>
              <a:t>E</a:t>
            </a:r>
            <a:r>
              <a:rPr lang="en-US" sz="2000" dirty="0"/>
              <a:t> = </a:t>
            </a:r>
            <a:r>
              <a:rPr lang="en-US" sz="2000" b="1" dirty="0"/>
              <a:t> </a:t>
            </a:r>
            <a:r>
              <a:rPr lang="en-US" sz="2000" dirty="0"/>
              <a:t>σ/2ε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dirty="0">
              <a:latin typeface="Symbol" charset="2"/>
              <a:sym typeface="Symbol" charset="2"/>
            </a:endParaRPr>
          </a:p>
          <a:p>
            <a:pPr>
              <a:lnSpc>
                <a:spcPct val="120000"/>
              </a:lnSpc>
              <a:buFont typeface="Arial" charset="0"/>
              <a:buNone/>
              <a:defRPr/>
            </a:pPr>
            <a:r>
              <a:rPr lang="en-US" sz="2000" dirty="0"/>
              <a:t>D) </a:t>
            </a:r>
            <a:r>
              <a:rPr lang="en-US" sz="2000" b="1" dirty="0"/>
              <a:t>E</a:t>
            </a:r>
            <a:r>
              <a:rPr lang="en-US" sz="2000" dirty="0"/>
              <a:t> = </a:t>
            </a:r>
            <a:r>
              <a:rPr lang="en-US" sz="2000" b="1" dirty="0"/>
              <a:t> -</a:t>
            </a:r>
            <a:r>
              <a:rPr lang="en-US" sz="2000" dirty="0"/>
              <a:t>σ/2ε</a:t>
            </a:r>
            <a:r>
              <a:rPr lang="en-US" sz="2000" baseline="-25000" dirty="0">
                <a:latin typeface="Symbol" charset="2"/>
                <a:sym typeface="Symbol" charset="2"/>
              </a:rPr>
              <a:t>0</a:t>
            </a:r>
            <a:r>
              <a:rPr lang="en-US" sz="2000" dirty="0">
                <a:latin typeface="Symbol" charset="2"/>
                <a:sym typeface="Symbol" charset="2"/>
              </a:rPr>
              <a:t> </a:t>
            </a:r>
            <a:r>
              <a:rPr lang="en-US" sz="2000" dirty="0" err="1">
                <a:latin typeface="Symbol" charset="2"/>
                <a:sym typeface="Symbol" charset="2"/>
              </a:rPr>
              <a:t>ẑ</a:t>
            </a:r>
            <a:endParaRPr lang="en-US" sz="2000" baseline="-25000" dirty="0">
              <a:latin typeface="Symbol" charset="2"/>
              <a:sym typeface="Symbol" charset="2"/>
            </a:endParaRPr>
          </a:p>
          <a:p>
            <a:pPr>
              <a:lnSpc>
                <a:spcPct val="120000"/>
              </a:lnSpc>
              <a:buFont typeface="Arial" charset="0"/>
              <a:buNone/>
              <a:defRPr/>
            </a:pPr>
            <a:r>
              <a:rPr lang="en-US" sz="2000" dirty="0">
                <a:latin typeface="Symbol" charset="2"/>
                <a:sym typeface="Symbol" charset="2"/>
              </a:rPr>
              <a:t>E) </a:t>
            </a:r>
            <a:r>
              <a:rPr lang="en-US" sz="2000" dirty="0">
                <a:latin typeface="Times New Roman" charset="0"/>
                <a:sym typeface="Symbol" charset="2"/>
              </a:rPr>
              <a:t>None of the above</a:t>
            </a:r>
            <a:endParaRPr lang="en-US" sz="2000" dirty="0">
              <a:latin typeface="Times New Roman" charset="0"/>
            </a:endParaRPr>
          </a:p>
        </p:txBody>
      </p:sp>
      <p:grpSp>
        <p:nvGrpSpPr>
          <p:cNvPr id="2" name="Group 19"/>
          <p:cNvGrpSpPr>
            <a:grpSpLocks/>
          </p:cNvGrpSpPr>
          <p:nvPr/>
        </p:nvGrpSpPr>
        <p:grpSpPr bwMode="auto">
          <a:xfrm>
            <a:off x="4510088" y="2386013"/>
            <a:ext cx="3559175" cy="2384425"/>
            <a:chOff x="3185" y="1383"/>
            <a:chExt cx="2242" cy="1502"/>
          </a:xfrm>
        </p:grpSpPr>
        <p:sp>
          <p:nvSpPr>
            <p:cNvPr id="22537"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sp>
          <p:nvSpPr>
            <p:cNvPr id="22538"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grpSp>
      <p:cxnSp>
        <p:nvCxnSpPr>
          <p:cNvPr id="13" name="Straight Arrow Connector 12"/>
          <p:cNvCxnSpPr/>
          <p:nvPr/>
        </p:nvCxnSpPr>
        <p:spPr>
          <a:xfrm rot="5400000" flipH="1" flipV="1">
            <a:off x="3579813" y="3503613"/>
            <a:ext cx="1069975"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2530" name="Object 2"/>
          <p:cNvGraphicFramePr>
            <a:graphicFrameLocks noChangeAspect="1"/>
          </p:cNvGraphicFramePr>
          <p:nvPr/>
        </p:nvGraphicFramePr>
        <p:xfrm>
          <a:off x="3657600" y="3305175"/>
          <a:ext cx="280988" cy="387350"/>
        </p:xfrm>
        <a:graphic>
          <a:graphicData uri="http://schemas.openxmlformats.org/presentationml/2006/ole">
            <mc:AlternateContent xmlns:mc="http://schemas.openxmlformats.org/markup-compatibility/2006">
              <mc:Choice xmlns:v="urn:schemas-microsoft-com:vml" Requires="v">
                <p:oleObj spid="_x0000_s17411" name="Equation" r:id="rId4" imgW="101600" imgH="139700" progId="Equation.3">
                  <p:embed/>
                </p:oleObj>
              </mc:Choice>
              <mc:Fallback>
                <p:oleObj name="Equation" r:id="rId4" imgW="1016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305175"/>
                        <a:ext cx="280988"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9.63</a:t>
            </a:r>
            <a:endParaRPr lang="en-US" sz="800" dirty="0"/>
          </a:p>
        </p:txBody>
      </p:sp>
    </p:spTree>
    <p:extLst>
      <p:ext uri="{BB962C8B-B14F-4D97-AF65-F5344CB8AC3E}">
        <p14:creationId xmlns:p14="http://schemas.microsoft.com/office/powerpoint/2010/main" val="18841877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55813" y="268288"/>
            <a:ext cx="6335712" cy="579437"/>
          </a:xfrm>
          <a:prstGeom prst="rect">
            <a:avLst/>
          </a:prstGeom>
          <a:noFill/>
          <a:ln w="9525">
            <a:noFill/>
            <a:miter lim="800000"/>
            <a:headEnd/>
            <a:tailEnd/>
          </a:ln>
        </p:spPr>
        <p:txBody>
          <a:bodyPr>
            <a:prstTxWarp prst="textNoShape">
              <a:avLst/>
            </a:prstTxWarp>
            <a:spAutoFit/>
          </a:bodyPr>
          <a:lstStyle/>
          <a:p>
            <a:endParaRPr lang="en-US" sz="3200">
              <a:solidFill>
                <a:schemeClr val="tx2"/>
              </a:solidFill>
            </a:endParaRPr>
          </a:p>
        </p:txBody>
      </p:sp>
      <p:sp>
        <p:nvSpPr>
          <p:cNvPr id="24579" name="Rectangle 3"/>
          <p:cNvSpPr>
            <a:spLocks noGrp="1" noChangeArrowheads="1"/>
          </p:cNvSpPr>
          <p:nvPr>
            <p:ph type="title" idx="4294967295"/>
          </p:nvPr>
        </p:nvSpPr>
        <p:spPr>
          <a:xfrm>
            <a:off x="990600" y="419100"/>
            <a:ext cx="7916863" cy="2713038"/>
          </a:xfrm>
        </p:spPr>
        <p:txBody>
          <a:bodyPr>
            <a:normAutofit fontScale="90000"/>
          </a:bodyPr>
          <a:lstStyle/>
          <a:p>
            <a:pPr algn="l" eaLnBrk="1" hangingPunct="1"/>
            <a:r>
              <a:rPr lang="en-US" sz="2800" smtClean="0">
                <a:latin typeface="Arial" charset="0"/>
                <a:ea typeface="Arial" charset="0"/>
                <a:cs typeface="Arial" charset="0"/>
              </a:rPr>
              <a:t>An ideal (large) capacitor has surface charge density +σ on its top plate and –σ on its bottom plate. Now a linear dielectric with permittivity ε is inserted between the plates.</a:t>
            </a:r>
            <a:br>
              <a:rPr lang="en-US" sz="2800" smtClean="0">
                <a:latin typeface="Arial" charset="0"/>
                <a:ea typeface="Arial" charset="0"/>
                <a:cs typeface="Arial" charset="0"/>
              </a:rPr>
            </a:br>
            <a:r>
              <a:rPr lang="en-US" sz="2800" smtClean="0">
                <a:solidFill>
                  <a:srgbClr val="FF0000"/>
                </a:solidFill>
                <a:latin typeface="Arial" charset="0"/>
                <a:ea typeface="Arial" charset="0"/>
                <a:cs typeface="Arial" charset="0"/>
              </a:rPr>
              <a:t>How does </a:t>
            </a:r>
            <a:r>
              <a:rPr lang="en-US" sz="2800" b="1" smtClean="0">
                <a:solidFill>
                  <a:srgbClr val="FF0000"/>
                </a:solidFill>
                <a:latin typeface="Arial" charset="0"/>
                <a:ea typeface="Arial" charset="0"/>
                <a:cs typeface="Arial" charset="0"/>
              </a:rPr>
              <a:t>E</a:t>
            </a:r>
            <a:r>
              <a:rPr lang="en-US" sz="2800" smtClean="0">
                <a:solidFill>
                  <a:srgbClr val="FF0000"/>
                </a:solidFill>
                <a:latin typeface="Arial" charset="0"/>
                <a:ea typeface="Arial" charset="0"/>
                <a:cs typeface="Arial" charset="0"/>
              </a:rPr>
              <a:t> inside the dielectric compare with the case with no dielectric? </a:t>
            </a:r>
            <a:r>
              <a:rPr lang="en-US" sz="2800" smtClean="0">
                <a:latin typeface="Arial" charset="0"/>
                <a:ea typeface="Arial" charset="0"/>
                <a:cs typeface="Arial" charset="0"/>
              </a:rPr>
              <a:t/>
            </a:r>
            <a:br>
              <a:rPr lang="en-US" sz="2800" smtClean="0">
                <a:latin typeface="Arial" charset="0"/>
                <a:ea typeface="Arial" charset="0"/>
                <a:cs typeface="Arial" charset="0"/>
              </a:rPr>
            </a:br>
            <a:endParaRPr lang="en-US" sz="2800" smtClean="0">
              <a:latin typeface="Arial" charset="0"/>
              <a:ea typeface="Arial" charset="0"/>
              <a:cs typeface="Arial" charset="0"/>
            </a:endParaRPr>
          </a:p>
        </p:txBody>
      </p:sp>
      <p:sp>
        <p:nvSpPr>
          <p:cNvPr id="24580" name="Text Box 4"/>
          <p:cNvSpPr txBox="1">
            <a:spLocks noChangeArrowheads="1"/>
          </p:cNvSpPr>
          <p:nvPr/>
        </p:nvSpPr>
        <p:spPr bwMode="auto">
          <a:xfrm>
            <a:off x="609600" y="4324350"/>
            <a:ext cx="5316538" cy="1689100"/>
          </a:xfrm>
          <a:prstGeom prst="rect">
            <a:avLst/>
          </a:prstGeom>
          <a:noFill/>
          <a:ln w="9525">
            <a:noFill/>
            <a:miter lim="800000"/>
            <a:headEnd/>
            <a:tailEnd/>
          </a:ln>
        </p:spPr>
        <p:txBody>
          <a:bodyPr>
            <a:prstTxWarp prst="textNoShape">
              <a:avLst/>
            </a:prstTxWarp>
            <a:spAutoFit/>
          </a:bodyPr>
          <a:lstStyle/>
          <a:p>
            <a:r>
              <a:rPr lang="en-US"/>
              <a:t>A) </a:t>
            </a:r>
            <a:r>
              <a:rPr lang="en-US" b="1"/>
              <a:t>E </a:t>
            </a:r>
            <a:r>
              <a:rPr lang="en-US"/>
              <a:t>is smaller</a:t>
            </a:r>
            <a:endParaRPr lang="en-US">
              <a:latin typeface="Symbol" charset="2"/>
              <a:sym typeface="Symbol" charset="2"/>
            </a:endParaRPr>
          </a:p>
          <a:p>
            <a:pPr>
              <a:lnSpc>
                <a:spcPct val="120000"/>
              </a:lnSpc>
              <a:buFont typeface="Arial" charset="0"/>
              <a:buNone/>
            </a:pPr>
            <a:r>
              <a:rPr lang="en-US"/>
              <a:t>B) </a:t>
            </a:r>
            <a:r>
              <a:rPr lang="en-US" b="1"/>
              <a:t>E</a:t>
            </a:r>
            <a:r>
              <a:rPr lang="en-US"/>
              <a:t> is the same</a:t>
            </a:r>
            <a:endParaRPr lang="en-US" baseline="-25000">
              <a:latin typeface="Symbol" charset="2"/>
              <a:sym typeface="Symbol" charset="2"/>
            </a:endParaRPr>
          </a:p>
          <a:p>
            <a:pPr>
              <a:lnSpc>
                <a:spcPct val="120000"/>
              </a:lnSpc>
              <a:buFont typeface="Arial" charset="0"/>
              <a:buNone/>
            </a:pPr>
            <a:r>
              <a:rPr lang="en-US"/>
              <a:t>C) </a:t>
            </a:r>
            <a:r>
              <a:rPr lang="en-US" b="1"/>
              <a:t>E</a:t>
            </a:r>
            <a:r>
              <a:rPr lang="en-US"/>
              <a:t> is larger</a:t>
            </a:r>
            <a:endParaRPr lang="en-US">
              <a:latin typeface="Symbol" charset="2"/>
              <a:sym typeface="Symbol" charset="2"/>
            </a:endParaRPr>
          </a:p>
          <a:p>
            <a:pPr>
              <a:lnSpc>
                <a:spcPct val="120000"/>
              </a:lnSpc>
              <a:buFont typeface="Arial" charset="0"/>
              <a:buNone/>
            </a:pPr>
            <a:r>
              <a:rPr lang="en-US"/>
              <a:t>D) Depends on the ε of the dielectric</a:t>
            </a:r>
            <a:endParaRPr lang="en-US" baseline="-25000">
              <a:latin typeface="Symbol" charset="2"/>
              <a:sym typeface="Symbol" charset="2"/>
            </a:endParaRPr>
          </a:p>
          <a:p>
            <a:pPr>
              <a:lnSpc>
                <a:spcPct val="120000"/>
              </a:lnSpc>
              <a:buFont typeface="Arial" charset="0"/>
              <a:buNone/>
            </a:pPr>
            <a:r>
              <a:rPr lang="en-US">
                <a:latin typeface="Symbol" charset="2"/>
                <a:sym typeface="Symbol" charset="2"/>
              </a:rPr>
              <a:t>E) </a:t>
            </a:r>
            <a:r>
              <a:rPr lang="en-US">
                <a:latin typeface="Times New Roman" charset="0"/>
              </a:rPr>
              <a:t>Not enough information to tell</a:t>
            </a:r>
          </a:p>
        </p:txBody>
      </p:sp>
      <p:grpSp>
        <p:nvGrpSpPr>
          <p:cNvPr id="2" name="Group 19"/>
          <p:cNvGrpSpPr>
            <a:grpSpLocks/>
          </p:cNvGrpSpPr>
          <p:nvPr/>
        </p:nvGrpSpPr>
        <p:grpSpPr bwMode="auto">
          <a:xfrm>
            <a:off x="5203825" y="3132138"/>
            <a:ext cx="3559175" cy="2384425"/>
            <a:chOff x="3185" y="1383"/>
            <a:chExt cx="2242" cy="1502"/>
          </a:xfrm>
        </p:grpSpPr>
        <p:sp>
          <p:nvSpPr>
            <p:cNvPr id="24583" name="Rectangle 12"/>
            <p:cNvSpPr>
              <a:spLocks noChangeArrowheads="1"/>
            </p:cNvSpPr>
            <p:nvPr/>
          </p:nvSpPr>
          <p:spPr bwMode="auto">
            <a:xfrm>
              <a:off x="3185" y="1790"/>
              <a:ext cx="2207" cy="67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584" name="Rectangle 10"/>
            <p:cNvSpPr>
              <a:spLocks noChangeArrowheads="1"/>
            </p:cNvSpPr>
            <p:nvPr/>
          </p:nvSpPr>
          <p:spPr bwMode="auto">
            <a:xfrm>
              <a:off x="3185" y="1383"/>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sp>
          <p:nvSpPr>
            <p:cNvPr id="24585" name="Rectangle 11"/>
            <p:cNvSpPr>
              <a:spLocks noChangeArrowheads="1"/>
            </p:cNvSpPr>
            <p:nvPr/>
          </p:nvSpPr>
          <p:spPr bwMode="auto">
            <a:xfrm>
              <a:off x="3185" y="2518"/>
              <a:ext cx="2242" cy="367"/>
            </a:xfrm>
            <a:prstGeom prst="rect">
              <a:avLst/>
            </a:prstGeom>
            <a:solidFill>
              <a:srgbClr val="FFFFFF"/>
            </a:solidFill>
            <a:ln w="38100">
              <a:solidFill>
                <a:schemeClr val="tx1"/>
              </a:solidFill>
              <a:miter lim="800000"/>
              <a:headEnd/>
              <a:tailEnd/>
            </a:ln>
          </p:spPr>
          <p:txBody>
            <a:bodyPr wrap="none" anchor="ctr">
              <a:prstTxWarp prst="textNoShape">
                <a:avLst/>
              </a:prstTxWarp>
            </a:bodyPr>
            <a:lstStyle/>
            <a:p>
              <a:pPr algn="ctr"/>
              <a:r>
                <a:rPr lang="en-US"/>
                <a:t>-σ</a:t>
              </a:r>
            </a:p>
          </p:txBody>
        </p:sp>
      </p:grpSp>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9.64</a:t>
            </a:r>
            <a:endParaRPr lang="en-US" sz="800" dirty="0"/>
          </a:p>
        </p:txBody>
      </p:sp>
    </p:spTree>
    <p:extLst>
      <p:ext uri="{BB962C8B-B14F-4D97-AF65-F5344CB8AC3E}">
        <p14:creationId xmlns:p14="http://schemas.microsoft.com/office/powerpoint/2010/main" val="189528342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8" y="2984500"/>
            <a:ext cx="8786812" cy="461665"/>
          </a:xfrm>
          <a:prstGeom prst="rect">
            <a:avLst/>
          </a:prstGeom>
          <a:noFill/>
        </p:spPr>
        <p:txBody>
          <a:bodyPr wrap="square" rtlCol="0">
            <a:spAutoFit/>
          </a:bodyPr>
          <a:lstStyle/>
          <a:p>
            <a:r>
              <a:rPr lang="en-US" sz="2400" dirty="0" smtClean="0"/>
              <a:t>What is the power/m</a:t>
            </a:r>
            <a:r>
              <a:rPr lang="en-US" sz="2400" baseline="30000" dirty="0" smtClean="0"/>
              <a:t>2</a:t>
            </a:r>
            <a:r>
              <a:rPr lang="en-US" sz="2400" dirty="0" smtClean="0"/>
              <a:t> striking the boundary wall? </a:t>
            </a:r>
          </a:p>
        </p:txBody>
      </p:sp>
      <p:sp>
        <p:nvSpPr>
          <p:cNvPr id="5" name="Rectangle 4"/>
          <p:cNvSpPr/>
          <p:nvPr/>
        </p:nvSpPr>
        <p:spPr>
          <a:xfrm>
            <a:off x="73025" y="3899238"/>
            <a:ext cx="8804275" cy="1107996"/>
          </a:xfrm>
          <a:prstGeom prst="rect">
            <a:avLst/>
          </a:prstGeom>
        </p:spPr>
        <p:txBody>
          <a:bodyPr wrap="square">
            <a:spAutoFit/>
          </a:bodyPr>
          <a:lstStyle/>
          <a:p>
            <a:pPr marL="457200" indent="-457200">
              <a:buAutoNum type="alphaUcParenR"/>
            </a:pPr>
            <a:r>
              <a:rPr lang="en-US" sz="2400" dirty="0" smtClean="0"/>
              <a:t>Still &lt;S&gt;         B)   &lt;S&gt; cosθ</a:t>
            </a:r>
            <a:r>
              <a:rPr lang="en-US" sz="2400" baseline="-25000" dirty="0" smtClean="0"/>
              <a:t>1</a:t>
            </a:r>
            <a:r>
              <a:rPr lang="en-US" sz="2400" dirty="0" smtClean="0"/>
              <a:t>         C) </a:t>
            </a:r>
            <a:r>
              <a:rPr lang="en-US" sz="2400" dirty="0"/>
              <a:t>&lt;S&gt; </a:t>
            </a:r>
            <a:r>
              <a:rPr lang="en-US" sz="2400" dirty="0" smtClean="0"/>
              <a:t>/cosθ</a:t>
            </a:r>
            <a:r>
              <a:rPr lang="en-US" sz="2400" baseline="-25000" dirty="0" smtClean="0"/>
              <a:t>1</a:t>
            </a:r>
          </a:p>
          <a:p>
            <a:r>
              <a:rPr lang="en-US" sz="2400" dirty="0" smtClean="0"/>
              <a:t>D)  Something else! (</a:t>
            </a:r>
            <a:r>
              <a:rPr lang="en-US" sz="2400" dirty="0"/>
              <a:t>sinθ</a:t>
            </a:r>
            <a:r>
              <a:rPr lang="en-US" sz="2400" baseline="-25000" dirty="0"/>
              <a:t>1</a:t>
            </a:r>
            <a:r>
              <a:rPr lang="en-US" sz="2400" dirty="0" smtClean="0"/>
              <a:t> or cos</a:t>
            </a:r>
            <a:r>
              <a:rPr lang="en-US" sz="2400" baseline="30000" dirty="0" smtClean="0"/>
              <a:t>2</a:t>
            </a:r>
            <a:r>
              <a:rPr lang="en-US" sz="2400" dirty="0"/>
              <a:t>θ</a:t>
            </a:r>
            <a:r>
              <a:rPr lang="en-US" sz="2400" baseline="-25000" dirty="0"/>
              <a:t>1</a:t>
            </a:r>
            <a:r>
              <a:rPr lang="en-US" sz="2400" dirty="0" smtClean="0"/>
              <a:t> </a:t>
            </a:r>
            <a:r>
              <a:rPr lang="en-US" sz="2400" dirty="0"/>
              <a:t>or </a:t>
            </a:r>
            <a:r>
              <a:rPr lang="en-US" sz="2400" dirty="0" smtClean="0"/>
              <a:t>cosθ</a:t>
            </a:r>
            <a:r>
              <a:rPr lang="en-US" sz="2400" baseline="-25000" dirty="0" smtClean="0"/>
              <a:t>2</a:t>
            </a:r>
            <a:r>
              <a:rPr lang="en-US" sz="2400" dirty="0" smtClean="0"/>
              <a:t>, or …)  </a:t>
            </a:r>
            <a:endParaRPr lang="en-US" sz="2400" baseline="-25000" dirty="0"/>
          </a:p>
          <a:p>
            <a:r>
              <a:rPr lang="en-US" dirty="0"/>
              <a:t> </a:t>
            </a:r>
          </a:p>
        </p:txBody>
      </p:sp>
      <p:cxnSp>
        <p:nvCxnSpPr>
          <p:cNvPr id="11" name="Straight Connector 10"/>
          <p:cNvCxnSpPr/>
          <p:nvPr/>
        </p:nvCxnSpPr>
        <p:spPr bwMode="auto">
          <a:xfrm>
            <a:off x="3994150" y="265331"/>
            <a:ext cx="0" cy="2057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V="1">
            <a:off x="2531483" y="1040031"/>
            <a:ext cx="1462667" cy="15114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Connector 17"/>
          <p:cNvCxnSpPr/>
          <p:nvPr/>
        </p:nvCxnSpPr>
        <p:spPr bwMode="auto">
          <a:xfrm flipH="1">
            <a:off x="3232150" y="1027331"/>
            <a:ext cx="15621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0" name="TextBox 19"/>
          <p:cNvSpPr txBox="1"/>
          <p:nvPr/>
        </p:nvSpPr>
        <p:spPr>
          <a:xfrm>
            <a:off x="3498850" y="430431"/>
            <a:ext cx="313044" cy="369332"/>
          </a:xfrm>
          <a:prstGeom prst="rect">
            <a:avLst/>
          </a:prstGeom>
          <a:noFill/>
        </p:spPr>
        <p:txBody>
          <a:bodyPr wrap="none" rtlCol="0">
            <a:spAutoFit/>
          </a:bodyPr>
          <a:lstStyle/>
          <a:p>
            <a:r>
              <a:rPr lang="en-US" dirty="0" smtClean="0"/>
              <a:t>1</a:t>
            </a:r>
            <a:endParaRPr lang="en-US" dirty="0"/>
          </a:p>
        </p:txBody>
      </p:sp>
      <p:sp>
        <p:nvSpPr>
          <p:cNvPr id="28" name="TextBox 27"/>
          <p:cNvSpPr txBox="1"/>
          <p:nvPr/>
        </p:nvSpPr>
        <p:spPr>
          <a:xfrm>
            <a:off x="4248150" y="442099"/>
            <a:ext cx="313044" cy="369332"/>
          </a:xfrm>
          <a:prstGeom prst="rect">
            <a:avLst/>
          </a:prstGeom>
          <a:noFill/>
        </p:spPr>
        <p:txBody>
          <a:bodyPr wrap="none" rtlCol="0">
            <a:spAutoFit/>
          </a:bodyPr>
          <a:lstStyle/>
          <a:p>
            <a:r>
              <a:rPr lang="en-US" dirty="0"/>
              <a:t>2</a:t>
            </a:r>
          </a:p>
        </p:txBody>
      </p:sp>
      <p:sp>
        <p:nvSpPr>
          <p:cNvPr id="21" name="Arc 20"/>
          <p:cNvSpPr/>
          <p:nvPr/>
        </p:nvSpPr>
        <p:spPr bwMode="auto">
          <a:xfrm rot="10800000">
            <a:off x="3562350" y="836831"/>
            <a:ext cx="490844" cy="41910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0" name="TextBox 29"/>
          <p:cNvSpPr txBox="1"/>
          <p:nvPr/>
        </p:nvSpPr>
        <p:spPr>
          <a:xfrm>
            <a:off x="3155950" y="1016694"/>
            <a:ext cx="449155" cy="369332"/>
          </a:xfrm>
          <a:prstGeom prst="rect">
            <a:avLst/>
          </a:prstGeom>
          <a:noFill/>
        </p:spPr>
        <p:txBody>
          <a:bodyPr wrap="square" rtlCol="0">
            <a:spAutoFit/>
          </a:bodyPr>
          <a:lstStyle/>
          <a:p>
            <a:r>
              <a:rPr lang="en-US" dirty="0" smtClean="0"/>
              <a:t>θ</a:t>
            </a:r>
            <a:r>
              <a:rPr lang="en-US" baseline="-25000" dirty="0"/>
              <a:t>1</a:t>
            </a:r>
          </a:p>
        </p:txBody>
      </p:sp>
      <p:sp>
        <p:nvSpPr>
          <p:cNvPr id="3" name="Rectangle 2"/>
          <p:cNvSpPr/>
          <p:nvPr/>
        </p:nvSpPr>
        <p:spPr>
          <a:xfrm>
            <a:off x="14288" y="1465088"/>
            <a:ext cx="3241142" cy="830997"/>
          </a:xfrm>
          <a:prstGeom prst="rect">
            <a:avLst/>
          </a:prstGeom>
        </p:spPr>
        <p:txBody>
          <a:bodyPr wrap="none">
            <a:spAutoFit/>
          </a:bodyPr>
          <a:lstStyle/>
          <a:p>
            <a:r>
              <a:rPr lang="en-US" sz="2400" dirty="0"/>
              <a:t>The power/m</a:t>
            </a:r>
            <a:r>
              <a:rPr lang="en-US" sz="2400" baseline="30000" dirty="0"/>
              <a:t>2</a:t>
            </a:r>
            <a:r>
              <a:rPr lang="en-US" sz="2400" dirty="0"/>
              <a:t> </a:t>
            </a:r>
            <a:r>
              <a:rPr lang="en-US" sz="2400" dirty="0" smtClean="0"/>
              <a:t>passing</a:t>
            </a:r>
          </a:p>
          <a:p>
            <a:r>
              <a:rPr lang="en-US" sz="2400" dirty="0" smtClean="0"/>
              <a:t>Here </a:t>
            </a:r>
            <a:r>
              <a:rPr lang="en-US" sz="2400" dirty="0"/>
              <a:t>is &lt;S&gt;</a:t>
            </a:r>
          </a:p>
        </p:txBody>
      </p:sp>
      <p:sp>
        <p:nvSpPr>
          <p:cNvPr id="6" name="Oval 5"/>
          <p:cNvSpPr/>
          <p:nvPr/>
        </p:nvSpPr>
        <p:spPr bwMode="auto">
          <a:xfrm rot="18319782">
            <a:off x="2773608" y="2315559"/>
            <a:ext cx="180793" cy="4953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23" name="Straight Arrow Connector 22"/>
          <p:cNvCxnSpPr/>
          <p:nvPr/>
        </p:nvCxnSpPr>
        <p:spPr bwMode="auto">
          <a:xfrm flipV="1">
            <a:off x="2924096" y="1764054"/>
            <a:ext cx="1082754" cy="11188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Freeform 13"/>
          <p:cNvSpPr/>
          <p:nvPr/>
        </p:nvSpPr>
        <p:spPr>
          <a:xfrm>
            <a:off x="723900" y="2273300"/>
            <a:ext cx="2044700" cy="609600"/>
          </a:xfrm>
          <a:custGeom>
            <a:avLst/>
            <a:gdLst>
              <a:gd name="connsiteX0" fmla="*/ 0 w 2044700"/>
              <a:gd name="connsiteY0" fmla="*/ 0 h 609600"/>
              <a:gd name="connsiteX1" fmla="*/ 139700 w 2044700"/>
              <a:gd name="connsiteY1" fmla="*/ 165100 h 609600"/>
              <a:gd name="connsiteX2" fmla="*/ 203200 w 2044700"/>
              <a:gd name="connsiteY2" fmla="*/ 241300 h 609600"/>
              <a:gd name="connsiteX3" fmla="*/ 241300 w 2044700"/>
              <a:gd name="connsiteY3" fmla="*/ 279400 h 609600"/>
              <a:gd name="connsiteX4" fmla="*/ 279400 w 2044700"/>
              <a:gd name="connsiteY4" fmla="*/ 292100 h 609600"/>
              <a:gd name="connsiteX5" fmla="*/ 317500 w 2044700"/>
              <a:gd name="connsiteY5" fmla="*/ 317500 h 609600"/>
              <a:gd name="connsiteX6" fmla="*/ 431800 w 2044700"/>
              <a:gd name="connsiteY6" fmla="*/ 368300 h 609600"/>
              <a:gd name="connsiteX7" fmla="*/ 469900 w 2044700"/>
              <a:gd name="connsiteY7" fmla="*/ 393700 h 609600"/>
              <a:gd name="connsiteX8" fmla="*/ 520700 w 2044700"/>
              <a:gd name="connsiteY8" fmla="*/ 406400 h 609600"/>
              <a:gd name="connsiteX9" fmla="*/ 571500 w 2044700"/>
              <a:gd name="connsiteY9" fmla="*/ 431800 h 609600"/>
              <a:gd name="connsiteX10" fmla="*/ 647700 w 2044700"/>
              <a:gd name="connsiteY10" fmla="*/ 457200 h 609600"/>
              <a:gd name="connsiteX11" fmla="*/ 698500 w 2044700"/>
              <a:gd name="connsiteY11" fmla="*/ 482600 h 609600"/>
              <a:gd name="connsiteX12" fmla="*/ 825500 w 2044700"/>
              <a:gd name="connsiteY12" fmla="*/ 533400 h 609600"/>
              <a:gd name="connsiteX13" fmla="*/ 901700 w 2044700"/>
              <a:gd name="connsiteY13" fmla="*/ 546100 h 609600"/>
              <a:gd name="connsiteX14" fmla="*/ 952500 w 2044700"/>
              <a:gd name="connsiteY14" fmla="*/ 558800 h 609600"/>
              <a:gd name="connsiteX15" fmla="*/ 1054100 w 2044700"/>
              <a:gd name="connsiteY15" fmla="*/ 571500 h 609600"/>
              <a:gd name="connsiteX16" fmla="*/ 1409700 w 2044700"/>
              <a:gd name="connsiteY16" fmla="*/ 596900 h 609600"/>
              <a:gd name="connsiteX17" fmla="*/ 1524000 w 2044700"/>
              <a:gd name="connsiteY17" fmla="*/ 609600 h 609600"/>
              <a:gd name="connsiteX18" fmla="*/ 1841500 w 2044700"/>
              <a:gd name="connsiteY18" fmla="*/ 584200 h 609600"/>
              <a:gd name="connsiteX19" fmla="*/ 1917700 w 2044700"/>
              <a:gd name="connsiteY19" fmla="*/ 546100 h 609600"/>
              <a:gd name="connsiteX20" fmla="*/ 1955800 w 2044700"/>
              <a:gd name="connsiteY20" fmla="*/ 508000 h 609600"/>
              <a:gd name="connsiteX21" fmla="*/ 1993900 w 2044700"/>
              <a:gd name="connsiteY21" fmla="*/ 495300 h 609600"/>
              <a:gd name="connsiteX22" fmla="*/ 2006600 w 2044700"/>
              <a:gd name="connsiteY22" fmla="*/ 457200 h 609600"/>
              <a:gd name="connsiteX23" fmla="*/ 2044700 w 2044700"/>
              <a:gd name="connsiteY23" fmla="*/ 4318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4700" h="609600">
                <a:moveTo>
                  <a:pt x="0" y="0"/>
                </a:moveTo>
                <a:cubicBezTo>
                  <a:pt x="46567" y="55033"/>
                  <a:pt x="107460" y="100620"/>
                  <a:pt x="139700" y="165100"/>
                </a:cubicBezTo>
                <a:cubicBezTo>
                  <a:pt x="181468" y="248637"/>
                  <a:pt x="141654" y="190012"/>
                  <a:pt x="203200" y="241300"/>
                </a:cubicBezTo>
                <a:cubicBezTo>
                  <a:pt x="216998" y="252798"/>
                  <a:pt x="226356" y="269437"/>
                  <a:pt x="241300" y="279400"/>
                </a:cubicBezTo>
                <a:cubicBezTo>
                  <a:pt x="252439" y="286826"/>
                  <a:pt x="267426" y="286113"/>
                  <a:pt x="279400" y="292100"/>
                </a:cubicBezTo>
                <a:cubicBezTo>
                  <a:pt x="293052" y="298926"/>
                  <a:pt x="304248" y="309927"/>
                  <a:pt x="317500" y="317500"/>
                </a:cubicBezTo>
                <a:cubicBezTo>
                  <a:pt x="411764" y="371365"/>
                  <a:pt x="322938" y="313869"/>
                  <a:pt x="431800" y="368300"/>
                </a:cubicBezTo>
                <a:cubicBezTo>
                  <a:pt x="445452" y="375126"/>
                  <a:pt x="455871" y="387687"/>
                  <a:pt x="469900" y="393700"/>
                </a:cubicBezTo>
                <a:cubicBezTo>
                  <a:pt x="485943" y="400576"/>
                  <a:pt x="504357" y="400271"/>
                  <a:pt x="520700" y="406400"/>
                </a:cubicBezTo>
                <a:cubicBezTo>
                  <a:pt x="538427" y="413047"/>
                  <a:pt x="553922" y="424769"/>
                  <a:pt x="571500" y="431800"/>
                </a:cubicBezTo>
                <a:cubicBezTo>
                  <a:pt x="596359" y="441744"/>
                  <a:pt x="623753" y="445226"/>
                  <a:pt x="647700" y="457200"/>
                </a:cubicBezTo>
                <a:cubicBezTo>
                  <a:pt x="664633" y="465667"/>
                  <a:pt x="681099" y="475142"/>
                  <a:pt x="698500" y="482600"/>
                </a:cubicBezTo>
                <a:cubicBezTo>
                  <a:pt x="740408" y="500561"/>
                  <a:pt x="780526" y="525904"/>
                  <a:pt x="825500" y="533400"/>
                </a:cubicBezTo>
                <a:cubicBezTo>
                  <a:pt x="850900" y="537633"/>
                  <a:pt x="876450" y="541050"/>
                  <a:pt x="901700" y="546100"/>
                </a:cubicBezTo>
                <a:cubicBezTo>
                  <a:pt x="918816" y="549523"/>
                  <a:pt x="935283" y="555931"/>
                  <a:pt x="952500" y="558800"/>
                </a:cubicBezTo>
                <a:cubicBezTo>
                  <a:pt x="986166" y="564411"/>
                  <a:pt x="1020139" y="568104"/>
                  <a:pt x="1054100" y="571500"/>
                </a:cubicBezTo>
                <a:cubicBezTo>
                  <a:pt x="1257762" y="591866"/>
                  <a:pt x="1177416" y="578317"/>
                  <a:pt x="1409700" y="596900"/>
                </a:cubicBezTo>
                <a:cubicBezTo>
                  <a:pt x="1447912" y="599957"/>
                  <a:pt x="1485900" y="605367"/>
                  <a:pt x="1524000" y="609600"/>
                </a:cubicBezTo>
                <a:cubicBezTo>
                  <a:pt x="1629833" y="601133"/>
                  <a:pt x="1735933" y="595511"/>
                  <a:pt x="1841500" y="584200"/>
                </a:cubicBezTo>
                <a:cubicBezTo>
                  <a:pt x="1867791" y="581383"/>
                  <a:pt x="1898435" y="562154"/>
                  <a:pt x="1917700" y="546100"/>
                </a:cubicBezTo>
                <a:cubicBezTo>
                  <a:pt x="1931498" y="534602"/>
                  <a:pt x="1940856" y="517963"/>
                  <a:pt x="1955800" y="508000"/>
                </a:cubicBezTo>
                <a:cubicBezTo>
                  <a:pt x="1966939" y="500574"/>
                  <a:pt x="1981200" y="499533"/>
                  <a:pt x="1993900" y="495300"/>
                </a:cubicBezTo>
                <a:cubicBezTo>
                  <a:pt x="1998133" y="482600"/>
                  <a:pt x="1998237" y="467653"/>
                  <a:pt x="2006600" y="457200"/>
                </a:cubicBezTo>
                <a:cubicBezTo>
                  <a:pt x="2016135" y="445281"/>
                  <a:pt x="2044700" y="431800"/>
                  <a:pt x="2044700" y="431800"/>
                </a:cubicBezTo>
              </a:path>
            </a:pathLst>
          </a:custGeom>
          <a:ln>
            <a:solidFill>
              <a:srgbClr val="000000"/>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Oval 14"/>
          <p:cNvSpPr/>
          <p:nvPr/>
        </p:nvSpPr>
        <p:spPr bwMode="auto">
          <a:xfrm>
            <a:off x="3976994" y="1040031"/>
            <a:ext cx="45719" cy="7240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7" name="Freeform 16"/>
          <p:cNvSpPr/>
          <p:nvPr/>
        </p:nvSpPr>
        <p:spPr>
          <a:xfrm>
            <a:off x="4165600" y="1368054"/>
            <a:ext cx="1282700" cy="1514846"/>
          </a:xfrm>
          <a:custGeom>
            <a:avLst/>
            <a:gdLst>
              <a:gd name="connsiteX0" fmla="*/ 965200 w 1282700"/>
              <a:gd name="connsiteY0" fmla="*/ 1514846 h 1514846"/>
              <a:gd name="connsiteX1" fmla="*/ 1028700 w 1282700"/>
              <a:gd name="connsiteY1" fmla="*/ 1476746 h 1514846"/>
              <a:gd name="connsiteX2" fmla="*/ 1054100 w 1282700"/>
              <a:gd name="connsiteY2" fmla="*/ 1438646 h 1514846"/>
              <a:gd name="connsiteX3" fmla="*/ 1104900 w 1282700"/>
              <a:gd name="connsiteY3" fmla="*/ 1337046 h 1514846"/>
              <a:gd name="connsiteX4" fmla="*/ 1155700 w 1282700"/>
              <a:gd name="connsiteY4" fmla="*/ 1235446 h 1514846"/>
              <a:gd name="connsiteX5" fmla="*/ 1168400 w 1282700"/>
              <a:gd name="connsiteY5" fmla="*/ 1197346 h 1514846"/>
              <a:gd name="connsiteX6" fmla="*/ 1206500 w 1282700"/>
              <a:gd name="connsiteY6" fmla="*/ 1146546 h 1514846"/>
              <a:gd name="connsiteX7" fmla="*/ 1244600 w 1282700"/>
              <a:gd name="connsiteY7" fmla="*/ 1057646 h 1514846"/>
              <a:gd name="connsiteX8" fmla="*/ 1270000 w 1282700"/>
              <a:gd name="connsiteY8" fmla="*/ 905246 h 1514846"/>
              <a:gd name="connsiteX9" fmla="*/ 1282700 w 1282700"/>
              <a:gd name="connsiteY9" fmla="*/ 816346 h 1514846"/>
              <a:gd name="connsiteX10" fmla="*/ 1270000 w 1282700"/>
              <a:gd name="connsiteY10" fmla="*/ 333746 h 1514846"/>
              <a:gd name="connsiteX11" fmla="*/ 1244600 w 1282700"/>
              <a:gd name="connsiteY11" fmla="*/ 282946 h 1514846"/>
              <a:gd name="connsiteX12" fmla="*/ 1206500 w 1282700"/>
              <a:gd name="connsiteY12" fmla="*/ 219446 h 1514846"/>
              <a:gd name="connsiteX13" fmla="*/ 1092200 w 1282700"/>
              <a:gd name="connsiteY13" fmla="*/ 117846 h 1514846"/>
              <a:gd name="connsiteX14" fmla="*/ 1054100 w 1282700"/>
              <a:gd name="connsiteY14" fmla="*/ 105146 h 1514846"/>
              <a:gd name="connsiteX15" fmla="*/ 1016000 w 1282700"/>
              <a:gd name="connsiteY15" fmla="*/ 67046 h 1514846"/>
              <a:gd name="connsiteX16" fmla="*/ 952500 w 1282700"/>
              <a:gd name="connsiteY16" fmla="*/ 54346 h 1514846"/>
              <a:gd name="connsiteX17" fmla="*/ 889000 w 1282700"/>
              <a:gd name="connsiteY17" fmla="*/ 28946 h 1514846"/>
              <a:gd name="connsiteX18" fmla="*/ 838200 w 1282700"/>
              <a:gd name="connsiteY18" fmla="*/ 3546 h 1514846"/>
              <a:gd name="connsiteX19" fmla="*/ 0 w 1282700"/>
              <a:gd name="connsiteY19" fmla="*/ 3546 h 15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2700" h="1514846">
                <a:moveTo>
                  <a:pt x="965200" y="1514846"/>
                </a:moveTo>
                <a:cubicBezTo>
                  <a:pt x="986367" y="1502146"/>
                  <a:pt x="1009958" y="1492810"/>
                  <a:pt x="1028700" y="1476746"/>
                </a:cubicBezTo>
                <a:cubicBezTo>
                  <a:pt x="1040289" y="1466813"/>
                  <a:pt x="1046010" y="1451589"/>
                  <a:pt x="1054100" y="1438646"/>
                </a:cubicBezTo>
                <a:cubicBezTo>
                  <a:pt x="1144504" y="1294000"/>
                  <a:pt x="1059764" y="1436346"/>
                  <a:pt x="1104900" y="1337046"/>
                </a:cubicBezTo>
                <a:cubicBezTo>
                  <a:pt x="1120568" y="1302576"/>
                  <a:pt x="1143726" y="1271367"/>
                  <a:pt x="1155700" y="1235446"/>
                </a:cubicBezTo>
                <a:cubicBezTo>
                  <a:pt x="1159933" y="1222746"/>
                  <a:pt x="1161758" y="1208969"/>
                  <a:pt x="1168400" y="1197346"/>
                </a:cubicBezTo>
                <a:cubicBezTo>
                  <a:pt x="1178902" y="1178968"/>
                  <a:pt x="1193800" y="1163479"/>
                  <a:pt x="1206500" y="1146546"/>
                </a:cubicBezTo>
                <a:cubicBezTo>
                  <a:pt x="1242961" y="1000703"/>
                  <a:pt x="1191977" y="1180433"/>
                  <a:pt x="1244600" y="1057646"/>
                </a:cubicBezTo>
                <a:cubicBezTo>
                  <a:pt x="1259546" y="1022771"/>
                  <a:pt x="1266929" y="928281"/>
                  <a:pt x="1270000" y="905246"/>
                </a:cubicBezTo>
                <a:cubicBezTo>
                  <a:pt x="1273956" y="875574"/>
                  <a:pt x="1278467" y="845979"/>
                  <a:pt x="1282700" y="816346"/>
                </a:cubicBezTo>
                <a:cubicBezTo>
                  <a:pt x="1278467" y="655479"/>
                  <a:pt x="1281465" y="494259"/>
                  <a:pt x="1270000" y="333746"/>
                </a:cubicBezTo>
                <a:cubicBezTo>
                  <a:pt x="1268651" y="314862"/>
                  <a:pt x="1253794" y="299496"/>
                  <a:pt x="1244600" y="282946"/>
                </a:cubicBezTo>
                <a:cubicBezTo>
                  <a:pt x="1232612" y="261368"/>
                  <a:pt x="1221920" y="238721"/>
                  <a:pt x="1206500" y="219446"/>
                </a:cubicBezTo>
                <a:cubicBezTo>
                  <a:pt x="1184760" y="192271"/>
                  <a:pt x="1126835" y="137638"/>
                  <a:pt x="1092200" y="117846"/>
                </a:cubicBezTo>
                <a:cubicBezTo>
                  <a:pt x="1080577" y="111204"/>
                  <a:pt x="1066800" y="109379"/>
                  <a:pt x="1054100" y="105146"/>
                </a:cubicBezTo>
                <a:cubicBezTo>
                  <a:pt x="1041400" y="92446"/>
                  <a:pt x="1032064" y="75078"/>
                  <a:pt x="1016000" y="67046"/>
                </a:cubicBezTo>
                <a:cubicBezTo>
                  <a:pt x="996693" y="57393"/>
                  <a:pt x="973175" y="60549"/>
                  <a:pt x="952500" y="54346"/>
                </a:cubicBezTo>
                <a:cubicBezTo>
                  <a:pt x="930664" y="47795"/>
                  <a:pt x="909832" y="38205"/>
                  <a:pt x="889000" y="28946"/>
                </a:cubicBezTo>
                <a:cubicBezTo>
                  <a:pt x="871700" y="21257"/>
                  <a:pt x="857124" y="4087"/>
                  <a:pt x="838200" y="3546"/>
                </a:cubicBezTo>
                <a:cubicBezTo>
                  <a:pt x="558914" y="-4434"/>
                  <a:pt x="279400" y="3546"/>
                  <a:pt x="0" y="3546"/>
                </a:cubicBezTo>
              </a:path>
            </a:pathLst>
          </a:custGeom>
          <a:ln>
            <a:solidFill>
              <a:srgbClr val="000000"/>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9.69</a:t>
            </a:r>
            <a:endParaRPr lang="en-US" sz="800" dirty="0"/>
          </a:p>
        </p:txBody>
      </p:sp>
    </p:spTree>
    <p:extLst>
      <p:ext uri="{BB962C8B-B14F-4D97-AF65-F5344CB8AC3E}">
        <p14:creationId xmlns:p14="http://schemas.microsoft.com/office/powerpoint/2010/main" val="2834205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1026"/>
          <p:cNvSpPr>
            <a:spLocks noGrp="1"/>
          </p:cNvSpPr>
          <p:nvPr>
            <p:ph type="title" idx="4294967295"/>
          </p:nvPr>
        </p:nvSpPr>
        <p:spPr>
          <a:xfrm>
            <a:off x="0" y="457200"/>
            <a:ext cx="9144000" cy="1219200"/>
          </a:xfrm>
        </p:spPr>
        <p:txBody>
          <a:bodyPr anchor="t"/>
          <a:lstStyle/>
          <a:p>
            <a:pPr algn="l"/>
            <a:r>
              <a:rPr lang="en-US" sz="2400" smtClean="0">
                <a:latin typeface="Arial" charset="0"/>
                <a:ea typeface="Arial" charset="0"/>
                <a:cs typeface="Arial" charset="0"/>
              </a:rPr>
              <a:t>The square root of a + b</a:t>
            </a:r>
            <a:r>
              <a:rPr lang="en-US" sz="2400" i="1" smtClean="0">
                <a:latin typeface="Arial" charset="0"/>
                <a:ea typeface="Arial" charset="0"/>
                <a:cs typeface="Arial" charset="0"/>
              </a:rPr>
              <a:t>i</a:t>
            </a:r>
            <a:r>
              <a:rPr lang="en-US" sz="2400" smtClean="0">
                <a:latin typeface="Arial" charset="0"/>
                <a:ea typeface="Arial" charset="0"/>
                <a:cs typeface="Arial" charset="0"/>
              </a:rPr>
              <a:t> is</a:t>
            </a:r>
            <a:endParaRPr lang="en-US" sz="2400" b="1" smtClean="0">
              <a:latin typeface="Arial" charset="0"/>
              <a:ea typeface="Arial" charset="0"/>
              <a:cs typeface="Arial" charset="0"/>
            </a:endParaRPr>
          </a:p>
        </p:txBody>
      </p:sp>
      <p:sp>
        <p:nvSpPr>
          <p:cNvPr id="25607" name="TextBox 3"/>
          <p:cNvSpPr txBox="1">
            <a:spLocks noChangeArrowheads="1"/>
          </p:cNvSpPr>
          <p:nvPr/>
        </p:nvSpPr>
        <p:spPr bwMode="auto">
          <a:xfrm>
            <a:off x="839788" y="3206750"/>
            <a:ext cx="8177212" cy="1446550"/>
          </a:xfrm>
          <a:prstGeom prst="rect">
            <a:avLst/>
          </a:prstGeom>
          <a:noFill/>
          <a:ln w="9525">
            <a:noFill/>
            <a:miter lim="800000"/>
            <a:headEnd/>
            <a:tailEnd/>
          </a:ln>
        </p:spPr>
        <p:txBody>
          <a:bodyPr wrap="square">
            <a:prstTxWarp prst="textNoShape">
              <a:avLst/>
            </a:prstTxWarp>
            <a:spAutoFit/>
          </a:bodyPr>
          <a:lstStyle/>
          <a:p>
            <a:pPr marL="457200" indent="-457200"/>
            <a:endParaRPr lang="en-US" sz="2400" baseline="-25000" dirty="0"/>
          </a:p>
          <a:p>
            <a:pPr marL="457200" indent="-457200"/>
            <a:r>
              <a:rPr lang="en-US" sz="2400" dirty="0" smtClean="0"/>
              <a:t>D. It is not defined</a:t>
            </a:r>
          </a:p>
          <a:p>
            <a:pPr marL="457200" indent="-457200"/>
            <a:endParaRPr lang="en-US" sz="2400" dirty="0" smtClean="0"/>
          </a:p>
          <a:p>
            <a:pPr marL="457200" indent="-457200"/>
            <a:r>
              <a:rPr lang="en-US" sz="2400" dirty="0" smtClean="0"/>
              <a:t>E. Something else (this is harder than it looks)</a:t>
            </a:r>
            <a:endParaRPr lang="en-US" sz="2400" dirty="0"/>
          </a:p>
        </p:txBody>
      </p:sp>
      <p:graphicFrame>
        <p:nvGraphicFramePr>
          <p:cNvPr id="25602" name="Object 2"/>
          <p:cNvGraphicFramePr>
            <a:graphicFrameLocks noChangeAspect="1"/>
          </p:cNvGraphicFramePr>
          <p:nvPr>
            <p:extLst/>
          </p:nvPr>
        </p:nvGraphicFramePr>
        <p:xfrm>
          <a:off x="823913" y="1343025"/>
          <a:ext cx="3163887" cy="1811338"/>
        </p:xfrm>
        <a:graphic>
          <a:graphicData uri="http://schemas.openxmlformats.org/presentationml/2006/ole">
            <mc:AlternateContent xmlns:mc="http://schemas.openxmlformats.org/markup-compatibility/2006">
              <mc:Choice xmlns:v="urn:schemas-microsoft-com:vml" Requires="v">
                <p:oleObj spid="_x0000_s18435" name="Equation" r:id="rId4" imgW="1384300" imgH="800100" progId="Equation.3">
                  <p:embed/>
                </p:oleObj>
              </mc:Choice>
              <mc:Fallback>
                <p:oleObj name="Equation" r:id="rId4" imgW="1384300" imgH="800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3" y="1343025"/>
                        <a:ext cx="3163887" cy="181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9.72</a:t>
            </a:r>
            <a:endParaRPr lang="en-US" sz="800" dirty="0"/>
          </a:p>
        </p:txBody>
      </p:sp>
    </p:spTree>
    <p:extLst>
      <p:ext uri="{BB962C8B-B14F-4D97-AF65-F5344CB8AC3E}">
        <p14:creationId xmlns:p14="http://schemas.microsoft.com/office/powerpoint/2010/main" val="909397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96487"/>
            <a:ext cx="8724900" cy="2057400"/>
          </a:xfrm>
        </p:spPr>
        <p:txBody>
          <a:bodyPr>
            <a:noAutofit/>
          </a:bodyPr>
          <a:lstStyle/>
          <a:p>
            <a:pPr algn="l"/>
            <a:r>
              <a:rPr lang="en-US" sz="2800" dirty="0" smtClean="0"/>
              <a:t>From last class: If you </a:t>
            </a:r>
            <a:r>
              <a:rPr lang="en-US" sz="2800" i="1" dirty="0" smtClean="0"/>
              <a:t>model</a:t>
            </a:r>
            <a:r>
              <a:rPr lang="en-US" sz="2800" dirty="0" smtClean="0"/>
              <a:t> a dielectric as “charges on springs” (with damping) a traveling EM wave will drive those charges, resulting in polarized molecules. </a:t>
            </a:r>
            <a:br>
              <a:rPr lang="en-US" sz="2800" dirty="0" smtClean="0"/>
            </a:br>
            <a:r>
              <a:rPr lang="en-US" sz="2800" dirty="0" smtClean="0"/>
              <a:t>If x(t)=displacement of charge q, and N = molecules/volume, </a:t>
            </a:r>
            <a:r>
              <a:rPr lang="en-US" sz="2800" dirty="0" smtClean="0">
                <a:solidFill>
                  <a:srgbClr val="0000FF"/>
                </a:solidFill>
              </a:rPr>
              <a:t>what is the volume polarization, P?</a:t>
            </a:r>
            <a:endParaRPr lang="en-US" sz="2800" dirty="0">
              <a:solidFill>
                <a:srgbClr val="0000FF"/>
              </a:solidFill>
            </a:endParaRPr>
          </a:p>
        </p:txBody>
      </p:sp>
      <p:graphicFrame>
        <p:nvGraphicFramePr>
          <p:cNvPr id="5" name="Object 4"/>
          <p:cNvGraphicFramePr>
            <a:graphicFrameLocks noChangeAspect="1"/>
          </p:cNvGraphicFramePr>
          <p:nvPr>
            <p:extLst/>
          </p:nvPr>
        </p:nvGraphicFramePr>
        <p:xfrm>
          <a:off x="458787" y="3015210"/>
          <a:ext cx="7343776" cy="998538"/>
        </p:xfrm>
        <a:graphic>
          <a:graphicData uri="http://schemas.openxmlformats.org/presentationml/2006/ole">
            <mc:AlternateContent xmlns:mc="http://schemas.openxmlformats.org/markup-compatibility/2006">
              <mc:Choice xmlns:v="urn:schemas-microsoft-com:vml" Requires="v">
                <p:oleObj spid="_x0000_s19459" name="Equation" r:id="rId4" imgW="3175000" imgH="431800" progId="Equation.3">
                  <p:embed/>
                </p:oleObj>
              </mc:Choice>
              <mc:Fallback>
                <p:oleObj name="Equation" r:id="rId4" imgW="3175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 y="3015210"/>
                        <a:ext cx="7343776"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9.80</a:t>
            </a:r>
            <a:endParaRPr lang="en-US" sz="800" dirty="0"/>
          </a:p>
        </p:txBody>
      </p:sp>
    </p:spTree>
    <p:extLst>
      <p:ext uri="{BB962C8B-B14F-4D97-AF65-F5344CB8AC3E}">
        <p14:creationId xmlns:p14="http://schemas.microsoft.com/office/powerpoint/2010/main" val="3945549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our atomic model of permittivity we found the absorption coefficient to be:</a:t>
            </a:r>
            <a:endParaRPr lang="en-US" sz="2400" b="1" smtClean="0">
              <a:latin typeface="Arial" charset="0"/>
              <a:ea typeface="Arial" charset="0"/>
              <a:cs typeface="Arial" charset="0"/>
            </a:endParaRPr>
          </a:p>
        </p:txBody>
      </p:sp>
      <p:sp>
        <p:nvSpPr>
          <p:cNvPr id="33796" name="TextBox 3"/>
          <p:cNvSpPr txBox="1">
            <a:spLocks noChangeArrowheads="1"/>
          </p:cNvSpPr>
          <p:nvPr/>
        </p:nvSpPr>
        <p:spPr bwMode="auto">
          <a:xfrm>
            <a:off x="138113" y="2854325"/>
            <a:ext cx="9144000" cy="1938338"/>
          </a:xfrm>
          <a:prstGeom prst="rect">
            <a:avLst/>
          </a:prstGeom>
          <a:noFill/>
          <a:ln w="9525">
            <a:noFill/>
            <a:miter lim="800000"/>
            <a:headEnd/>
            <a:tailEnd/>
          </a:ln>
        </p:spPr>
        <p:txBody>
          <a:bodyPr>
            <a:prstTxWarp prst="textNoShape">
              <a:avLst/>
            </a:prstTxWarp>
            <a:spAutoFit/>
          </a:bodyPr>
          <a:lstStyle/>
          <a:p>
            <a:pPr marL="457200" indent="-457200"/>
            <a:r>
              <a:rPr lang="en-US" sz="2400" dirty="0">
                <a:ea typeface="Arial" charset="0"/>
                <a:cs typeface="Arial" charset="0"/>
              </a:rPr>
              <a:t>A. Goes to zero</a:t>
            </a:r>
            <a:endParaRPr lang="en-US" sz="2400" dirty="0"/>
          </a:p>
          <a:p>
            <a:pPr marL="457200" indent="-457200"/>
            <a:r>
              <a:rPr lang="en-US" sz="2400" dirty="0">
                <a:ea typeface="Arial" charset="0"/>
                <a:cs typeface="Arial" charset="0"/>
              </a:rPr>
              <a:t>B. Approaches a constant</a:t>
            </a:r>
            <a:endParaRPr lang="en-US" sz="2400" dirty="0"/>
          </a:p>
          <a:p>
            <a:pPr marL="457200" indent="-457200"/>
            <a:r>
              <a:rPr lang="en-US" sz="2400" dirty="0">
                <a:ea typeface="Arial" charset="0"/>
                <a:cs typeface="Arial" charset="0"/>
              </a:rPr>
              <a:t>C. Goes to infinity</a:t>
            </a:r>
            <a:endParaRPr lang="en-US" sz="2400" dirty="0"/>
          </a:p>
          <a:p>
            <a:pPr marL="457200" indent="-457200"/>
            <a:r>
              <a:rPr lang="en-US" sz="2400" dirty="0"/>
              <a:t>D. I don’t know!</a:t>
            </a:r>
          </a:p>
          <a:p>
            <a:pPr marL="457200" indent="-457200">
              <a:buFontTx/>
              <a:buAutoNum type="alphaUcPeriod"/>
            </a:pPr>
            <a:endParaRPr lang="en-US" sz="2400" dirty="0"/>
          </a:p>
        </p:txBody>
      </p:sp>
      <p:graphicFrame>
        <p:nvGraphicFramePr>
          <p:cNvPr id="33794" name="Object 2"/>
          <p:cNvGraphicFramePr>
            <a:graphicFrameLocks noChangeAspect="1"/>
          </p:cNvGraphicFramePr>
          <p:nvPr>
            <p:extLst/>
          </p:nvPr>
        </p:nvGraphicFramePr>
        <p:xfrm>
          <a:off x="2562225" y="1050925"/>
          <a:ext cx="4718050" cy="1035050"/>
        </p:xfrm>
        <a:graphic>
          <a:graphicData uri="http://schemas.openxmlformats.org/presentationml/2006/ole">
            <mc:AlternateContent xmlns:mc="http://schemas.openxmlformats.org/markup-compatibility/2006">
              <mc:Choice xmlns:v="urn:schemas-microsoft-com:vml" Requires="v">
                <p:oleObj spid="_x0000_s20482" name="Equation" r:id="rId4" imgW="2082800" imgH="457200" progId="Equation.3">
                  <p:embed/>
                </p:oleObj>
              </mc:Choice>
              <mc:Fallback>
                <p:oleObj name="Equation" r:id="rId4" imgW="2082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1050925"/>
                        <a:ext cx="471805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8" name="TextBox 5"/>
          <p:cNvSpPr txBox="1">
            <a:spLocks noChangeArrowheads="1"/>
          </p:cNvSpPr>
          <p:nvPr/>
        </p:nvSpPr>
        <p:spPr bwMode="auto">
          <a:xfrm>
            <a:off x="138113" y="2233613"/>
            <a:ext cx="3228318" cy="461665"/>
          </a:xfrm>
          <a:prstGeom prst="rect">
            <a:avLst/>
          </a:prstGeom>
          <a:noFill/>
          <a:ln w="9525">
            <a:noFill/>
            <a:miter lim="800000"/>
            <a:headEnd/>
            <a:tailEnd/>
          </a:ln>
        </p:spPr>
        <p:txBody>
          <a:bodyPr wrap="none">
            <a:prstTxWarp prst="textNoShape">
              <a:avLst/>
            </a:prstTxWarp>
            <a:spAutoFit/>
          </a:bodyPr>
          <a:lstStyle/>
          <a:p>
            <a:r>
              <a:rPr lang="en-US" sz="2400" dirty="0"/>
              <a:t>In the limit</a:t>
            </a:r>
            <a:r>
              <a:rPr lang="en-US" sz="2400" dirty="0" smtClean="0"/>
              <a:t> of large </a:t>
            </a:r>
            <a:r>
              <a:rPr lang="en-US" sz="2400" dirty="0" err="1" smtClean="0"/>
              <a:t>ω</a:t>
            </a:r>
            <a:r>
              <a:rPr lang="en-US" sz="2400" dirty="0" smtClean="0"/>
              <a:t>, </a:t>
            </a:r>
            <a:r>
              <a:rPr lang="en-US" sz="2400" dirty="0"/>
              <a:t>α </a:t>
            </a:r>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9.86</a:t>
            </a:r>
            <a:endParaRPr lang="en-US" sz="800" dirty="0"/>
          </a:p>
        </p:txBody>
      </p:sp>
    </p:spTree>
    <p:extLst>
      <p:ext uri="{BB962C8B-B14F-4D97-AF65-F5344CB8AC3E}">
        <p14:creationId xmlns:p14="http://schemas.microsoft.com/office/powerpoint/2010/main" val="60164724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our atomic model of permittivity we found the absorption coefficient to be:</a:t>
            </a:r>
            <a:endParaRPr lang="en-US" sz="2400" b="1" smtClean="0">
              <a:latin typeface="Arial" charset="0"/>
              <a:ea typeface="Arial" charset="0"/>
              <a:cs typeface="Arial" charset="0"/>
            </a:endParaRPr>
          </a:p>
        </p:txBody>
      </p:sp>
      <p:sp>
        <p:nvSpPr>
          <p:cNvPr id="35844" name="TextBox 3"/>
          <p:cNvSpPr txBox="1">
            <a:spLocks noChangeArrowheads="1"/>
          </p:cNvSpPr>
          <p:nvPr/>
        </p:nvSpPr>
        <p:spPr bwMode="auto">
          <a:xfrm>
            <a:off x="101600" y="3070225"/>
            <a:ext cx="9144000" cy="2308324"/>
          </a:xfrm>
          <a:prstGeom prst="rect">
            <a:avLst/>
          </a:prstGeom>
          <a:noFill/>
          <a:ln w="9525">
            <a:noFill/>
            <a:miter lim="800000"/>
            <a:headEnd/>
            <a:tailEnd/>
          </a:ln>
        </p:spPr>
        <p:txBody>
          <a:bodyPr>
            <a:prstTxWarp prst="textNoShape">
              <a:avLst/>
            </a:prstTxWarp>
            <a:spAutoFit/>
          </a:bodyPr>
          <a:lstStyle/>
          <a:p>
            <a:pPr marL="457200" indent="-457200"/>
            <a:r>
              <a:rPr lang="en-US" sz="2400" dirty="0">
                <a:ea typeface="Arial" charset="0"/>
                <a:cs typeface="Arial" charset="0"/>
              </a:rPr>
              <a:t>A. Goes to zero</a:t>
            </a:r>
            <a:endParaRPr lang="en-US" sz="2400" dirty="0"/>
          </a:p>
          <a:p>
            <a:pPr marL="457200" indent="-457200"/>
            <a:r>
              <a:rPr lang="en-US" sz="2400" dirty="0">
                <a:ea typeface="Arial" charset="0"/>
                <a:cs typeface="Arial" charset="0"/>
              </a:rPr>
              <a:t>B. Approaches a constant</a:t>
            </a:r>
            <a:endParaRPr lang="en-US" sz="2400" dirty="0"/>
          </a:p>
          <a:p>
            <a:pPr marL="457200" indent="-457200"/>
            <a:r>
              <a:rPr lang="en-US" sz="2400" dirty="0">
                <a:ea typeface="Arial" charset="0"/>
                <a:cs typeface="Arial" charset="0"/>
              </a:rPr>
              <a:t>C. Goes to infinity</a:t>
            </a:r>
            <a:endParaRPr lang="en-US" sz="2400" dirty="0"/>
          </a:p>
          <a:p>
            <a:pPr marL="457200" indent="-457200"/>
            <a:r>
              <a:rPr lang="en-US" sz="2400" dirty="0"/>
              <a:t>D. </a:t>
            </a:r>
            <a:r>
              <a:rPr lang="en-US" sz="2400" dirty="0" smtClean="0"/>
              <a:t>Other, (it’s not so simple).</a:t>
            </a:r>
          </a:p>
          <a:p>
            <a:pPr marL="457200" indent="-457200"/>
            <a:r>
              <a:rPr lang="en-US" sz="2400" dirty="0" smtClean="0"/>
              <a:t>E. I </a:t>
            </a:r>
            <a:r>
              <a:rPr lang="en-US" sz="2400" dirty="0"/>
              <a:t>don’t know!</a:t>
            </a:r>
          </a:p>
          <a:p>
            <a:pPr marL="457200" indent="-457200">
              <a:buFontTx/>
              <a:buAutoNum type="alphaUcPeriod"/>
            </a:pPr>
            <a:endParaRPr lang="en-US" sz="2400" dirty="0"/>
          </a:p>
        </p:txBody>
      </p:sp>
      <p:sp>
        <p:nvSpPr>
          <p:cNvPr id="35846" name="TextBox 5"/>
          <p:cNvSpPr txBox="1">
            <a:spLocks noChangeArrowheads="1"/>
          </p:cNvSpPr>
          <p:nvPr/>
        </p:nvSpPr>
        <p:spPr bwMode="auto">
          <a:xfrm>
            <a:off x="341313" y="2284413"/>
            <a:ext cx="5230812" cy="460375"/>
          </a:xfrm>
          <a:prstGeom prst="rect">
            <a:avLst/>
          </a:prstGeom>
          <a:noFill/>
          <a:ln w="9525">
            <a:noFill/>
            <a:miter lim="800000"/>
            <a:headEnd/>
            <a:tailEnd/>
          </a:ln>
        </p:spPr>
        <p:txBody>
          <a:bodyPr wrap="none">
            <a:prstTxWarp prst="textNoShape">
              <a:avLst/>
            </a:prstTxWarp>
            <a:spAutoFit/>
          </a:bodyPr>
          <a:lstStyle/>
          <a:p>
            <a:r>
              <a:rPr lang="en-US" sz="2400" dirty="0"/>
              <a:t>In the limit of no damping, absorption</a:t>
            </a:r>
          </a:p>
        </p:txBody>
      </p:sp>
      <p:graphicFrame>
        <p:nvGraphicFramePr>
          <p:cNvPr id="7" name="Object 2"/>
          <p:cNvGraphicFramePr>
            <a:graphicFrameLocks noChangeAspect="1"/>
          </p:cNvGraphicFramePr>
          <p:nvPr>
            <p:extLst/>
          </p:nvPr>
        </p:nvGraphicFramePr>
        <p:xfrm>
          <a:off x="2562225" y="1050925"/>
          <a:ext cx="4718050" cy="1035050"/>
        </p:xfrm>
        <a:graphic>
          <a:graphicData uri="http://schemas.openxmlformats.org/presentationml/2006/ole">
            <mc:AlternateContent xmlns:mc="http://schemas.openxmlformats.org/markup-compatibility/2006">
              <mc:Choice xmlns:v="urn:schemas-microsoft-com:vml" Requires="v">
                <p:oleObj spid="_x0000_s21506" name="Equation" r:id="rId4" imgW="2082800" imgH="457200" progId="Equation.3">
                  <p:embed/>
                </p:oleObj>
              </mc:Choice>
              <mc:Fallback>
                <p:oleObj name="Equation" r:id="rId4" imgW="2082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1050925"/>
                        <a:ext cx="471805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9.87</a:t>
            </a:r>
            <a:endParaRPr lang="en-US" sz="800" dirty="0"/>
          </a:p>
        </p:txBody>
      </p:sp>
    </p:spTree>
    <p:extLst>
      <p:ext uri="{BB962C8B-B14F-4D97-AF65-F5344CB8AC3E}">
        <p14:creationId xmlns:p14="http://schemas.microsoft.com/office/powerpoint/2010/main" val="203974374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What is the electric field in a </a:t>
            </a:r>
            <a:r>
              <a:rPr lang="en-US" sz="2400" i="1" smtClean="0">
                <a:latin typeface="Arial" charset="0"/>
                <a:ea typeface="Arial" charset="0"/>
                <a:cs typeface="Arial" charset="0"/>
              </a:rPr>
              <a:t>perfect</a:t>
            </a:r>
            <a:r>
              <a:rPr lang="en-US" sz="2400" smtClean="0">
                <a:latin typeface="Arial" charset="0"/>
                <a:ea typeface="Arial" charset="0"/>
                <a:cs typeface="Arial" charset="0"/>
              </a:rPr>
              <a:t> conductor if an EM wave is incident on the surface?</a:t>
            </a:r>
            <a:endParaRPr lang="en-US" sz="2400" b="1" smtClean="0">
              <a:latin typeface="Arial" charset="0"/>
              <a:ea typeface="Arial" charset="0"/>
              <a:cs typeface="Arial" charset="0"/>
            </a:endParaRPr>
          </a:p>
        </p:txBody>
      </p:sp>
      <p:sp>
        <p:nvSpPr>
          <p:cNvPr id="20483" name="TextBox 3"/>
          <p:cNvSpPr txBox="1">
            <a:spLocks noChangeArrowheads="1"/>
          </p:cNvSpPr>
          <p:nvPr/>
        </p:nvSpPr>
        <p:spPr bwMode="auto">
          <a:xfrm>
            <a:off x="0" y="13716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Zero</a:t>
            </a:r>
            <a:endParaRPr lang="en-US" sz="2400"/>
          </a:p>
          <a:p>
            <a:pPr marL="457200" indent="-457200"/>
            <a:r>
              <a:rPr lang="en-US" sz="2400">
                <a:ea typeface="Arial" charset="0"/>
                <a:cs typeface="Arial" charset="0"/>
              </a:rPr>
              <a:t>B. Depends on the angle of incidence</a:t>
            </a:r>
            <a:endParaRPr lang="en-US" sz="2400"/>
          </a:p>
          <a:p>
            <a:pPr marL="457200" indent="-457200"/>
            <a:r>
              <a:rPr lang="en-US" sz="2400">
                <a:ea typeface="Arial" charset="0"/>
                <a:cs typeface="Arial" charset="0"/>
              </a:rPr>
              <a:t>C. Depends on whether the EM wave is in a dielectric or vacuum</a:t>
            </a:r>
            <a:endParaRPr lang="en-US" sz="2400"/>
          </a:p>
          <a:p>
            <a:pPr marL="457200" indent="-457200"/>
            <a:r>
              <a:rPr lang="en-US" sz="2400"/>
              <a:t>D. Perfectly in phase with the incident wave but decreasing with distance into the conductor</a:t>
            </a:r>
          </a:p>
          <a:p>
            <a:pPr marL="457200" indent="-457200"/>
            <a:r>
              <a:rPr lang="en-US" sz="2400"/>
              <a:t>E. Not enough information to say</a:t>
            </a:r>
          </a:p>
          <a:p>
            <a:pPr marL="457200" indent="-457200">
              <a:buFontTx/>
              <a:buAutoNum type="alphaUcPeriod"/>
            </a:pPr>
            <a:endParaRPr lang="en-US" sz="240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9.89</a:t>
            </a:r>
            <a:endParaRPr lang="en-US" sz="800" dirty="0"/>
          </a:p>
        </p:txBody>
      </p:sp>
    </p:spTree>
    <p:extLst>
      <p:ext uri="{BB962C8B-B14F-4D97-AF65-F5344CB8AC3E}">
        <p14:creationId xmlns:p14="http://schemas.microsoft.com/office/powerpoint/2010/main" val="236783280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What is the magnetic field in a </a:t>
            </a:r>
            <a:r>
              <a:rPr lang="en-US" sz="2400" i="1" smtClean="0">
                <a:latin typeface="Arial" charset="0"/>
                <a:ea typeface="Arial" charset="0"/>
                <a:cs typeface="Arial" charset="0"/>
              </a:rPr>
              <a:t>perfect</a:t>
            </a:r>
            <a:r>
              <a:rPr lang="en-US" sz="2400" smtClean="0">
                <a:latin typeface="Arial" charset="0"/>
                <a:ea typeface="Arial" charset="0"/>
                <a:cs typeface="Arial" charset="0"/>
              </a:rPr>
              <a:t> conductor if an EM wave is incident on the surface?</a:t>
            </a:r>
            <a:endParaRPr lang="en-US" sz="2400" b="1" smtClean="0">
              <a:latin typeface="Arial" charset="0"/>
              <a:ea typeface="Arial" charset="0"/>
              <a:cs typeface="Arial" charset="0"/>
            </a:endParaRPr>
          </a:p>
        </p:txBody>
      </p:sp>
      <p:sp>
        <p:nvSpPr>
          <p:cNvPr id="22531" name="TextBox 3"/>
          <p:cNvSpPr txBox="1">
            <a:spLocks noChangeArrowheads="1"/>
          </p:cNvSpPr>
          <p:nvPr/>
        </p:nvSpPr>
        <p:spPr bwMode="auto">
          <a:xfrm>
            <a:off x="0" y="20574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Zero</a:t>
            </a:r>
            <a:endParaRPr lang="en-US" sz="2400"/>
          </a:p>
          <a:p>
            <a:pPr marL="457200" indent="-457200"/>
            <a:r>
              <a:rPr lang="en-US" sz="2400">
                <a:ea typeface="Arial" charset="0"/>
                <a:cs typeface="Arial" charset="0"/>
              </a:rPr>
              <a:t>B. Depends on the angle of incidence</a:t>
            </a:r>
            <a:endParaRPr lang="en-US" sz="2400"/>
          </a:p>
          <a:p>
            <a:pPr marL="457200" indent="-457200"/>
            <a:r>
              <a:rPr lang="en-US" sz="2400">
                <a:ea typeface="Arial" charset="0"/>
                <a:cs typeface="Arial" charset="0"/>
              </a:rPr>
              <a:t>C. Depends on whether the EM wave is in a dielectric or vacuum</a:t>
            </a:r>
            <a:endParaRPr lang="en-US" sz="2400"/>
          </a:p>
          <a:p>
            <a:pPr marL="457200" indent="-457200"/>
            <a:r>
              <a:rPr lang="en-US" sz="2400"/>
              <a:t>D. Out of phase with the incident wave and decreasing with distance into the conductor</a:t>
            </a:r>
          </a:p>
          <a:p>
            <a:pPr marL="457200" indent="-457200"/>
            <a:r>
              <a:rPr lang="en-US" sz="2400"/>
              <a:t>E. Not enough information to say</a:t>
            </a:r>
          </a:p>
          <a:p>
            <a:pPr marL="457200" indent="-457200">
              <a:buFontTx/>
              <a:buAutoNum type="alphaUcPeriod"/>
            </a:pPr>
            <a:endParaRPr lang="en-US" sz="240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9.90</a:t>
            </a:r>
            <a:endParaRPr lang="en-US" sz="800" dirty="0"/>
          </a:p>
        </p:txBody>
      </p:sp>
    </p:spTree>
    <p:extLst>
      <p:ext uri="{BB962C8B-B14F-4D97-AF65-F5344CB8AC3E}">
        <p14:creationId xmlns:p14="http://schemas.microsoft.com/office/powerpoint/2010/main" val="206141159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87391"/>
            <a:ext cx="7772400" cy="5288598"/>
          </a:xfrm>
        </p:spPr>
        <p:txBody>
          <a:bodyPr>
            <a:noAutofit/>
          </a:bodyPr>
          <a:lstStyle/>
          <a:p>
            <a:pPr algn="l"/>
            <a:r>
              <a:rPr lang="en-US" sz="2800" dirty="0" smtClean="0"/>
              <a:t>A “right moving” solution to the wave equation is: </a:t>
            </a:r>
            <a:br>
              <a:rPr lang="en-US" sz="2800" dirty="0" smtClean="0"/>
            </a:br>
            <a:r>
              <a:rPr lang="en-US" sz="2800" dirty="0" err="1" smtClean="0"/>
              <a:t>f</a:t>
            </a:r>
            <a:r>
              <a:rPr lang="en-US" sz="2800" baseline="-25000" dirty="0" err="1"/>
              <a:t>R</a:t>
            </a:r>
            <a:r>
              <a:rPr lang="en-US" sz="2800" dirty="0" smtClean="0"/>
              <a:t>(</a:t>
            </a:r>
            <a:r>
              <a:rPr lang="en-US" sz="2800" dirty="0" err="1" smtClean="0"/>
              <a:t>z,t</a:t>
            </a:r>
            <a:r>
              <a:rPr lang="en-US" sz="2800" dirty="0" smtClean="0"/>
              <a:t>) = A </a:t>
            </a:r>
            <a:r>
              <a:rPr lang="en-US" sz="2800" dirty="0" err="1" smtClean="0"/>
              <a:t>cos</a:t>
            </a:r>
            <a:r>
              <a:rPr lang="en-US" sz="2800" dirty="0" smtClean="0"/>
              <a:t>(</a:t>
            </a:r>
            <a:r>
              <a:rPr lang="en-US" sz="2800" dirty="0" err="1" smtClean="0"/>
              <a:t>kz</a:t>
            </a:r>
            <a:r>
              <a:rPr lang="en-US" sz="2800" dirty="0" smtClean="0"/>
              <a:t> – </a:t>
            </a:r>
            <a:r>
              <a:rPr lang="en-US" sz="2800" dirty="0" err="1" smtClean="0"/>
              <a:t>ωt</a:t>
            </a:r>
            <a:r>
              <a:rPr lang="en-US" sz="2800" dirty="0" smtClean="0"/>
              <a:t> + </a:t>
            </a:r>
            <a:r>
              <a:rPr lang="en-US" sz="2800" dirty="0" err="1" smtClean="0"/>
              <a:t>δ</a:t>
            </a:r>
            <a:r>
              <a:rPr lang="en-US" sz="2800" dirty="0" smtClean="0"/>
              <a:t>)</a:t>
            </a:r>
            <a:br>
              <a:rPr lang="en-US" sz="2800" dirty="0" smtClean="0"/>
            </a:br>
            <a:r>
              <a:rPr lang="en-US" sz="2800" dirty="0" smtClean="0"/>
              <a:t>Which of these do you prefer for a “left moving” </a:t>
            </a:r>
            <a:r>
              <a:rPr lang="en-US" sz="2800" dirty="0" err="1" smtClean="0"/>
              <a:t>soln</a:t>
            </a:r>
            <a:r>
              <a:rPr lang="en-US" sz="2800" dirty="0" smtClean="0"/>
              <a:t>?</a:t>
            </a:r>
            <a:br>
              <a:rPr lang="en-US" sz="2800" dirty="0" smtClean="0"/>
            </a:br>
            <a:r>
              <a:rPr lang="en-US" sz="2800" dirty="0"/>
              <a:t/>
            </a:r>
            <a:br>
              <a:rPr lang="en-US" sz="2800" dirty="0"/>
            </a:br>
            <a:r>
              <a:rPr lang="en-US" sz="2800" dirty="0" smtClean="0"/>
              <a:t>A) </a:t>
            </a:r>
            <a:r>
              <a:rPr lang="en-US" sz="2800" dirty="0" err="1" smtClean="0"/>
              <a:t>f</a:t>
            </a:r>
            <a:r>
              <a:rPr lang="en-US" sz="2800" baseline="-25000" dirty="0" err="1" smtClean="0"/>
              <a:t>L</a:t>
            </a:r>
            <a:r>
              <a:rPr lang="en-US" sz="2800" dirty="0" smtClean="0"/>
              <a:t>(</a:t>
            </a:r>
            <a:r>
              <a:rPr lang="en-US" sz="2800" dirty="0" err="1"/>
              <a:t>z,t</a:t>
            </a:r>
            <a:r>
              <a:rPr lang="en-US" sz="2800" dirty="0"/>
              <a:t>) = A </a:t>
            </a:r>
            <a:r>
              <a:rPr lang="en-US" sz="2800" dirty="0" err="1"/>
              <a:t>cos</a:t>
            </a:r>
            <a:r>
              <a:rPr lang="en-US" sz="2800" dirty="0"/>
              <a:t>(</a:t>
            </a:r>
            <a:r>
              <a:rPr lang="en-US" sz="2800" dirty="0" err="1"/>
              <a:t>kz</a:t>
            </a:r>
            <a:r>
              <a:rPr lang="en-US" sz="2800" dirty="0"/>
              <a:t> </a:t>
            </a:r>
            <a:r>
              <a:rPr lang="en-US" sz="2800" dirty="0" smtClean="0"/>
              <a:t>+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B)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a:t>(</a:t>
            </a:r>
            <a:r>
              <a:rPr lang="en-US" sz="2800" dirty="0" err="1"/>
              <a:t>kz</a:t>
            </a:r>
            <a:r>
              <a:rPr lang="en-US" sz="2800" dirty="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C)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smtClean="0"/>
              <a:t>(-</a:t>
            </a:r>
            <a:r>
              <a:rPr lang="en-US" sz="2800" dirty="0" err="1" smtClean="0"/>
              <a:t>kz</a:t>
            </a:r>
            <a:r>
              <a:rPr lang="en-US" sz="2800" dirty="0" smtClean="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D) </a:t>
            </a:r>
            <a:r>
              <a:rPr lang="en-US" sz="2800" dirty="0" err="1"/>
              <a:t>f</a:t>
            </a:r>
            <a:r>
              <a:rPr lang="en-US" sz="2800" baseline="-25000" dirty="0" err="1"/>
              <a:t>L</a:t>
            </a:r>
            <a:r>
              <a:rPr lang="en-US" sz="2800" dirty="0"/>
              <a:t>(</a:t>
            </a:r>
            <a:r>
              <a:rPr lang="en-US" sz="2800" dirty="0" err="1"/>
              <a:t>z,t</a:t>
            </a:r>
            <a:r>
              <a:rPr lang="en-US" sz="2800" dirty="0"/>
              <a:t>) = A </a:t>
            </a:r>
            <a:r>
              <a:rPr lang="en-US" sz="2800" dirty="0" err="1"/>
              <a:t>cos</a:t>
            </a:r>
            <a:r>
              <a:rPr lang="en-US" sz="2800" dirty="0" smtClean="0"/>
              <a:t>(-</a:t>
            </a:r>
            <a:r>
              <a:rPr lang="en-US" sz="2800" dirty="0" err="1" smtClean="0"/>
              <a:t>kz</a:t>
            </a:r>
            <a:r>
              <a:rPr lang="en-US" sz="2800" dirty="0" smtClean="0"/>
              <a:t> – </a:t>
            </a:r>
            <a:r>
              <a:rPr lang="en-US" sz="2800" dirty="0" err="1"/>
              <a:t>ωt</a:t>
            </a:r>
            <a:r>
              <a:rPr lang="en-US" sz="2800" dirty="0"/>
              <a:t> </a:t>
            </a:r>
            <a:r>
              <a:rPr lang="en-US" sz="2800" dirty="0" smtClean="0"/>
              <a:t>- </a:t>
            </a:r>
            <a:r>
              <a:rPr lang="en-US" sz="2800" dirty="0" err="1"/>
              <a:t>δ</a:t>
            </a:r>
            <a:r>
              <a:rPr lang="en-US" sz="2800" dirty="0" smtClean="0"/>
              <a:t>)</a:t>
            </a:r>
            <a:br>
              <a:rPr lang="en-US" sz="2800" dirty="0" smtClean="0"/>
            </a:br>
            <a:r>
              <a:rPr lang="en-US" sz="2800" dirty="0" smtClean="0"/>
              <a:t>E) more than one of these!</a:t>
            </a:r>
            <a:r>
              <a:rPr lang="en-US" sz="2800" dirty="0"/>
              <a:t/>
            </a:r>
            <a:br>
              <a:rPr lang="en-US" sz="2800" dirty="0"/>
            </a:br>
            <a:r>
              <a:rPr lang="en-US" sz="2800" dirty="0" smtClean="0"/>
              <a:t/>
            </a:r>
            <a:br>
              <a:rPr lang="en-US" sz="2800" dirty="0" smtClean="0"/>
            </a:br>
            <a:r>
              <a:rPr lang="en-US" sz="2800" dirty="0" smtClean="0"/>
              <a:t>(Assume k</a:t>
            </a:r>
            <a:r>
              <a:rPr lang="en-US" sz="2800" dirty="0"/>
              <a:t>, </a:t>
            </a:r>
            <a:r>
              <a:rPr lang="en-US" sz="2800" dirty="0" err="1"/>
              <a:t>ω</a:t>
            </a:r>
            <a:r>
              <a:rPr lang="en-US" sz="2800" dirty="0" smtClean="0"/>
              <a:t>,</a:t>
            </a:r>
            <a:r>
              <a:rPr lang="en-US" sz="2800" dirty="0"/>
              <a:t> </a:t>
            </a:r>
            <a:r>
              <a:rPr lang="en-US" sz="2800" dirty="0" err="1" smtClean="0"/>
              <a:t>δ</a:t>
            </a:r>
            <a:r>
              <a:rPr lang="en-US" sz="2800" dirty="0" smtClean="0"/>
              <a:t> are positive quantities) </a:t>
            </a:r>
            <a:endParaRPr lang="en-US" sz="2800" dirty="0"/>
          </a:p>
        </p:txBody>
      </p:sp>
      <p:sp>
        <p:nvSpPr>
          <p:cNvPr id="4" name="TextBox 3"/>
          <p:cNvSpPr txBox="1"/>
          <p:nvPr/>
        </p:nvSpPr>
        <p:spPr>
          <a:xfrm>
            <a:off x="381001" y="5720665"/>
            <a:ext cx="7023100" cy="646331"/>
          </a:xfrm>
          <a:prstGeom prst="rect">
            <a:avLst/>
          </a:prstGeom>
          <a:noFill/>
        </p:spPr>
        <p:txBody>
          <a:bodyPr wrap="square" rtlCol="0">
            <a:spAutoFit/>
          </a:bodyPr>
          <a:lstStyle/>
          <a:p>
            <a:r>
              <a:rPr lang="en-US" dirty="0" smtClean="0"/>
              <a:t>To think about; Is(are)  the answer(s) really just  “preference” (i.e. human convention) or are we forced into a choice?</a:t>
            </a:r>
            <a:endParaRPr lang="en-US" dirty="0"/>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9.6</a:t>
            </a:r>
            <a:endParaRPr lang="en-US" sz="800" dirty="0"/>
          </a:p>
        </p:txBody>
      </p:sp>
    </p:spTree>
    <p:extLst>
      <p:ext uri="{BB962C8B-B14F-4D97-AF65-F5344CB8AC3E}">
        <p14:creationId xmlns:p14="http://schemas.microsoft.com/office/powerpoint/2010/main" val="341291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TE</a:t>
            </a:r>
            <a:r>
              <a:rPr lang="en-US" sz="2400" baseline="-25000" smtClean="0">
                <a:latin typeface="Arial" charset="0"/>
                <a:ea typeface="Arial" charset="0"/>
                <a:cs typeface="Arial" charset="0"/>
              </a:rPr>
              <a:t>mn</a:t>
            </a:r>
            <a:r>
              <a:rPr lang="en-US" sz="2400" smtClean="0">
                <a:latin typeface="Arial" charset="0"/>
                <a:ea typeface="Arial" charset="0"/>
                <a:cs typeface="Arial" charset="0"/>
              </a:rPr>
              <a:t> modes we found the general dispersion relation</a:t>
            </a:r>
            <a:endParaRPr lang="en-US" sz="2400" b="1" smtClean="0">
              <a:latin typeface="Arial" charset="0"/>
              <a:ea typeface="Arial" charset="0"/>
              <a:cs typeface="Arial" charset="0"/>
            </a:endParaRPr>
          </a:p>
        </p:txBody>
      </p:sp>
      <p:sp>
        <p:nvSpPr>
          <p:cNvPr id="30726" name="TextBox 3"/>
          <p:cNvSpPr txBox="1">
            <a:spLocks noChangeArrowheads="1"/>
          </p:cNvSpPr>
          <p:nvPr/>
        </p:nvSpPr>
        <p:spPr bwMode="auto">
          <a:xfrm>
            <a:off x="0" y="41148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ω</a:t>
            </a:r>
            <a:r>
              <a:rPr lang="en-US" sz="2400" baseline="-25000">
                <a:ea typeface="Arial" charset="0"/>
                <a:cs typeface="Arial" charset="0"/>
              </a:rPr>
              <a:t>mn</a:t>
            </a:r>
            <a:r>
              <a:rPr lang="en-US" sz="2400">
                <a:ea typeface="Arial" charset="0"/>
                <a:cs typeface="Arial" charset="0"/>
              </a:rPr>
              <a:t>/</a:t>
            </a:r>
            <a:r>
              <a:rPr lang="en-US" sz="2400" i="1">
                <a:ea typeface="Arial" charset="0"/>
                <a:cs typeface="Arial" charset="0"/>
              </a:rPr>
              <a:t>k</a:t>
            </a:r>
            <a:endParaRPr lang="en-US" sz="2400" i="1"/>
          </a:p>
          <a:p>
            <a:pPr marL="457200" indent="-457200"/>
            <a:r>
              <a:rPr lang="en-US" sz="2400">
                <a:ea typeface="Arial" charset="0"/>
                <a:cs typeface="Arial" charset="0"/>
              </a:rPr>
              <a:t>B. ω/</a:t>
            </a:r>
            <a:r>
              <a:rPr lang="en-US" sz="2400" i="1">
                <a:ea typeface="Arial" charset="0"/>
                <a:cs typeface="Arial" charset="0"/>
              </a:rPr>
              <a:t>k</a:t>
            </a:r>
            <a:endParaRPr lang="en-US" sz="2400" i="1" baseline="-25000"/>
          </a:p>
          <a:p>
            <a:pPr marL="457200" indent="-457200"/>
            <a:r>
              <a:rPr lang="en-US" sz="2400">
                <a:ea typeface="Arial" charset="0"/>
                <a:cs typeface="Arial" charset="0"/>
              </a:rPr>
              <a:t>C. </a:t>
            </a:r>
            <a:r>
              <a:rPr lang="en-US" sz="2400" i="1">
                <a:ea typeface="Arial" charset="0"/>
                <a:cs typeface="Arial" charset="0"/>
              </a:rPr>
              <a:t>c</a:t>
            </a:r>
            <a:endParaRPr lang="en-US" sz="2400" i="1" baseline="-25000"/>
          </a:p>
          <a:p>
            <a:pPr marL="457200" indent="-457200"/>
            <a:r>
              <a:rPr lang="en-US" sz="2400"/>
              <a:t>D.</a:t>
            </a:r>
          </a:p>
          <a:p>
            <a:pPr marL="457200" indent="-457200"/>
            <a:r>
              <a:rPr lang="en-US" sz="2400"/>
              <a:t>E. None of the above </a:t>
            </a:r>
          </a:p>
          <a:p>
            <a:pPr marL="457200" indent="-457200"/>
            <a:endParaRPr lang="en-US" sz="2400"/>
          </a:p>
          <a:p>
            <a:pPr marL="457200" indent="-457200">
              <a:buFontTx/>
              <a:buAutoNum type="alphaUcPeriod"/>
            </a:pPr>
            <a:endParaRPr lang="en-US" sz="2400"/>
          </a:p>
        </p:txBody>
      </p:sp>
      <p:graphicFrame>
        <p:nvGraphicFramePr>
          <p:cNvPr id="30722" name="Object 2"/>
          <p:cNvGraphicFramePr>
            <a:graphicFrameLocks noChangeAspect="1"/>
          </p:cNvGraphicFramePr>
          <p:nvPr/>
        </p:nvGraphicFramePr>
        <p:xfrm>
          <a:off x="1219200" y="1404938"/>
          <a:ext cx="2443163" cy="873125"/>
        </p:xfrm>
        <a:graphic>
          <a:graphicData uri="http://schemas.openxmlformats.org/presentationml/2006/ole">
            <mc:AlternateContent xmlns:mc="http://schemas.openxmlformats.org/markup-compatibility/2006">
              <mc:Choice xmlns:v="urn:schemas-microsoft-com:vml" Requires="v">
                <p:oleObj spid="_x0000_s22530" name="Equation" r:id="rId4" imgW="1028700" imgH="368300" progId="Equation.3">
                  <p:embed/>
                </p:oleObj>
              </mc:Choice>
              <mc:Fallback>
                <p:oleObj name="Equation" r:id="rId4" imgW="1028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04938"/>
                        <a:ext cx="244316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TextBox 5"/>
          <p:cNvSpPr txBox="1">
            <a:spLocks noChangeArrowheads="1"/>
          </p:cNvSpPr>
          <p:nvPr/>
        </p:nvSpPr>
        <p:spPr bwMode="auto">
          <a:xfrm>
            <a:off x="0" y="2713038"/>
            <a:ext cx="8926513" cy="461962"/>
          </a:xfrm>
          <a:prstGeom prst="rect">
            <a:avLst/>
          </a:prstGeom>
          <a:noFill/>
          <a:ln w="9525">
            <a:noFill/>
            <a:miter lim="800000"/>
            <a:headEnd/>
            <a:tailEnd/>
          </a:ln>
        </p:spPr>
        <p:txBody>
          <a:bodyPr>
            <a:prstTxWarp prst="textNoShape">
              <a:avLst/>
            </a:prstTxWarp>
            <a:spAutoFit/>
          </a:bodyPr>
          <a:lstStyle/>
          <a:p>
            <a:r>
              <a:rPr lang="en-US" sz="2400"/>
              <a:t>What is the phase velocity of the waves in the waveguide?</a:t>
            </a:r>
            <a:endParaRPr lang="en-US" sz="2400" baseline="-25000"/>
          </a:p>
        </p:txBody>
      </p:sp>
      <p:graphicFrame>
        <p:nvGraphicFramePr>
          <p:cNvPr id="30723" name="Object 3"/>
          <p:cNvGraphicFramePr>
            <a:graphicFrameLocks noChangeAspect="1"/>
          </p:cNvGraphicFramePr>
          <p:nvPr/>
        </p:nvGraphicFramePr>
        <p:xfrm>
          <a:off x="5207000" y="1406525"/>
          <a:ext cx="2973388" cy="871538"/>
        </p:xfrm>
        <a:graphic>
          <a:graphicData uri="http://schemas.openxmlformats.org/presentationml/2006/ole">
            <mc:AlternateContent xmlns:mc="http://schemas.openxmlformats.org/markup-compatibility/2006">
              <mc:Choice xmlns:v="urn:schemas-microsoft-com:vml" Requires="v">
                <p:oleObj spid="_x0000_s22531" name="Equation" r:id="rId6" imgW="1473200" imgH="431800" progId="Equation.3">
                  <p:embed/>
                </p:oleObj>
              </mc:Choice>
              <mc:Fallback>
                <p:oleObj name="Equation" r:id="rId6" imgW="14732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0" y="1406525"/>
                        <a:ext cx="2973388"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9" name="TextBox 7"/>
          <p:cNvSpPr txBox="1">
            <a:spLocks noChangeArrowheads="1"/>
          </p:cNvSpPr>
          <p:nvPr/>
        </p:nvSpPr>
        <p:spPr bwMode="auto">
          <a:xfrm>
            <a:off x="4191000" y="1595438"/>
            <a:ext cx="744538" cy="461962"/>
          </a:xfrm>
          <a:prstGeom prst="rect">
            <a:avLst/>
          </a:prstGeom>
          <a:noFill/>
          <a:ln w="9525">
            <a:noFill/>
            <a:miter lim="800000"/>
            <a:headEnd/>
            <a:tailEnd/>
          </a:ln>
        </p:spPr>
        <p:txBody>
          <a:bodyPr wrap="none">
            <a:prstTxWarp prst="textNoShape">
              <a:avLst/>
            </a:prstTxWarp>
            <a:spAutoFit/>
          </a:bodyPr>
          <a:lstStyle/>
          <a:p>
            <a:r>
              <a:rPr lang="en-US" sz="2400"/>
              <a:t>with</a:t>
            </a:r>
          </a:p>
        </p:txBody>
      </p:sp>
      <p:graphicFrame>
        <p:nvGraphicFramePr>
          <p:cNvPr id="30724" name="Object 4"/>
          <p:cNvGraphicFramePr>
            <a:graphicFrameLocks noChangeAspect="1"/>
          </p:cNvGraphicFramePr>
          <p:nvPr/>
        </p:nvGraphicFramePr>
        <p:xfrm>
          <a:off x="506413" y="5257800"/>
          <a:ext cx="1425575" cy="431800"/>
        </p:xfrm>
        <a:graphic>
          <a:graphicData uri="http://schemas.openxmlformats.org/presentationml/2006/ole">
            <mc:AlternateContent xmlns:mc="http://schemas.openxmlformats.org/markup-compatibility/2006">
              <mc:Choice xmlns:v="urn:schemas-microsoft-com:vml" Requires="v">
                <p:oleObj spid="_x0000_s22532" name="Equation" r:id="rId8" imgW="838200" imgH="241300" progId="Equation.3">
                  <p:embed/>
                </p:oleObj>
              </mc:Choice>
              <mc:Fallback>
                <p:oleObj name="Equation" r:id="rId8" imgW="8382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413" y="5257800"/>
                        <a:ext cx="14255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9.94</a:t>
            </a:r>
            <a:endParaRPr lang="en-US" sz="800" dirty="0"/>
          </a:p>
        </p:txBody>
      </p:sp>
    </p:spTree>
    <p:extLst>
      <p:ext uri="{BB962C8B-B14F-4D97-AF65-F5344CB8AC3E}">
        <p14:creationId xmlns:p14="http://schemas.microsoft.com/office/powerpoint/2010/main" val="350638661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p:cNvSpPr>
          <p:nvPr>
            <p:ph type="title" idx="4294967295"/>
          </p:nvPr>
        </p:nvSpPr>
        <p:spPr>
          <a:xfrm>
            <a:off x="0" y="457200"/>
            <a:ext cx="9144000" cy="1600200"/>
          </a:xfrm>
        </p:spPr>
        <p:txBody>
          <a:bodyPr anchor="t"/>
          <a:lstStyle/>
          <a:p>
            <a:pPr algn="l"/>
            <a:r>
              <a:rPr lang="en-US" sz="2400" smtClean="0">
                <a:latin typeface="Arial" charset="0"/>
                <a:ea typeface="Arial" charset="0"/>
                <a:cs typeface="Arial" charset="0"/>
              </a:rPr>
              <a:t>For TE</a:t>
            </a:r>
            <a:r>
              <a:rPr lang="en-US" sz="2400" baseline="-25000" smtClean="0">
                <a:latin typeface="Arial" charset="0"/>
                <a:ea typeface="Arial" charset="0"/>
                <a:cs typeface="Arial" charset="0"/>
              </a:rPr>
              <a:t>mn</a:t>
            </a:r>
            <a:r>
              <a:rPr lang="en-US" sz="2400" smtClean="0">
                <a:latin typeface="Arial" charset="0"/>
                <a:ea typeface="Arial" charset="0"/>
                <a:cs typeface="Arial" charset="0"/>
              </a:rPr>
              <a:t> modes we found the general dispersion relation</a:t>
            </a:r>
            <a:endParaRPr lang="en-US" sz="2400" b="1" smtClean="0">
              <a:latin typeface="Arial" charset="0"/>
              <a:ea typeface="Arial" charset="0"/>
              <a:cs typeface="Arial" charset="0"/>
            </a:endParaRPr>
          </a:p>
        </p:txBody>
      </p:sp>
      <p:sp>
        <p:nvSpPr>
          <p:cNvPr id="20485" name="TextBox 3"/>
          <p:cNvSpPr txBox="1">
            <a:spLocks noChangeArrowheads="1"/>
          </p:cNvSpPr>
          <p:nvPr/>
        </p:nvSpPr>
        <p:spPr bwMode="auto">
          <a:xfrm>
            <a:off x="0" y="4114800"/>
            <a:ext cx="9144000" cy="2678113"/>
          </a:xfrm>
          <a:prstGeom prst="rect">
            <a:avLst/>
          </a:prstGeom>
          <a:noFill/>
          <a:ln w="9525">
            <a:noFill/>
            <a:miter lim="800000"/>
            <a:headEnd/>
            <a:tailEnd/>
          </a:ln>
        </p:spPr>
        <p:txBody>
          <a:bodyPr>
            <a:prstTxWarp prst="textNoShape">
              <a:avLst/>
            </a:prstTxWarp>
            <a:spAutoFit/>
          </a:bodyPr>
          <a:lstStyle/>
          <a:p>
            <a:pPr marL="457200" indent="-457200"/>
            <a:r>
              <a:rPr lang="en-US" sz="2400">
                <a:ea typeface="Arial" charset="0"/>
                <a:cs typeface="Arial" charset="0"/>
              </a:rPr>
              <a:t>A. The TE mode wavelength is larger than the plane wave’s.</a:t>
            </a:r>
            <a:endParaRPr lang="en-US" sz="2400" i="1"/>
          </a:p>
          <a:p>
            <a:pPr marL="457200" indent="-457200"/>
            <a:r>
              <a:rPr lang="en-US" sz="2400">
                <a:ea typeface="Arial" charset="0"/>
                <a:cs typeface="Arial" charset="0"/>
              </a:rPr>
              <a:t>B. The TE mode wavelength is smaller than the plane wave’s.</a:t>
            </a:r>
            <a:endParaRPr lang="en-US" sz="2400" i="1" baseline="-25000"/>
          </a:p>
          <a:p>
            <a:pPr marL="457200" indent="-457200"/>
            <a:r>
              <a:rPr lang="en-US" sz="2400">
                <a:ea typeface="Arial" charset="0"/>
                <a:cs typeface="Arial" charset="0"/>
              </a:rPr>
              <a:t>C. The TE mode wavelength is the same as the plane wave’s.</a:t>
            </a:r>
            <a:endParaRPr lang="en-US" sz="2400" i="1" baseline="-25000"/>
          </a:p>
          <a:p>
            <a:pPr marL="457200" indent="-457200"/>
            <a:r>
              <a:rPr lang="en-US" sz="2400"/>
              <a:t>D. The answer depends on the actual value of the frequency.</a:t>
            </a:r>
          </a:p>
          <a:p>
            <a:pPr marL="457200" indent="-457200"/>
            <a:r>
              <a:rPr lang="en-US" sz="2400"/>
              <a:t>E. The answer depends on the actual values of the side lengths. </a:t>
            </a:r>
          </a:p>
          <a:p>
            <a:pPr marL="457200" indent="-457200"/>
            <a:endParaRPr lang="en-US" sz="2400"/>
          </a:p>
          <a:p>
            <a:pPr marL="457200" indent="-457200">
              <a:buFontTx/>
              <a:buAutoNum type="alphaUcPeriod"/>
            </a:pPr>
            <a:endParaRPr lang="en-US" sz="2400"/>
          </a:p>
        </p:txBody>
      </p:sp>
      <p:graphicFrame>
        <p:nvGraphicFramePr>
          <p:cNvPr id="20482" name="Object 2"/>
          <p:cNvGraphicFramePr>
            <a:graphicFrameLocks noChangeAspect="1"/>
          </p:cNvGraphicFramePr>
          <p:nvPr/>
        </p:nvGraphicFramePr>
        <p:xfrm>
          <a:off x="1219200" y="1404938"/>
          <a:ext cx="2443163" cy="873125"/>
        </p:xfrm>
        <a:graphic>
          <a:graphicData uri="http://schemas.openxmlformats.org/presentationml/2006/ole">
            <mc:AlternateContent xmlns:mc="http://schemas.openxmlformats.org/markup-compatibility/2006">
              <mc:Choice xmlns:v="urn:schemas-microsoft-com:vml" Requires="v">
                <p:oleObj spid="_x0000_s23554" name="Equation" r:id="rId4" imgW="1028700" imgH="368300" progId="Equation.3">
                  <p:embed/>
                </p:oleObj>
              </mc:Choice>
              <mc:Fallback>
                <p:oleObj name="Equation" r:id="rId4" imgW="1028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04938"/>
                        <a:ext cx="2443163"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TextBox 5"/>
          <p:cNvSpPr txBox="1">
            <a:spLocks noChangeArrowheads="1"/>
          </p:cNvSpPr>
          <p:nvPr/>
        </p:nvSpPr>
        <p:spPr bwMode="auto">
          <a:xfrm>
            <a:off x="0" y="2713038"/>
            <a:ext cx="8926513" cy="830262"/>
          </a:xfrm>
          <a:prstGeom prst="rect">
            <a:avLst/>
          </a:prstGeom>
          <a:noFill/>
          <a:ln w="9525">
            <a:noFill/>
            <a:miter lim="800000"/>
            <a:headEnd/>
            <a:tailEnd/>
          </a:ln>
        </p:spPr>
        <p:txBody>
          <a:bodyPr>
            <a:prstTxWarp prst="textNoShape">
              <a:avLst/>
            </a:prstTxWarp>
            <a:spAutoFit/>
          </a:bodyPr>
          <a:lstStyle/>
          <a:p>
            <a:r>
              <a:rPr lang="en-US" sz="2400"/>
              <a:t>How does the wavelength </a:t>
            </a:r>
            <a:r>
              <a:rPr lang="en-US" sz="2400" smtClean="0"/>
              <a:t>of a </a:t>
            </a:r>
            <a:r>
              <a:rPr lang="en-US" sz="2400"/>
              <a:t>TE mode compare to that of a plane wave in vacuum with the same frequency? </a:t>
            </a:r>
            <a:endParaRPr lang="en-US" sz="2400" baseline="-25000"/>
          </a:p>
        </p:txBody>
      </p:sp>
      <p:graphicFrame>
        <p:nvGraphicFramePr>
          <p:cNvPr id="20483" name="Object 3"/>
          <p:cNvGraphicFramePr>
            <a:graphicFrameLocks noChangeAspect="1"/>
          </p:cNvGraphicFramePr>
          <p:nvPr/>
        </p:nvGraphicFramePr>
        <p:xfrm>
          <a:off x="5207000" y="1406525"/>
          <a:ext cx="2973388" cy="871538"/>
        </p:xfrm>
        <a:graphic>
          <a:graphicData uri="http://schemas.openxmlformats.org/presentationml/2006/ole">
            <mc:AlternateContent xmlns:mc="http://schemas.openxmlformats.org/markup-compatibility/2006">
              <mc:Choice xmlns:v="urn:schemas-microsoft-com:vml" Requires="v">
                <p:oleObj spid="_x0000_s23555" name="Equation" r:id="rId6" imgW="1473200" imgH="431800" progId="Equation.3">
                  <p:embed/>
                </p:oleObj>
              </mc:Choice>
              <mc:Fallback>
                <p:oleObj name="Equation" r:id="rId6" imgW="14732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0" y="1406525"/>
                        <a:ext cx="2973388"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TextBox 7"/>
          <p:cNvSpPr txBox="1">
            <a:spLocks noChangeArrowheads="1"/>
          </p:cNvSpPr>
          <p:nvPr/>
        </p:nvSpPr>
        <p:spPr bwMode="auto">
          <a:xfrm>
            <a:off x="4191000" y="1595438"/>
            <a:ext cx="744538" cy="461962"/>
          </a:xfrm>
          <a:prstGeom prst="rect">
            <a:avLst/>
          </a:prstGeom>
          <a:noFill/>
          <a:ln w="9525">
            <a:noFill/>
            <a:miter lim="800000"/>
            <a:headEnd/>
            <a:tailEnd/>
          </a:ln>
        </p:spPr>
        <p:txBody>
          <a:bodyPr wrap="none">
            <a:prstTxWarp prst="textNoShape">
              <a:avLst/>
            </a:prstTxWarp>
            <a:spAutoFit/>
          </a:bodyPr>
          <a:lstStyle/>
          <a:p>
            <a:r>
              <a:rPr lang="en-US" sz="2400"/>
              <a:t>with</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9.95</a:t>
            </a:r>
            <a:endParaRPr lang="en-US" sz="800" dirty="0"/>
          </a:p>
        </p:txBody>
      </p:sp>
    </p:spTree>
    <p:extLst>
      <p:ext uri="{BB962C8B-B14F-4D97-AF65-F5344CB8AC3E}">
        <p14:creationId xmlns:p14="http://schemas.microsoft.com/office/powerpoint/2010/main" val="201810913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609600"/>
            <a:ext cx="8001000" cy="1143000"/>
          </a:xfrm>
        </p:spPr>
        <p:txBody>
          <a:bodyPr>
            <a:normAutofit/>
          </a:bodyPr>
          <a:lstStyle/>
          <a:p>
            <a:pPr algn="l"/>
            <a:r>
              <a:rPr lang="en-US" sz="2400" dirty="0" smtClean="0"/>
              <a:t>Two different functions f</a:t>
            </a:r>
            <a:r>
              <a:rPr lang="en-US" sz="2400" baseline="-25000" dirty="0" smtClean="0"/>
              <a:t>1 </a:t>
            </a:r>
            <a:r>
              <a:rPr lang="en-US" sz="2400" dirty="0" smtClean="0"/>
              <a:t>(</a:t>
            </a:r>
            <a:r>
              <a:rPr lang="en-US" sz="2400" dirty="0" err="1" smtClean="0"/>
              <a:t>x,t</a:t>
            </a:r>
            <a:r>
              <a:rPr lang="en-US" sz="2400" dirty="0" smtClean="0"/>
              <a:t>) and f</a:t>
            </a:r>
            <a:r>
              <a:rPr lang="en-US" sz="2400" baseline="-25000" dirty="0" smtClean="0"/>
              <a:t>2 </a:t>
            </a:r>
            <a:r>
              <a:rPr lang="en-US" sz="2400" dirty="0" smtClean="0"/>
              <a:t>(</a:t>
            </a:r>
            <a:r>
              <a:rPr lang="en-US" sz="2400" dirty="0" err="1" smtClean="0"/>
              <a:t>x,t</a:t>
            </a:r>
            <a:r>
              <a:rPr lang="en-US" sz="2400" dirty="0" smtClean="0"/>
              <a:t>) are solutions of the wave equation.</a:t>
            </a:r>
            <a:endParaRPr lang="en-US" sz="2400" dirty="0"/>
          </a:p>
        </p:txBody>
      </p:sp>
      <p:sp>
        <p:nvSpPr>
          <p:cNvPr id="3076" name="Text Box 4"/>
          <p:cNvSpPr txBox="1">
            <a:spLocks noChangeArrowheads="1"/>
          </p:cNvSpPr>
          <p:nvPr/>
        </p:nvSpPr>
        <p:spPr bwMode="auto">
          <a:xfrm>
            <a:off x="685800" y="3429000"/>
            <a:ext cx="8229600" cy="1815882"/>
          </a:xfrm>
          <a:prstGeom prst="rect">
            <a:avLst/>
          </a:prstGeom>
          <a:noFill/>
          <a:ln w="9525">
            <a:noFill/>
            <a:miter lim="800000"/>
            <a:headEnd/>
            <a:tailEnd/>
          </a:ln>
        </p:spPr>
        <p:txBody>
          <a:bodyPr>
            <a:prstTxWarp prst="textNoShape">
              <a:avLst/>
            </a:prstTxWarp>
            <a:spAutoFit/>
          </a:bodyPr>
          <a:lstStyle/>
          <a:p>
            <a:pPr marL="457200" indent="-457200" eaLnBrk="1" hangingPunct="1">
              <a:spcBef>
                <a:spcPct val="50000"/>
              </a:spcBef>
              <a:buFontTx/>
              <a:buAutoNum type="alphaUcParenR"/>
            </a:pPr>
            <a:r>
              <a:rPr lang="en-US" sz="2800" dirty="0"/>
              <a:t>  </a:t>
            </a:r>
            <a:r>
              <a:rPr lang="en-US" sz="2800" dirty="0" smtClean="0"/>
              <a:t>Yes, always</a:t>
            </a:r>
            <a:endParaRPr lang="en-US" sz="2800" dirty="0"/>
          </a:p>
          <a:p>
            <a:pPr marL="457200" indent="-457200">
              <a:spcBef>
                <a:spcPct val="50000"/>
              </a:spcBef>
            </a:pPr>
            <a:r>
              <a:rPr lang="en-US" sz="2800" dirty="0"/>
              <a:t>B)</a:t>
            </a:r>
            <a:r>
              <a:rPr lang="en-US" sz="2800" i="1" dirty="0"/>
              <a:t>    </a:t>
            </a:r>
            <a:r>
              <a:rPr lang="en-US" sz="2800" dirty="0" smtClean="0"/>
              <a:t>No, never.</a:t>
            </a:r>
            <a:endParaRPr lang="en-US" sz="2800" dirty="0"/>
          </a:p>
          <a:p>
            <a:pPr marL="457200" indent="-457200" eaLnBrk="1" hangingPunct="1">
              <a:spcBef>
                <a:spcPct val="50000"/>
              </a:spcBef>
            </a:pPr>
            <a:r>
              <a:rPr lang="en-US" sz="2800" dirty="0"/>
              <a:t>C)   </a:t>
            </a:r>
            <a:r>
              <a:rPr lang="en-US" sz="2800" dirty="0" smtClean="0"/>
              <a:t>Yes, sometimes, depending of f</a:t>
            </a:r>
            <a:r>
              <a:rPr lang="en-US" sz="2800" baseline="-25000" dirty="0" smtClean="0"/>
              <a:t>1   </a:t>
            </a:r>
            <a:r>
              <a:rPr lang="en-US" sz="2800" dirty="0" smtClean="0"/>
              <a:t>and f</a:t>
            </a:r>
            <a:r>
              <a:rPr lang="en-US" sz="2800" baseline="-25000" dirty="0" smtClean="0"/>
              <a:t>2 </a:t>
            </a:r>
            <a:r>
              <a:rPr lang="en-US" sz="2800" dirty="0" smtClean="0"/>
              <a:t> .</a:t>
            </a:r>
            <a:endParaRPr lang="en-US" sz="2800" dirty="0"/>
          </a:p>
        </p:txBody>
      </p:sp>
      <p:graphicFrame>
        <p:nvGraphicFramePr>
          <p:cNvPr id="20484" name="Object 2"/>
          <p:cNvGraphicFramePr>
            <a:graphicFrameLocks noChangeAspect="1"/>
          </p:cNvGraphicFramePr>
          <p:nvPr>
            <p:extLst/>
          </p:nvPr>
        </p:nvGraphicFramePr>
        <p:xfrm>
          <a:off x="3516313" y="1304925"/>
          <a:ext cx="2106612" cy="1117600"/>
        </p:xfrm>
        <a:graphic>
          <a:graphicData uri="http://schemas.openxmlformats.org/presentationml/2006/ole">
            <mc:AlternateContent xmlns:mc="http://schemas.openxmlformats.org/markup-compatibility/2006">
              <mc:Choice xmlns:v="urn:schemas-microsoft-com:vml" Requires="v">
                <p:oleObj spid="_x0000_s2051" name="Equation" r:id="rId4" imgW="889000" imgH="431800" progId="Equation.3">
                  <p:embed/>
                </p:oleObj>
              </mc:Choice>
              <mc:Fallback>
                <p:oleObj name="Equation" r:id="rId4" imgW="889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3" y="1304925"/>
                        <a:ext cx="2106612"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Rectangle 8"/>
          <p:cNvSpPr>
            <a:spLocks noChangeArrowheads="1"/>
          </p:cNvSpPr>
          <p:nvPr/>
        </p:nvSpPr>
        <p:spPr bwMode="auto">
          <a:xfrm>
            <a:off x="304800" y="2438400"/>
            <a:ext cx="8382000" cy="767508"/>
          </a:xfrm>
          <a:prstGeom prst="rect">
            <a:avLst/>
          </a:prstGeom>
          <a:noFill/>
          <a:ln w="9525">
            <a:noFill/>
            <a:miter lim="800000"/>
            <a:headEnd/>
            <a:tailEnd/>
          </a:ln>
        </p:spPr>
        <p:txBody>
          <a:bodyPr anchor="ctr">
            <a:prstTxWarp prst="textNoShape">
              <a:avLst/>
            </a:prstTxWarp>
          </a:bodyPr>
          <a:lstStyle/>
          <a:p>
            <a:r>
              <a:rPr lang="en-US" sz="2800" dirty="0" smtClean="0">
                <a:solidFill>
                  <a:srgbClr val="0000FF"/>
                </a:solidFill>
              </a:rPr>
              <a:t>Is (A f</a:t>
            </a:r>
            <a:r>
              <a:rPr lang="en-US" sz="2800" baseline="-25000" dirty="0" smtClean="0">
                <a:solidFill>
                  <a:srgbClr val="0000FF"/>
                </a:solidFill>
              </a:rPr>
              <a:t>1 </a:t>
            </a:r>
            <a:r>
              <a:rPr lang="en-US" sz="2800" dirty="0" smtClean="0">
                <a:solidFill>
                  <a:srgbClr val="0000FF"/>
                </a:solidFill>
              </a:rPr>
              <a:t> + B</a:t>
            </a:r>
            <a:r>
              <a:rPr lang="en-US" sz="2800" dirty="0" smtClean="0">
                <a:solidFill>
                  <a:srgbClr val="0000FF"/>
                </a:solidFill>
                <a:sym typeface="Symbol"/>
              </a:rPr>
              <a:t> </a:t>
            </a:r>
            <a:r>
              <a:rPr lang="en-US" sz="2800" dirty="0" smtClean="0">
                <a:solidFill>
                  <a:srgbClr val="0000FF"/>
                </a:solidFill>
              </a:rPr>
              <a:t>f</a:t>
            </a:r>
            <a:r>
              <a:rPr lang="en-US" sz="2800" baseline="-25000" dirty="0" smtClean="0">
                <a:solidFill>
                  <a:srgbClr val="0000FF"/>
                </a:solidFill>
              </a:rPr>
              <a:t>2 </a:t>
            </a:r>
            <a:r>
              <a:rPr lang="en-US" sz="2800" dirty="0" smtClean="0">
                <a:solidFill>
                  <a:srgbClr val="0000FF"/>
                </a:solidFill>
              </a:rPr>
              <a:t>)  also a solution of the wave equation?</a:t>
            </a:r>
            <a:endParaRPr lang="en-US" sz="2800" dirty="0">
              <a:solidFill>
                <a:srgbClr val="0000FF"/>
              </a:solidFill>
            </a:endParaRPr>
          </a:p>
        </p:txBody>
      </p:sp>
      <p:sp>
        <p:nvSpPr>
          <p:cNvPr id="7" name="Oval 6"/>
          <p:cNvSpPr/>
          <p:nvPr/>
        </p:nvSpPr>
        <p:spPr>
          <a:xfrm>
            <a:off x="533400" y="3352800"/>
            <a:ext cx="2743200" cy="685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9.7</a:t>
            </a:r>
            <a:endParaRPr lang="en-US" sz="800" dirty="0"/>
          </a:p>
        </p:txBody>
      </p:sp>
    </p:spTree>
    <p:extLst>
      <p:ext uri="{BB962C8B-B14F-4D97-AF65-F5344CB8AC3E}">
        <p14:creationId xmlns:p14="http://schemas.microsoft.com/office/powerpoint/2010/main" val="276693058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4" y="845389"/>
            <a:ext cx="8229600" cy="4525963"/>
          </a:xfrm>
        </p:spPr>
        <p:txBody>
          <a:bodyPr/>
          <a:lstStyle/>
          <a:p>
            <a:pPr>
              <a:buNone/>
            </a:pPr>
            <a:r>
              <a:rPr lang="en-US" sz="2800" dirty="0" smtClean="0"/>
              <a:t>Two traveling waves 1 and 2 are described by the equations:</a:t>
            </a:r>
          </a:p>
          <a:p>
            <a:pPr>
              <a:buNone/>
            </a:pPr>
            <a:r>
              <a:rPr lang="en-US" sz="2800" dirty="0" smtClean="0"/>
              <a:t>y</a:t>
            </a:r>
            <a:r>
              <a:rPr lang="en-US" sz="2800" baseline="-25000" dirty="0" smtClean="0"/>
              <a:t>1</a:t>
            </a:r>
            <a:r>
              <a:rPr lang="en-US" sz="2800" dirty="0" smtClean="0"/>
              <a:t>(</a:t>
            </a:r>
            <a:r>
              <a:rPr lang="en-US" sz="2800" dirty="0" err="1" smtClean="0"/>
              <a:t>x,t</a:t>
            </a:r>
            <a:r>
              <a:rPr lang="en-US" sz="2800" dirty="0" smtClean="0"/>
              <a:t>)  = 2 sin(2x – t)</a:t>
            </a:r>
          </a:p>
          <a:p>
            <a:pPr>
              <a:buNone/>
            </a:pPr>
            <a:r>
              <a:rPr lang="en-US" sz="2800" dirty="0" smtClean="0"/>
              <a:t>y</a:t>
            </a:r>
            <a:r>
              <a:rPr lang="en-US" sz="2800" baseline="-25000" dirty="0" smtClean="0"/>
              <a:t>2</a:t>
            </a:r>
            <a:r>
              <a:rPr lang="en-US" sz="2800" dirty="0" smtClean="0"/>
              <a:t>(</a:t>
            </a:r>
            <a:r>
              <a:rPr lang="en-US" sz="2800" dirty="0" err="1" smtClean="0"/>
              <a:t>x,t</a:t>
            </a:r>
            <a:r>
              <a:rPr lang="en-US" sz="2800" dirty="0" smtClean="0"/>
              <a:t>)  =  4 sin(x – 0.8 t)</a:t>
            </a:r>
          </a:p>
          <a:p>
            <a:pPr>
              <a:buNone/>
            </a:pPr>
            <a:r>
              <a:rPr lang="en-US" sz="2800" dirty="0" smtClean="0"/>
              <a:t>All the numbers are in the appropriate SI (</a:t>
            </a:r>
            <a:r>
              <a:rPr lang="en-US" sz="2800" dirty="0" err="1" smtClean="0"/>
              <a:t>mks</a:t>
            </a:r>
            <a:r>
              <a:rPr lang="en-US" sz="2800" dirty="0" smtClean="0"/>
              <a:t>) units.</a:t>
            </a:r>
          </a:p>
          <a:p>
            <a:pPr>
              <a:buNone/>
            </a:pPr>
            <a:r>
              <a:rPr lang="en-US" sz="2800" dirty="0" smtClean="0"/>
              <a:t> </a:t>
            </a:r>
          </a:p>
          <a:p>
            <a:pPr>
              <a:buNone/>
            </a:pPr>
            <a:r>
              <a:rPr lang="en-US" sz="2800" dirty="0" smtClean="0"/>
              <a:t>Which wave has the higher speed? </a:t>
            </a:r>
          </a:p>
          <a:p>
            <a:pPr>
              <a:buNone/>
            </a:pPr>
            <a:r>
              <a:rPr lang="en-US" sz="2800" dirty="0" smtClean="0"/>
              <a:t> A) 1		B) 2		C) Both have the same speed.</a:t>
            </a:r>
          </a:p>
          <a:p>
            <a:pPr>
              <a:buNone/>
            </a:pPr>
            <a:endParaRPr lang="en-US" dirty="0"/>
          </a:p>
        </p:txBody>
      </p:sp>
      <p:sp>
        <p:nvSpPr>
          <p:cNvPr id="4" name="Oval 3"/>
          <p:cNvSpPr/>
          <p:nvPr/>
        </p:nvSpPr>
        <p:spPr>
          <a:xfrm>
            <a:off x="1815402" y="4303206"/>
            <a:ext cx="1143000" cy="533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p:nvSpPr>
        <p:spPr bwMode="auto">
          <a:xfrm>
            <a:off x="0" y="0"/>
            <a:ext cx="314559" cy="215444"/>
          </a:xfrm>
          <a:prstGeom prst="rect">
            <a:avLst/>
          </a:prstGeom>
          <a:noFill/>
          <a:ln w="9525">
            <a:noFill/>
            <a:miter lim="800000"/>
            <a:headEnd/>
            <a:tailEnd/>
          </a:ln>
        </p:spPr>
        <p:txBody>
          <a:bodyPr wrap="none">
            <a:prstTxWarp prst="textNoShape">
              <a:avLst/>
            </a:prstTxWarp>
            <a:spAutoFit/>
          </a:bodyPr>
          <a:lstStyle/>
          <a:p>
            <a:r>
              <a:rPr lang="en-US" sz="800" dirty="0" smtClean="0"/>
              <a:t>9.8</a:t>
            </a:r>
            <a:endParaRPr lang="en-US" sz="800" dirty="0"/>
          </a:p>
        </p:txBody>
      </p:sp>
    </p:spTree>
    <p:extLst>
      <p:ext uri="{BB962C8B-B14F-4D97-AF65-F5344CB8AC3E}">
        <p14:creationId xmlns:p14="http://schemas.microsoft.com/office/powerpoint/2010/main" val="18332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000" y="381000"/>
            <a:ext cx="8001000" cy="1143000"/>
          </a:xfrm>
        </p:spPr>
        <p:txBody>
          <a:bodyPr/>
          <a:lstStyle/>
          <a:p>
            <a:pPr algn="l"/>
            <a:r>
              <a:rPr lang="en-US" sz="2400">
                <a:latin typeface="Arial" charset="0"/>
                <a:ea typeface="Arial" charset="0"/>
                <a:cs typeface="Arial" charset="0"/>
              </a:rPr>
              <a:t>The electric field for a plane wave is given by:</a:t>
            </a:r>
          </a:p>
        </p:txBody>
      </p:sp>
      <p:sp>
        <p:nvSpPr>
          <p:cNvPr id="32772" name="Text Box 4"/>
          <p:cNvSpPr txBox="1">
            <a:spLocks noChangeArrowheads="1"/>
          </p:cNvSpPr>
          <p:nvPr/>
        </p:nvSpPr>
        <p:spPr bwMode="auto">
          <a:xfrm>
            <a:off x="685800" y="3429000"/>
            <a:ext cx="8229600" cy="3046988"/>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lphaUcParenR"/>
            </a:pPr>
            <a:r>
              <a:rPr lang="en-US" sz="2400" dirty="0"/>
              <a:t>The direction of the electric field vector</a:t>
            </a:r>
            <a:r>
              <a:rPr lang="en-US" sz="2400" dirty="0" smtClean="0"/>
              <a:t>.</a:t>
            </a:r>
            <a:endParaRPr lang="en-US" sz="2400" dirty="0"/>
          </a:p>
          <a:p>
            <a:pPr marL="457200" indent="-457200">
              <a:spcBef>
                <a:spcPct val="50000"/>
              </a:spcBef>
            </a:pPr>
            <a:r>
              <a:rPr lang="en-US" sz="2400" dirty="0"/>
              <a:t>B</a:t>
            </a:r>
            <a:r>
              <a:rPr lang="en-US" sz="2400" dirty="0" smtClean="0"/>
              <a:t>) The speed of the traveling wave.</a:t>
            </a:r>
            <a:endParaRPr lang="en-US" sz="2400" dirty="0"/>
          </a:p>
          <a:p>
            <a:pPr marL="457200" indent="-457200">
              <a:spcBef>
                <a:spcPct val="50000"/>
              </a:spcBef>
            </a:pPr>
            <a:r>
              <a:rPr lang="en-US" sz="2400" dirty="0"/>
              <a:t>C</a:t>
            </a:r>
            <a:r>
              <a:rPr lang="en-US" sz="2400" dirty="0" smtClean="0"/>
              <a:t>) </a:t>
            </a:r>
            <a:r>
              <a:rPr lang="en-US" sz="2400" dirty="0"/>
              <a:t>The direction the plane wave moves.</a:t>
            </a:r>
            <a:endParaRPr lang="en-US" sz="2400" i="1" dirty="0"/>
          </a:p>
          <a:p>
            <a:pPr marL="457200" indent="-457200">
              <a:spcBef>
                <a:spcPct val="50000"/>
              </a:spcBef>
            </a:pPr>
            <a:r>
              <a:rPr lang="en-US" sz="2400" dirty="0" smtClean="0"/>
              <a:t>D) A direction </a:t>
            </a:r>
            <a:r>
              <a:rPr lang="en-US" sz="2400" i="1" dirty="0" smtClean="0"/>
              <a:t>perpendicular</a:t>
            </a:r>
            <a:r>
              <a:rPr lang="en-US" sz="2400" dirty="0" smtClean="0"/>
              <a:t> to the direction the plane wave moves</a:t>
            </a:r>
          </a:p>
          <a:p>
            <a:pPr marL="457200" indent="-457200">
              <a:spcBef>
                <a:spcPct val="50000"/>
              </a:spcBef>
            </a:pPr>
            <a:r>
              <a:rPr lang="en-US" sz="2400" dirty="0" smtClean="0"/>
              <a:t>E</a:t>
            </a:r>
            <a:r>
              <a:rPr lang="en-US" sz="2400" dirty="0"/>
              <a:t>)  None of </a:t>
            </a:r>
            <a:r>
              <a:rPr lang="en-US" sz="2400" dirty="0" smtClean="0"/>
              <a:t>these/MORE than one of these/???</a:t>
            </a:r>
            <a:endParaRPr lang="en-US" sz="2400" dirty="0"/>
          </a:p>
        </p:txBody>
      </p:sp>
      <p:sp>
        <p:nvSpPr>
          <p:cNvPr id="32773" name="Rectangle 8"/>
          <p:cNvSpPr>
            <a:spLocks noChangeArrowheads="1"/>
          </p:cNvSpPr>
          <p:nvPr/>
        </p:nvSpPr>
        <p:spPr bwMode="auto">
          <a:xfrm>
            <a:off x="304800" y="2743200"/>
            <a:ext cx="8610600" cy="533400"/>
          </a:xfrm>
          <a:prstGeom prst="rect">
            <a:avLst/>
          </a:prstGeom>
          <a:noFill/>
          <a:ln w="9525">
            <a:noFill/>
            <a:miter lim="800000"/>
            <a:headEnd/>
            <a:tailEnd/>
          </a:ln>
        </p:spPr>
        <p:txBody>
          <a:bodyPr anchor="ctr">
            <a:prstTxWarp prst="textNoShape">
              <a:avLst/>
            </a:prstTxWarp>
          </a:bodyPr>
          <a:lstStyle/>
          <a:p>
            <a:r>
              <a:rPr lang="en-US" sz="2400"/>
              <a:t>The vector </a:t>
            </a:r>
            <a:r>
              <a:rPr lang="en-US" sz="2400" b="1"/>
              <a:t>k</a:t>
            </a:r>
            <a:r>
              <a:rPr lang="en-US" sz="2400"/>
              <a:t> tells you:</a:t>
            </a:r>
          </a:p>
        </p:txBody>
      </p:sp>
      <p:graphicFrame>
        <p:nvGraphicFramePr>
          <p:cNvPr id="32770" name="Object 2"/>
          <p:cNvGraphicFramePr>
            <a:graphicFrameLocks noChangeAspect="1"/>
          </p:cNvGraphicFramePr>
          <p:nvPr/>
        </p:nvGraphicFramePr>
        <p:xfrm>
          <a:off x="2209800" y="1474788"/>
          <a:ext cx="4478338" cy="885825"/>
        </p:xfrm>
        <a:graphic>
          <a:graphicData uri="http://schemas.openxmlformats.org/presentationml/2006/ole">
            <mc:AlternateContent xmlns:mc="http://schemas.openxmlformats.org/markup-compatibility/2006">
              <mc:Choice xmlns:v="urn:schemas-microsoft-com:vml" Requires="v">
                <p:oleObj spid="_x0000_s3075" name="Equation" r:id="rId4" imgW="1155700" imgH="228600" progId="Equation.3">
                  <p:embed/>
                </p:oleObj>
              </mc:Choice>
              <mc:Fallback>
                <p:oleObj name="Equation" r:id="rId4" imgW="11557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474788"/>
                        <a:ext cx="447833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9.16</a:t>
            </a:r>
            <a:endParaRPr lang="en-US" sz="800" dirty="0"/>
          </a:p>
        </p:txBody>
      </p:sp>
    </p:spTree>
    <p:extLst>
      <p:ext uri="{BB962C8B-B14F-4D97-AF65-F5344CB8AC3E}">
        <p14:creationId xmlns:p14="http://schemas.microsoft.com/office/powerpoint/2010/main" val="201222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7013" y="381000"/>
            <a:ext cx="8535987" cy="954088"/>
          </a:xfrm>
          <a:prstGeom prst="rect">
            <a:avLst/>
          </a:prstGeom>
          <a:noFill/>
          <a:ln w="9525">
            <a:noFill/>
            <a:miter lim="800000"/>
            <a:headEnd/>
            <a:tailEnd/>
          </a:ln>
        </p:spPr>
        <p:txBody>
          <a:bodyPr>
            <a:prstTxWarp prst="textNoShape">
              <a:avLst/>
            </a:prstTxWarp>
            <a:spAutoFit/>
          </a:bodyPr>
          <a:lstStyle/>
          <a:p>
            <a:pPr eaLnBrk="1" hangingPunct="1"/>
            <a:r>
              <a:rPr lang="en-US" sz="2800" dirty="0"/>
              <a:t>The electric fields of two E/M waves in vacuum are </a:t>
            </a:r>
            <a:r>
              <a:rPr lang="en-US" sz="2800" dirty="0" smtClean="0"/>
              <a:t>both described </a:t>
            </a:r>
            <a:r>
              <a:rPr lang="en-US" sz="2800" dirty="0"/>
              <a:t>by:</a:t>
            </a:r>
          </a:p>
        </p:txBody>
      </p:sp>
      <p:sp>
        <p:nvSpPr>
          <p:cNvPr id="24579" name="TextBox 3"/>
          <p:cNvSpPr txBox="1">
            <a:spLocks noChangeArrowheads="1"/>
          </p:cNvSpPr>
          <p:nvPr/>
        </p:nvSpPr>
        <p:spPr bwMode="auto">
          <a:xfrm>
            <a:off x="228600" y="2481263"/>
            <a:ext cx="8534400" cy="3081337"/>
          </a:xfrm>
          <a:prstGeom prst="rect">
            <a:avLst/>
          </a:prstGeom>
          <a:noFill/>
          <a:ln w="9525">
            <a:noFill/>
            <a:miter lim="800000"/>
            <a:headEnd/>
            <a:tailEnd/>
          </a:ln>
        </p:spPr>
        <p:txBody>
          <a:bodyPr>
            <a:prstTxWarp prst="textNoShape">
              <a:avLst/>
            </a:prstTxWarp>
            <a:spAutoFit/>
          </a:bodyPr>
          <a:lstStyle/>
          <a:p>
            <a:pPr eaLnBrk="1" hangingPunct="1"/>
            <a:r>
              <a:rPr lang="en-US" sz="2800" dirty="0"/>
              <a:t>The "wave number" k of wave 1 is larger than that of wave 2, k</a:t>
            </a:r>
            <a:r>
              <a:rPr lang="en-US" sz="2800" baseline="-25000" dirty="0"/>
              <a:t>1</a:t>
            </a:r>
            <a:r>
              <a:rPr lang="en-US" sz="2800" dirty="0"/>
              <a:t> &gt; k</a:t>
            </a:r>
            <a:r>
              <a:rPr lang="en-US" sz="2800" baseline="-25000" dirty="0"/>
              <a:t>2</a:t>
            </a:r>
            <a:r>
              <a:rPr lang="en-US" sz="2800" dirty="0"/>
              <a:t>.</a:t>
            </a:r>
          </a:p>
          <a:p>
            <a:pPr eaLnBrk="1" hangingPunct="1"/>
            <a:r>
              <a:rPr lang="en-US" sz="2800" dirty="0"/>
              <a:t> </a:t>
            </a:r>
          </a:p>
          <a:p>
            <a:pPr eaLnBrk="1" hangingPunct="1"/>
            <a:r>
              <a:rPr lang="en-US" sz="2800" dirty="0"/>
              <a:t>Which wave has the larger frequency f?</a:t>
            </a:r>
          </a:p>
          <a:p>
            <a:pPr eaLnBrk="1" hangingPunct="1"/>
            <a:r>
              <a:rPr lang="en-US" sz="2800" dirty="0"/>
              <a:t> </a:t>
            </a:r>
          </a:p>
          <a:p>
            <a:pPr eaLnBrk="1" hangingPunct="1"/>
            <a:r>
              <a:rPr lang="en-US" sz="2800" dirty="0"/>
              <a:t>A) Wave 1        B) Wave 2	</a:t>
            </a:r>
            <a:r>
              <a:rPr lang="en-US" sz="2800" dirty="0" smtClean="0"/>
              <a:t>       C</a:t>
            </a:r>
            <a:r>
              <a:rPr lang="en-US" sz="2800" dirty="0"/>
              <a:t>) impossible to tell</a:t>
            </a:r>
          </a:p>
          <a:p>
            <a:pPr eaLnBrk="1" hangingPunct="1"/>
            <a:endParaRPr lang="en-US" sz="2800" dirty="0"/>
          </a:p>
        </p:txBody>
      </p:sp>
      <p:graphicFrame>
        <p:nvGraphicFramePr>
          <p:cNvPr id="24580" name="Object 1"/>
          <p:cNvGraphicFramePr>
            <a:graphicFrameLocks noChangeAspect="1"/>
          </p:cNvGraphicFramePr>
          <p:nvPr>
            <p:extLst/>
          </p:nvPr>
        </p:nvGraphicFramePr>
        <p:xfrm>
          <a:off x="2662238" y="1363663"/>
          <a:ext cx="3952875" cy="749300"/>
        </p:xfrm>
        <a:graphic>
          <a:graphicData uri="http://schemas.openxmlformats.org/presentationml/2006/ole">
            <mc:AlternateContent xmlns:mc="http://schemas.openxmlformats.org/markup-compatibility/2006">
              <mc:Choice xmlns:v="urn:schemas-microsoft-com:vml" Requires="v">
                <p:oleObj spid="_x0000_s4099" name="Equation" r:id="rId4" imgW="1270000" imgH="241300" progId="Equation.3">
                  <p:embed/>
                </p:oleObj>
              </mc:Choice>
              <mc:Fallback>
                <p:oleObj name="Equation" r:id="rId4" imgW="12700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38" y="1363663"/>
                        <a:ext cx="395287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9.22</a:t>
            </a:r>
            <a:endParaRPr lang="en-US" sz="800" dirty="0"/>
          </a:p>
        </p:txBody>
      </p:sp>
    </p:spTree>
    <p:extLst>
      <p:ext uri="{BB962C8B-B14F-4D97-AF65-F5344CB8AC3E}">
        <p14:creationId xmlns:p14="http://schemas.microsoft.com/office/powerpoint/2010/main" val="42452054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660400" y="644525"/>
            <a:ext cx="7804150" cy="519113"/>
          </a:xfrm>
          <a:prstGeom prst="rect">
            <a:avLst/>
          </a:prstGeom>
          <a:noFill/>
          <a:ln w="9525">
            <a:noFill/>
            <a:miter lim="800000"/>
            <a:headEnd/>
            <a:tailEnd/>
          </a:ln>
        </p:spPr>
        <p:txBody>
          <a:bodyPr wrap="none">
            <a:prstTxWarp prst="textNoShape">
              <a:avLst/>
            </a:prstTxWarp>
            <a:spAutoFit/>
          </a:bodyPr>
          <a:lstStyle/>
          <a:p>
            <a:pPr algn="ctr" eaLnBrk="1" hangingPunct="1"/>
            <a:r>
              <a:rPr lang="en-US" sz="2800"/>
              <a:t>The electric field of an E/M wave is described by</a:t>
            </a:r>
          </a:p>
        </p:txBody>
      </p:sp>
      <p:sp>
        <p:nvSpPr>
          <p:cNvPr id="26627" name="TextBox 3"/>
          <p:cNvSpPr txBox="1">
            <a:spLocks noChangeArrowheads="1"/>
          </p:cNvSpPr>
          <p:nvPr/>
        </p:nvSpPr>
        <p:spPr bwMode="auto">
          <a:xfrm>
            <a:off x="1673225" y="2679700"/>
            <a:ext cx="6022975" cy="2654300"/>
          </a:xfrm>
          <a:prstGeom prst="rect">
            <a:avLst/>
          </a:prstGeom>
          <a:noFill/>
          <a:ln w="9525">
            <a:noFill/>
            <a:miter lim="800000"/>
            <a:headEnd/>
            <a:tailEnd/>
          </a:ln>
        </p:spPr>
        <p:txBody>
          <a:bodyPr>
            <a:prstTxWarp prst="textNoShape">
              <a:avLst/>
            </a:prstTxWarp>
            <a:spAutoFit/>
          </a:bodyPr>
          <a:lstStyle/>
          <a:p>
            <a:pPr algn="ctr" eaLnBrk="1" hangingPunct="1"/>
            <a:r>
              <a:rPr lang="en-US" sz="2800" b="1" dirty="0"/>
              <a:t>k = 0.1 m</a:t>
            </a:r>
            <a:r>
              <a:rPr lang="en-US" sz="2800" b="1" baseline="30000" dirty="0"/>
              <a:t>-1</a:t>
            </a:r>
            <a:r>
              <a:rPr lang="en-US" sz="2800" b="1" dirty="0"/>
              <a:t>, at x=1m and t=0, what is the direction of the B-field?</a:t>
            </a:r>
          </a:p>
          <a:p>
            <a:pPr algn="ctr" eaLnBrk="1" hangingPunct="1"/>
            <a:endParaRPr lang="en-US" sz="2800" b="1" dirty="0"/>
          </a:p>
          <a:p>
            <a:pPr algn="ctr" eaLnBrk="1" hangingPunct="1"/>
            <a:r>
              <a:rPr lang="en-US" sz="2800" b="1" dirty="0"/>
              <a:t>A) +x     B) +y   C) –x  D) +z  E) -z</a:t>
            </a:r>
            <a:br>
              <a:rPr lang="en-US" sz="2800" b="1" dirty="0"/>
            </a:br>
            <a:endParaRPr lang="en-US" sz="2800" b="1" dirty="0"/>
          </a:p>
          <a:p>
            <a:pPr algn="ctr" eaLnBrk="1" hangingPunct="1"/>
            <a:endParaRPr lang="en-US" sz="2800" b="1" dirty="0"/>
          </a:p>
        </p:txBody>
      </p:sp>
      <p:graphicFrame>
        <p:nvGraphicFramePr>
          <p:cNvPr id="26628" name="Object 1"/>
          <p:cNvGraphicFramePr>
            <a:graphicFrameLocks noChangeAspect="1"/>
          </p:cNvGraphicFramePr>
          <p:nvPr>
            <p:extLst/>
          </p:nvPr>
        </p:nvGraphicFramePr>
        <p:xfrm>
          <a:off x="2662238" y="1439863"/>
          <a:ext cx="3952875" cy="749300"/>
        </p:xfrm>
        <a:graphic>
          <a:graphicData uri="http://schemas.openxmlformats.org/presentationml/2006/ole">
            <mc:AlternateContent xmlns:mc="http://schemas.openxmlformats.org/markup-compatibility/2006">
              <mc:Choice xmlns:v="urn:schemas-microsoft-com:vml" Requires="v">
                <p:oleObj spid="_x0000_s5123" name="Equation" r:id="rId4" imgW="1270000" imgH="241300" progId="Equation.3">
                  <p:embed/>
                </p:oleObj>
              </mc:Choice>
              <mc:Fallback>
                <p:oleObj name="Equation" r:id="rId4" imgW="12700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38" y="1439863"/>
                        <a:ext cx="395287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9.23</a:t>
            </a:r>
            <a:endParaRPr lang="en-US" sz="800" dirty="0"/>
          </a:p>
        </p:txBody>
      </p:sp>
    </p:spTree>
    <p:extLst>
      <p:ext uri="{BB962C8B-B14F-4D97-AF65-F5344CB8AC3E}">
        <p14:creationId xmlns:p14="http://schemas.microsoft.com/office/powerpoint/2010/main" val="280794928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04825" y="26988"/>
            <a:ext cx="8486775" cy="2616101"/>
          </a:xfrm>
          <a:prstGeom prst="rect">
            <a:avLst/>
          </a:prstGeom>
          <a:noFill/>
          <a:ln w="9525">
            <a:noFill/>
            <a:miter lim="800000"/>
            <a:headEnd/>
            <a:tailEnd/>
          </a:ln>
        </p:spPr>
        <p:txBody>
          <a:bodyPr>
            <a:prstTxWarp prst="textNoShape">
              <a:avLst/>
            </a:prstTxWarp>
            <a:spAutoFit/>
          </a:bodyPr>
          <a:lstStyle/>
          <a:p>
            <a:r>
              <a:rPr lang="en-US" sz="2400" dirty="0">
                <a:ea typeface="Arial" charset="0"/>
                <a:cs typeface="Arial" charset="0"/>
              </a:rPr>
              <a:t>An electromagnetic plane wave propagates to the right.  </a:t>
            </a:r>
            <a:r>
              <a:rPr lang="en-US" sz="2400" dirty="0" smtClean="0">
                <a:ea typeface="Arial" charset="0"/>
                <a:cs typeface="Arial" charset="0"/>
              </a:rPr>
              <a:t/>
            </a:r>
            <a:br>
              <a:rPr lang="en-US" sz="2400" dirty="0" smtClean="0">
                <a:ea typeface="Arial" charset="0"/>
                <a:cs typeface="Arial" charset="0"/>
              </a:rPr>
            </a:br>
            <a:r>
              <a:rPr lang="en-US" sz="2400" dirty="0" smtClean="0">
                <a:ea typeface="Arial" charset="0"/>
                <a:cs typeface="Arial" charset="0"/>
              </a:rPr>
              <a:t>Four vertical antennas </a:t>
            </a:r>
            <a:r>
              <a:rPr lang="en-US" sz="2400" dirty="0">
                <a:ea typeface="Arial" charset="0"/>
                <a:cs typeface="Arial" charset="0"/>
              </a:rPr>
              <a:t>are labeled 1-</a:t>
            </a:r>
            <a:r>
              <a:rPr lang="en-US" sz="2400" dirty="0" smtClean="0">
                <a:ea typeface="Arial" charset="0"/>
                <a:cs typeface="Arial" charset="0"/>
              </a:rPr>
              <a:t>4.  </a:t>
            </a:r>
            <a:br>
              <a:rPr lang="en-US" sz="2400" dirty="0" smtClean="0">
                <a:ea typeface="Arial" charset="0"/>
                <a:cs typeface="Arial" charset="0"/>
              </a:rPr>
            </a:br>
            <a:r>
              <a:rPr lang="en-US" sz="2400" dirty="0" smtClean="0">
                <a:ea typeface="Arial" charset="0"/>
                <a:cs typeface="Arial" charset="0"/>
              </a:rPr>
              <a:t>1,2</a:t>
            </a:r>
            <a:r>
              <a:rPr lang="en-US" sz="2400" dirty="0">
                <a:ea typeface="Arial" charset="0"/>
                <a:cs typeface="Arial" charset="0"/>
              </a:rPr>
              <a:t>, and 3 lie in the </a:t>
            </a:r>
            <a:r>
              <a:rPr lang="en-US" sz="2400" i="1" dirty="0">
                <a:ea typeface="Arial" charset="0"/>
                <a:cs typeface="Arial" charset="0"/>
              </a:rPr>
              <a:t>x-y</a:t>
            </a:r>
            <a:r>
              <a:rPr lang="en-US" sz="2400" dirty="0">
                <a:ea typeface="Arial" charset="0"/>
                <a:cs typeface="Arial" charset="0"/>
              </a:rPr>
              <a:t> plane.  </a:t>
            </a:r>
            <a:br>
              <a:rPr lang="en-US" sz="2400" dirty="0">
                <a:ea typeface="Arial" charset="0"/>
                <a:cs typeface="Arial" charset="0"/>
              </a:rPr>
            </a:br>
            <a:r>
              <a:rPr lang="en-US" sz="2400" dirty="0" smtClean="0">
                <a:ea typeface="Arial" charset="0"/>
                <a:cs typeface="Arial" charset="0"/>
              </a:rPr>
              <a:t>1,2</a:t>
            </a:r>
            <a:r>
              <a:rPr lang="en-US" sz="2400" dirty="0">
                <a:ea typeface="Arial" charset="0"/>
                <a:cs typeface="Arial" charset="0"/>
              </a:rPr>
              <a:t>, and 4 have the same </a:t>
            </a:r>
            <a:r>
              <a:rPr lang="en-US" sz="2400" i="1" dirty="0">
                <a:ea typeface="Arial" charset="0"/>
                <a:cs typeface="Arial" charset="0"/>
              </a:rPr>
              <a:t>x</a:t>
            </a:r>
            <a:r>
              <a:rPr lang="en-US" sz="2400" dirty="0">
                <a:ea typeface="Arial" charset="0"/>
                <a:cs typeface="Arial" charset="0"/>
              </a:rPr>
              <a:t>-coordinate, but antenna 4 is located further out in the </a:t>
            </a:r>
            <a:r>
              <a:rPr lang="en-US" sz="2400" i="1" dirty="0">
                <a:ea typeface="Arial" charset="0"/>
                <a:cs typeface="Arial" charset="0"/>
              </a:rPr>
              <a:t>z</a:t>
            </a:r>
            <a:r>
              <a:rPr lang="en-US" sz="2400" dirty="0">
                <a:ea typeface="Arial" charset="0"/>
                <a:cs typeface="Arial" charset="0"/>
              </a:rPr>
              <a:t>-direction</a:t>
            </a:r>
            <a:r>
              <a:rPr lang="en-US" sz="2400" b="1" dirty="0">
                <a:ea typeface="Arial" charset="0"/>
                <a:cs typeface="Arial" charset="0"/>
              </a:rPr>
              <a:t>.</a:t>
            </a:r>
          </a:p>
          <a:p>
            <a:r>
              <a:rPr lang="en-US" sz="2400" dirty="0" smtClean="0">
                <a:solidFill>
                  <a:srgbClr val="0000FF"/>
                </a:solidFill>
                <a:ea typeface="Arial" charset="0"/>
                <a:cs typeface="Arial" charset="0"/>
              </a:rPr>
              <a:t>Rank the </a:t>
            </a:r>
            <a:r>
              <a:rPr lang="en-US" sz="2400" u="sng" dirty="0">
                <a:solidFill>
                  <a:srgbClr val="0000FF"/>
                </a:solidFill>
                <a:ea typeface="Arial" charset="0"/>
                <a:cs typeface="Arial" charset="0"/>
              </a:rPr>
              <a:t>time-averaged</a:t>
            </a:r>
            <a:r>
              <a:rPr lang="en-US" sz="2400" dirty="0">
                <a:solidFill>
                  <a:srgbClr val="0000FF"/>
                </a:solidFill>
                <a:ea typeface="Arial" charset="0"/>
                <a:cs typeface="Arial" charset="0"/>
              </a:rPr>
              <a:t> signals </a:t>
            </a:r>
            <a:r>
              <a:rPr lang="en-US" sz="2400" dirty="0" smtClean="0">
                <a:solidFill>
                  <a:srgbClr val="0000FF"/>
                </a:solidFill>
                <a:ea typeface="Arial" charset="0"/>
                <a:cs typeface="Arial" charset="0"/>
              </a:rPr>
              <a:t>received </a:t>
            </a:r>
            <a:r>
              <a:rPr lang="en-US" sz="2400" dirty="0">
                <a:solidFill>
                  <a:srgbClr val="0000FF"/>
                </a:solidFill>
                <a:ea typeface="Arial" charset="0"/>
                <a:cs typeface="Arial" charset="0"/>
              </a:rPr>
              <a:t>by each </a:t>
            </a:r>
            <a:r>
              <a:rPr lang="en-US" sz="2400" dirty="0" smtClean="0">
                <a:solidFill>
                  <a:srgbClr val="0000FF"/>
                </a:solidFill>
                <a:ea typeface="Arial" charset="0"/>
                <a:cs typeface="Arial" charset="0"/>
              </a:rPr>
              <a:t>antenna.  </a:t>
            </a:r>
            <a:r>
              <a:rPr lang="en-US" sz="2000" dirty="0" smtClean="0">
                <a:solidFill>
                  <a:srgbClr val="0000FF"/>
                </a:solidFill>
                <a:ea typeface="Arial" charset="0"/>
                <a:cs typeface="Arial" charset="0"/>
              </a:rPr>
              <a:t/>
            </a:r>
            <a:br>
              <a:rPr lang="en-US" sz="2000" dirty="0" smtClean="0">
                <a:solidFill>
                  <a:srgbClr val="0000FF"/>
                </a:solidFill>
                <a:ea typeface="Arial" charset="0"/>
                <a:cs typeface="Arial" charset="0"/>
              </a:rPr>
            </a:br>
            <a:endParaRPr lang="en-US" sz="2000" dirty="0">
              <a:solidFill>
                <a:srgbClr val="0000FF"/>
              </a:solidFill>
              <a:ea typeface="Arial" charset="0"/>
              <a:cs typeface="Arial" charset="0"/>
            </a:endParaRPr>
          </a:p>
        </p:txBody>
      </p:sp>
      <p:sp>
        <p:nvSpPr>
          <p:cNvPr id="36868" name="Text Box 5"/>
          <p:cNvSpPr txBox="1">
            <a:spLocks noChangeArrowheads="1"/>
          </p:cNvSpPr>
          <p:nvPr/>
        </p:nvSpPr>
        <p:spPr bwMode="auto">
          <a:xfrm>
            <a:off x="542925" y="2324100"/>
            <a:ext cx="7591425" cy="830997"/>
          </a:xfrm>
          <a:prstGeom prst="rect">
            <a:avLst/>
          </a:prstGeom>
          <a:noFill/>
          <a:ln w="9525">
            <a:noFill/>
            <a:miter lim="800000"/>
            <a:headEnd/>
            <a:tailEnd/>
          </a:ln>
        </p:spPr>
        <p:txBody>
          <a:bodyPr wrap="square">
            <a:prstTxWarp prst="textNoShape">
              <a:avLst/>
            </a:prstTxWarp>
            <a:spAutoFit/>
          </a:bodyPr>
          <a:lstStyle/>
          <a:p>
            <a:pPr marL="342900" indent="-342900">
              <a:buFontTx/>
              <a:buAutoNum type="alphaUcParenR"/>
            </a:pPr>
            <a:r>
              <a:rPr lang="en-US" sz="2400" dirty="0">
                <a:ea typeface="Arial" charset="0"/>
                <a:cs typeface="Arial" charset="0"/>
              </a:rPr>
              <a:t>1=2=3&gt;</a:t>
            </a:r>
            <a:r>
              <a:rPr lang="en-US" sz="2400" dirty="0" smtClean="0">
                <a:ea typeface="Arial" charset="0"/>
                <a:cs typeface="Arial" charset="0"/>
              </a:rPr>
              <a:t>4      B)  3</a:t>
            </a:r>
            <a:r>
              <a:rPr lang="en-US" sz="2400" dirty="0">
                <a:ea typeface="Arial" charset="0"/>
                <a:cs typeface="Arial" charset="0"/>
              </a:rPr>
              <a:t>&gt;2&gt;1=</a:t>
            </a:r>
            <a:r>
              <a:rPr lang="en-US" sz="2400" dirty="0" smtClean="0">
                <a:ea typeface="Arial" charset="0"/>
                <a:cs typeface="Arial" charset="0"/>
              </a:rPr>
              <a:t>4      C) 1</a:t>
            </a:r>
            <a:r>
              <a:rPr lang="en-US" sz="2400" dirty="0">
                <a:ea typeface="Arial" charset="0"/>
                <a:cs typeface="Arial" charset="0"/>
              </a:rPr>
              <a:t>=2=4&gt;3</a:t>
            </a:r>
          </a:p>
          <a:p>
            <a:r>
              <a:rPr lang="en-US" sz="2400" dirty="0" smtClean="0">
                <a:ea typeface="Arial" charset="0"/>
                <a:cs typeface="Arial" charset="0"/>
              </a:rPr>
              <a:t>D) 1</a:t>
            </a:r>
            <a:r>
              <a:rPr lang="en-US" sz="2400" dirty="0">
                <a:ea typeface="Arial" charset="0"/>
                <a:cs typeface="Arial" charset="0"/>
              </a:rPr>
              <a:t>=2=3=</a:t>
            </a:r>
            <a:r>
              <a:rPr lang="en-US" sz="2400" dirty="0" smtClean="0">
                <a:ea typeface="Arial" charset="0"/>
                <a:cs typeface="Arial" charset="0"/>
              </a:rPr>
              <a:t>4     E)  3</a:t>
            </a:r>
            <a:r>
              <a:rPr lang="en-US" sz="2400" dirty="0">
                <a:ea typeface="Arial" charset="0"/>
                <a:cs typeface="Arial" charset="0"/>
              </a:rPr>
              <a:t>&gt;1=2=4</a:t>
            </a:r>
          </a:p>
        </p:txBody>
      </p:sp>
      <p:grpSp>
        <p:nvGrpSpPr>
          <p:cNvPr id="3" name="Group 2"/>
          <p:cNvGrpSpPr/>
          <p:nvPr/>
        </p:nvGrpSpPr>
        <p:grpSpPr>
          <a:xfrm>
            <a:off x="139700" y="3114021"/>
            <a:ext cx="8894856" cy="3235979"/>
            <a:chOff x="317500" y="3012421"/>
            <a:chExt cx="8894856" cy="3235979"/>
          </a:xfrm>
        </p:grpSpPr>
        <p:pic>
          <p:nvPicPr>
            <p:cNvPr id="36867" name="Picture 4"/>
            <p:cNvPicPr>
              <a:picLocks noChangeAspect="1" noChangeArrowheads="1"/>
            </p:cNvPicPr>
            <p:nvPr/>
          </p:nvPicPr>
          <p:blipFill>
            <a:blip r:embed="rId4"/>
            <a:srcRect l="12642" r="11806" b="67442"/>
            <a:stretch>
              <a:fillRect/>
            </a:stretch>
          </p:blipFill>
          <p:spPr bwMode="auto">
            <a:xfrm>
              <a:off x="317500" y="3012421"/>
              <a:ext cx="8894856" cy="3235979"/>
            </a:xfrm>
            <a:prstGeom prst="rect">
              <a:avLst/>
            </a:prstGeom>
            <a:noFill/>
            <a:ln w="9525">
              <a:noFill/>
              <a:miter lim="800000"/>
              <a:headEnd/>
              <a:tailEnd/>
            </a:ln>
          </p:spPr>
        </p:pic>
        <p:sp>
          <p:nvSpPr>
            <p:cNvPr id="2" name="TextBox 1"/>
            <p:cNvSpPr txBox="1"/>
            <p:nvPr/>
          </p:nvSpPr>
          <p:spPr>
            <a:xfrm>
              <a:off x="5943600" y="3416300"/>
              <a:ext cx="241537" cy="461665"/>
            </a:xfrm>
            <a:prstGeom prst="rect">
              <a:avLst/>
            </a:prstGeom>
            <a:solidFill>
              <a:schemeClr val="bg1"/>
            </a:solidFill>
          </p:spPr>
          <p:txBody>
            <a:bodyPr wrap="square" rtlCol="0">
              <a:spAutoFit/>
            </a:bodyPr>
            <a:lstStyle/>
            <a:p>
              <a:r>
                <a:rPr lang="en-US" sz="2400" dirty="0" smtClean="0"/>
                <a:t>1</a:t>
              </a:r>
              <a:endParaRPr lang="en-US" sz="2400" dirty="0"/>
            </a:p>
          </p:txBody>
        </p:sp>
      </p:grpSp>
      <p:sp>
        <p:nvSpPr>
          <p:cNvPr id="4" name="TextBox 3"/>
          <p:cNvSpPr txBox="1"/>
          <p:nvPr/>
        </p:nvSpPr>
        <p:spPr>
          <a:xfrm>
            <a:off x="1206500" y="3467100"/>
            <a:ext cx="312906" cy="369332"/>
          </a:xfrm>
          <a:prstGeom prst="rect">
            <a:avLst/>
          </a:prstGeom>
          <a:solidFill>
            <a:schemeClr val="bg1"/>
          </a:solidFill>
        </p:spPr>
        <p:txBody>
          <a:bodyPr wrap="none" rtlCol="0">
            <a:spAutoFit/>
          </a:bodyPr>
          <a:lstStyle/>
          <a:p>
            <a:r>
              <a:rPr lang="en-US" dirty="0" smtClean="0"/>
              <a:t>y</a:t>
            </a:r>
            <a:endParaRPr lang="en-US" dirty="0"/>
          </a:p>
        </p:txBody>
      </p:sp>
      <p:sp>
        <p:nvSpPr>
          <p:cNvPr id="11" name="TextBox 10"/>
          <p:cNvSpPr txBox="1"/>
          <p:nvPr/>
        </p:nvSpPr>
        <p:spPr>
          <a:xfrm>
            <a:off x="487531" y="5480903"/>
            <a:ext cx="300082" cy="369332"/>
          </a:xfrm>
          <a:prstGeom prst="rect">
            <a:avLst/>
          </a:prstGeom>
          <a:solidFill>
            <a:schemeClr val="bg1"/>
          </a:solidFill>
        </p:spPr>
        <p:txBody>
          <a:bodyPr wrap="none" rtlCol="0">
            <a:spAutoFit/>
          </a:bodyPr>
          <a:lstStyle/>
          <a:p>
            <a:r>
              <a:rPr lang="en-US" dirty="0"/>
              <a:t>z</a:t>
            </a:r>
          </a:p>
        </p:txBody>
      </p:sp>
      <p:sp>
        <p:nvSpPr>
          <p:cNvPr id="12" name="TextBox 11"/>
          <p:cNvSpPr txBox="1"/>
          <p:nvPr/>
        </p:nvSpPr>
        <p:spPr>
          <a:xfrm>
            <a:off x="8445500" y="4852303"/>
            <a:ext cx="300082" cy="369332"/>
          </a:xfrm>
          <a:prstGeom prst="rect">
            <a:avLst/>
          </a:prstGeom>
          <a:solidFill>
            <a:schemeClr val="bg1"/>
          </a:solidFill>
        </p:spPr>
        <p:txBody>
          <a:bodyPr wrap="none" rtlCol="0">
            <a:spAutoFit/>
          </a:bodyPr>
          <a:lstStyle/>
          <a:p>
            <a:r>
              <a:rPr lang="en-US" dirty="0"/>
              <a:t>x</a:t>
            </a:r>
          </a:p>
        </p:txBody>
      </p:sp>
      <p:cxnSp>
        <p:nvCxnSpPr>
          <p:cNvPr id="6" name="Straight Arrow Connector 5"/>
          <p:cNvCxnSpPr/>
          <p:nvPr/>
        </p:nvCxnSpPr>
        <p:spPr bwMode="auto">
          <a:xfrm flipV="1">
            <a:off x="2374900" y="42037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V="1">
            <a:off x="2781300" y="45085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1993900" y="45085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V="1">
            <a:off x="5524500" y="42164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5918200" y="4508500"/>
            <a:ext cx="0" cy="6855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5143500" y="4521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987800" y="51689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368800" y="51689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19500" y="5156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7112000" y="5168900"/>
            <a:ext cx="0" cy="8887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7493000" y="5168900"/>
            <a:ext cx="0" cy="5839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6743700" y="5156200"/>
            <a:ext cx="0" cy="6474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Rectangle 15"/>
          <p:cNvSpPr/>
          <p:nvPr/>
        </p:nvSpPr>
        <p:spPr bwMode="auto">
          <a:xfrm>
            <a:off x="4814011" y="5875635"/>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4725111" y="5778204"/>
            <a:ext cx="355837" cy="461665"/>
          </a:xfrm>
          <a:prstGeom prst="rect">
            <a:avLst/>
          </a:prstGeom>
          <a:noFill/>
        </p:spPr>
        <p:txBody>
          <a:bodyPr wrap="none" rtlCol="0">
            <a:spAutoFit/>
          </a:bodyPr>
          <a:lstStyle/>
          <a:p>
            <a:r>
              <a:rPr lang="en-US" sz="2400" dirty="0" smtClean="0"/>
              <a:t>4</a:t>
            </a:r>
            <a:endParaRPr lang="en-US" sz="2400" dirty="0"/>
          </a:p>
        </p:txBody>
      </p:sp>
      <p:sp>
        <p:nvSpPr>
          <p:cNvPr id="31" name="Rectangle 30"/>
          <p:cNvSpPr/>
          <p:nvPr/>
        </p:nvSpPr>
        <p:spPr bwMode="auto">
          <a:xfrm flipH="1">
            <a:off x="4548509" y="4992003"/>
            <a:ext cx="13716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2" name="TextBox 31"/>
          <p:cNvSpPr txBox="1"/>
          <p:nvPr/>
        </p:nvSpPr>
        <p:spPr>
          <a:xfrm>
            <a:off x="4393332" y="4746973"/>
            <a:ext cx="355837" cy="461665"/>
          </a:xfrm>
          <a:prstGeom prst="rect">
            <a:avLst/>
          </a:prstGeom>
          <a:noFill/>
        </p:spPr>
        <p:txBody>
          <a:bodyPr wrap="none" rtlCol="0">
            <a:spAutoFit/>
          </a:bodyPr>
          <a:lstStyle/>
          <a:p>
            <a:r>
              <a:rPr lang="en-US" sz="2400" dirty="0"/>
              <a:t>3</a:t>
            </a:r>
          </a:p>
        </p:txBody>
      </p:sp>
      <p:sp>
        <p:nvSpPr>
          <p:cNvPr id="25" name="Rectangle 24"/>
          <p:cNvSpPr/>
          <p:nvPr/>
        </p:nvSpPr>
        <p:spPr bwMode="auto">
          <a:xfrm>
            <a:off x="2628900" y="3874532"/>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4" name="Object 4"/>
          <p:cNvGraphicFramePr>
            <a:graphicFrameLocks noChangeAspect="1"/>
          </p:cNvGraphicFramePr>
          <p:nvPr>
            <p:extLst/>
          </p:nvPr>
        </p:nvGraphicFramePr>
        <p:xfrm>
          <a:off x="2628900" y="3924300"/>
          <a:ext cx="263751" cy="330200"/>
        </p:xfrm>
        <a:graphic>
          <a:graphicData uri="http://schemas.openxmlformats.org/presentationml/2006/ole">
            <mc:AlternateContent xmlns:mc="http://schemas.openxmlformats.org/markup-compatibility/2006">
              <mc:Choice xmlns:v="urn:schemas-microsoft-com:vml" Requires="v">
                <p:oleObj spid="_x0000_s6148" name="Equation" r:id="rId5" imgW="152400" imgH="190500" progId="Equation.3">
                  <p:embed/>
                </p:oleObj>
              </mc:Choice>
              <mc:Fallback>
                <p:oleObj name="Equation" r:id="rId5" imgW="152400" imgH="190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3924300"/>
                        <a:ext cx="263751"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bwMode="auto">
          <a:xfrm>
            <a:off x="1993900" y="5690335"/>
            <a:ext cx="317500" cy="37996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aphicFrame>
        <p:nvGraphicFramePr>
          <p:cNvPr id="37" name="Object 4"/>
          <p:cNvGraphicFramePr>
            <a:graphicFrameLocks noChangeAspect="1"/>
          </p:cNvGraphicFramePr>
          <p:nvPr>
            <p:extLst/>
          </p:nvPr>
        </p:nvGraphicFramePr>
        <p:xfrm>
          <a:off x="2047649" y="5690335"/>
          <a:ext cx="263751" cy="330200"/>
        </p:xfrm>
        <a:graphic>
          <a:graphicData uri="http://schemas.openxmlformats.org/presentationml/2006/ole">
            <mc:AlternateContent xmlns:mc="http://schemas.openxmlformats.org/markup-compatibility/2006">
              <mc:Choice xmlns:v="urn:schemas-microsoft-com:vml" Requires="v">
                <p:oleObj spid="_x0000_s6149" name="Equation" r:id="rId7" imgW="152400" imgH="190500" progId="Equation.3">
                  <p:embed/>
                </p:oleObj>
              </mc:Choice>
              <mc:Fallback>
                <p:oleObj name="Equation" r:id="rId7" imgW="152400" imgH="190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7649" y="5690335"/>
                        <a:ext cx="263751"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bwMode="auto">
          <a:xfrm>
            <a:off x="5721350" y="4848573"/>
            <a:ext cx="139700" cy="2241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8" name="TextBox 37"/>
          <p:cNvSpPr txBox="1"/>
          <p:nvPr/>
        </p:nvSpPr>
        <p:spPr>
          <a:xfrm>
            <a:off x="5625863" y="4734273"/>
            <a:ext cx="355837" cy="461665"/>
          </a:xfrm>
          <a:prstGeom prst="rect">
            <a:avLst/>
          </a:prstGeom>
          <a:noFill/>
        </p:spPr>
        <p:txBody>
          <a:bodyPr wrap="none" rtlCol="0">
            <a:spAutoFit/>
          </a:bodyPr>
          <a:lstStyle/>
          <a:p>
            <a:r>
              <a:rPr lang="en-US" sz="2400" dirty="0"/>
              <a:t>2</a:t>
            </a:r>
          </a:p>
        </p:txBody>
      </p:sp>
      <p:sp>
        <p:nvSpPr>
          <p:cNvPr id="3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9.27</a:t>
            </a:r>
            <a:endParaRPr lang="en-US" sz="800" dirty="0"/>
          </a:p>
        </p:txBody>
      </p:sp>
    </p:spTree>
    <p:extLst>
      <p:ext uri="{BB962C8B-B14F-4D97-AF65-F5344CB8AC3E}">
        <p14:creationId xmlns:p14="http://schemas.microsoft.com/office/powerpoint/2010/main" val="74486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5460</Words>
  <Application>Microsoft Office PowerPoint</Application>
  <PresentationFormat>On-screen Show (4:3)</PresentationFormat>
  <Paragraphs>741</Paragraphs>
  <Slides>31</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ＭＳ Ｐゴシック</vt:lpstr>
      <vt:lpstr>Arial</vt:lpstr>
      <vt:lpstr>Calibri</vt:lpstr>
      <vt:lpstr>Calibri Light</vt:lpstr>
      <vt:lpstr>Courier New</vt:lpstr>
      <vt:lpstr>Symbol</vt:lpstr>
      <vt:lpstr>Times New Roman</vt:lpstr>
      <vt:lpstr>Wingdings</vt:lpstr>
      <vt:lpstr>ヒラギノ角ゴ Pro W3</vt:lpstr>
      <vt:lpstr>Office Theme</vt:lpstr>
      <vt:lpstr>Equation</vt:lpstr>
      <vt:lpstr>Electricity and Magnetism II</vt:lpstr>
      <vt:lpstr>A function, f, satisfies the wave equation:</vt:lpstr>
      <vt:lpstr>A “right moving” solution to the wave equation is:  fR(z,t) = A cos(kz – ωt + δ) Which of these do you prefer for a “left moving” soln?  A) fL(z,t) = A cos(kz + ωt + δ) B) fL(z,t) = A cos(kz + ωt - δ) C) fL(z,t) = A cos(-kz – ωt + δ) D) fL(z,t) = A cos(-kz – ωt - δ) E) more than one of these!  (Assume k, ω, δ are positive quantities) </vt:lpstr>
      <vt:lpstr>Two different functions f1 (x,t) and f2 (x,t) are solutions of the wave equation.</vt:lpstr>
      <vt:lpstr>PowerPoint Presentation</vt:lpstr>
      <vt:lpstr>The electric field for a plane wave is given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case where medium 1 had a very slow wave velocity and medium 2 had a much higher wave velocity, μ2v2 &gt;&gt; μ1v1. Assuming that the permeabilities (μ’s) are essentially equal to the permeability of the vacuum, what is the relation between ε1 and ε2?</vt:lpstr>
      <vt:lpstr>PowerPoint Presentation</vt:lpstr>
      <vt:lpstr>For an electric plane wave given by</vt:lpstr>
      <vt:lpstr>An ideal (large) capacitor has surface charge density +σ on its top plate and –σ on its bottom plate. There is only vacuum between the plates. What is E inside the capacitor ?  </vt:lpstr>
      <vt:lpstr>An ideal (large) capacitor has surface charge density +σ on its top plate and –σ on its bottom plate. Now a linear dielectric with permittivity ε is inserted between the plates. How does E inside the dielectric compare with the case with no dielectric?  </vt:lpstr>
      <vt:lpstr>PowerPoint Presentation</vt:lpstr>
      <vt:lpstr>The square root of a + bi is</vt:lpstr>
      <vt:lpstr>From last class: If you model a dielectric as “charges on springs” (with damping) a traveling EM wave will drive those charges, resulting in polarized molecules.  If x(t)=displacement of charge q, and N = molecules/volume, what is the volume polarization, P?</vt:lpstr>
      <vt:lpstr>For our atomic model of permittivity we found the absorption coefficient to be:</vt:lpstr>
      <vt:lpstr>For our atomic model of permittivity we found the absorption coefficient to be:</vt:lpstr>
      <vt:lpstr>What is the electric field in a perfect conductor if an EM wave is incident on the surface?</vt:lpstr>
      <vt:lpstr>What is the magnetic field in a perfect conductor if an EM wave is incident on the surface?</vt:lpstr>
      <vt:lpstr>For TEmn modes we found the general dispersion relation</vt:lpstr>
      <vt:lpstr>For TEmn modes we found the general dispersion relation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 II</dc:title>
  <dc:creator>Colton, John S</dc:creator>
  <cp:lastModifiedBy>Colton, John S</cp:lastModifiedBy>
  <cp:revision>5</cp:revision>
  <dcterms:created xsi:type="dcterms:W3CDTF">2016-08-04T23:21:51Z</dcterms:created>
  <dcterms:modified xsi:type="dcterms:W3CDTF">2016-08-05T00:04:15Z</dcterms:modified>
</cp:coreProperties>
</file>