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16" autoAdjust="0"/>
    <p:restoredTop sz="78007" autoAdjust="0"/>
  </p:normalViewPr>
  <p:slideViewPr>
    <p:cSldViewPr snapToGrid="0">
      <p:cViewPr varScale="1">
        <p:scale>
          <a:sx n="86" d="100"/>
          <a:sy n="86" d="100"/>
        </p:scale>
        <p:origin x="546"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7.emf"/><Relationship Id="rId1" Type="http://schemas.openxmlformats.org/officeDocument/2006/relationships/image" Target="../media/image6.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9.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98812A9-B35B-48F6-A628-2401B05B5C59}" type="datetimeFigureOut">
              <a:rPr lang="en-US" smtClean="0"/>
              <a:t>8/4/2016</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B10F67F-7689-4F33-BF8A-81C8C65D1695}" type="slidenum">
              <a:rPr lang="en-US" smtClean="0"/>
              <a:t>‹#›</a:t>
            </a:fld>
            <a:endParaRPr lang="en-US"/>
          </a:p>
        </p:txBody>
      </p:sp>
    </p:spTree>
    <p:extLst>
      <p:ext uri="{BB962C8B-B14F-4D97-AF65-F5344CB8AC3E}">
        <p14:creationId xmlns:p14="http://schemas.microsoft.com/office/powerpoint/2010/main" val="13380832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0" fontAlgn="base" latinLnBrk="0" hangingPunct="0">
              <a:lnSpc>
                <a:spcPct val="100000"/>
              </a:lnSpc>
              <a:spcBef>
                <a:spcPct val="30000"/>
              </a:spcBef>
              <a:spcAft>
                <a:spcPct val="0"/>
              </a:spcAft>
              <a:buClrTx/>
              <a:buSzTx/>
              <a:buFontTx/>
              <a:buNone/>
              <a:tabLst/>
              <a:defRPr/>
            </a:pPr>
            <a:r>
              <a:rPr lang="en-US" dirty="0" smtClean="0">
                <a:ea typeface="ＭＳ Ｐゴシック" charset="-128"/>
                <a:cs typeface="ＭＳ Ｐゴシック" charset="-128"/>
              </a:rPr>
              <a:t>Class: MATH</a:t>
            </a:r>
          </a:p>
          <a:p>
            <a:pPr marL="0" marR="0" indent="0" algn="l" defTabSz="457200" rtl="0" eaLnBrk="0" fontAlgn="base" latinLnBrk="0" hangingPunct="0">
              <a:lnSpc>
                <a:spcPct val="100000"/>
              </a:lnSpc>
              <a:spcBef>
                <a:spcPct val="30000"/>
              </a:spcBef>
              <a:spcAft>
                <a:spcPct val="0"/>
              </a:spcAft>
              <a:buClrTx/>
              <a:buSzTx/>
              <a:buFontTx/>
              <a:buNone/>
              <a:tabLst/>
              <a:defRPr/>
            </a:pPr>
            <a:r>
              <a:rPr lang="en-US" dirty="0" smtClean="0">
                <a:ea typeface="ＭＳ Ｐゴシック" charset="-128"/>
                <a:cs typeface="ＭＳ Ｐゴシック" charset="-128"/>
              </a:rPr>
              <a:t>Correct</a:t>
            </a:r>
            <a:r>
              <a:rPr lang="en-US" baseline="0" dirty="0" smtClean="0">
                <a:ea typeface="ＭＳ Ｐゴシック" charset="-128"/>
                <a:cs typeface="ＭＳ Ｐゴシック" charset="-128"/>
              </a:rPr>
              <a:t> Answer: B</a:t>
            </a:r>
            <a:endParaRPr lang="en-US" dirty="0" smtClean="0">
              <a:ea typeface="ＭＳ Ｐゴシック" charset="-128"/>
              <a:cs typeface="ＭＳ Ｐゴシック" charset="-128"/>
            </a:endParaRPr>
          </a:p>
          <a:p>
            <a:pPr marL="0" marR="0" indent="0" algn="l" defTabSz="457200" rtl="0" eaLnBrk="0" fontAlgn="base" latinLnBrk="0" hangingPunct="0">
              <a:lnSpc>
                <a:spcPct val="100000"/>
              </a:lnSpc>
              <a:spcBef>
                <a:spcPct val="30000"/>
              </a:spcBef>
              <a:spcAft>
                <a:spcPct val="0"/>
              </a:spcAft>
              <a:buClrTx/>
              <a:buSzTx/>
              <a:buFontTx/>
              <a:buNone/>
              <a:tabLst/>
              <a:defRPr/>
            </a:pPr>
            <a:r>
              <a:rPr lang="en-US" dirty="0" smtClean="0">
                <a:ea typeface="ＭＳ Ｐゴシック" charset="-128"/>
                <a:cs typeface="ＭＳ Ｐゴシック" charset="-128"/>
              </a:rPr>
              <a:t>_______________________________</a:t>
            </a:r>
          </a:p>
          <a:p>
            <a:pPr marL="0" marR="0" indent="0" algn="l" defTabSz="457200" rtl="0" eaLnBrk="0" fontAlgn="base" latinLnBrk="0" hangingPunct="0">
              <a:lnSpc>
                <a:spcPct val="100000"/>
              </a:lnSpc>
              <a:spcBef>
                <a:spcPct val="30000"/>
              </a:spcBef>
              <a:spcAft>
                <a:spcPct val="0"/>
              </a:spcAft>
              <a:buClrTx/>
              <a:buSzTx/>
              <a:buFontTx/>
              <a:buNone/>
              <a:tabLst/>
              <a:defRPr/>
            </a:pPr>
            <a:r>
              <a:rPr lang="en-US" dirty="0" smtClean="0">
                <a:ea typeface="ＭＳ Ｐゴシック" charset="-128"/>
                <a:cs typeface="ＭＳ Ｐゴシック" charset="-128"/>
              </a:rPr>
              <a:t>Physics 3320 Fa11 (SJP) Lecture 32</a:t>
            </a:r>
          </a:p>
          <a:p>
            <a:r>
              <a:rPr lang="en-US" dirty="0" smtClean="0"/>
              <a:t>(Silently: it was a 50/50 B/C split!)</a:t>
            </a:r>
            <a:r>
              <a:rPr lang="en-US" baseline="0" dirty="0" smtClean="0"/>
              <a:t> </a:t>
            </a:r>
            <a:endParaRPr lang="en-US" dirty="0" smtClean="0"/>
          </a:p>
          <a:p>
            <a:r>
              <a:rPr lang="en-US" dirty="0" smtClean="0"/>
              <a:t>4,[[ 61]], 26,4,4</a:t>
            </a:r>
          </a:p>
          <a:p>
            <a:r>
              <a:rPr lang="en-US" dirty="0" smtClean="0"/>
              <a:t>Physics</a:t>
            </a:r>
            <a:r>
              <a:rPr lang="en-US" baseline="0" dirty="0" smtClean="0"/>
              <a:t> 3320 Sp12 (MD) Lecture 25</a:t>
            </a:r>
          </a:p>
          <a:p>
            <a:r>
              <a:rPr lang="en-US" baseline="0" dirty="0" smtClean="0"/>
              <a:t>0, [[91]], 4, 4, 0</a:t>
            </a:r>
            <a:endParaRPr lang="en-US" dirty="0" smtClean="0"/>
          </a:p>
          <a:p>
            <a:r>
              <a:rPr lang="en-US" dirty="0" smtClean="0"/>
              <a:t>_______________________________</a:t>
            </a:r>
          </a:p>
          <a:p>
            <a:r>
              <a:rPr lang="en-US" b="1" dirty="0" smtClean="0"/>
              <a:t>Fall</a:t>
            </a:r>
            <a:r>
              <a:rPr lang="en-US" b="1" baseline="0" dirty="0" smtClean="0"/>
              <a:t> 2011 Comments</a:t>
            </a:r>
            <a:endParaRPr lang="en-US" b="1" dirty="0" smtClean="0"/>
          </a:p>
          <a:p>
            <a:r>
              <a:rPr lang="en-US" dirty="0" smtClean="0"/>
              <a:t>Note that the popular</a:t>
            </a:r>
            <a:r>
              <a:rPr lang="en-US" baseline="0" dirty="0" smtClean="0"/>
              <a:t> answer C here is a scalar, not a vector (!) Student couldn’t articulate reasoning here, they just “thought” it was one or the other. Nobody cracked open Griffiths! Somewhat surprising this needs to be reviewed, but there you go. It’s clear this is not readily in their “toolkits”. </a:t>
            </a:r>
            <a:endParaRPr lang="en-US" dirty="0" smtClean="0"/>
          </a:p>
          <a:p>
            <a:endParaRPr lang="en-US" dirty="0" smtClean="0"/>
          </a:p>
          <a:p>
            <a:r>
              <a:rPr lang="en-US" dirty="0" smtClean="0"/>
              <a:t>One subtlety here is that although it’s quite</a:t>
            </a:r>
            <a:r>
              <a:rPr lang="en-US" baseline="0" dirty="0" smtClean="0"/>
              <a:t> easy to show (especially with the “front flyleaf”) that IF statement B is true, THEN the curl of F=0. That doesn’t prove the converse, though, and this requires a little thought. I didn’t go into it (we’ve covered that to death in 3310), but I’m sure that if I had, it would not have been easy or obvious for them </a:t>
            </a:r>
            <a:endParaRPr lang="en-US" dirty="0" smtClean="0"/>
          </a:p>
          <a:p>
            <a:endParaRPr lang="en-US" dirty="0" smtClean="0"/>
          </a:p>
          <a:p>
            <a:r>
              <a:rPr lang="en-US" dirty="0" smtClean="0"/>
              <a:t>Notes</a:t>
            </a:r>
          </a:p>
          <a:p>
            <a:r>
              <a:rPr lang="en-US" sz="1200" b="1" kern="1200" dirty="0" smtClean="0">
                <a:solidFill>
                  <a:schemeClr val="tx1"/>
                </a:solidFill>
                <a:latin typeface="+mn-lt"/>
                <a:ea typeface="ＭＳ Ｐゴシック" pitchFamily="-106" charset="-128"/>
                <a:cs typeface="ＭＳ Ｐゴシック" pitchFamily="-106" charset="-128"/>
              </a:rPr>
              <a:t>LA:</a:t>
            </a:r>
            <a:r>
              <a:rPr lang="en-US" sz="1200" b="0" kern="1200" dirty="0" smtClean="0">
                <a:solidFill>
                  <a:schemeClr val="tx1"/>
                </a:solidFill>
                <a:latin typeface="+mn-lt"/>
                <a:ea typeface="ＭＳ Ｐゴシック" pitchFamily="-106" charset="-128"/>
                <a:cs typeface="ＭＳ Ｐゴシック" pitchFamily="-106" charset="-128"/>
              </a:rPr>
              <a:t> Students near me were convinced it had to be the gradient of a function (B), but other students were discussing that it might be 0 (A), or the divergence of a vector field (C) which I think was mainly confusion about notation.</a:t>
            </a:r>
            <a:endParaRPr lang="en-US" sz="1200" b="1" kern="1200" dirty="0" smtClean="0">
              <a:solidFill>
                <a:schemeClr val="tx1"/>
              </a:solidFill>
              <a:latin typeface="+mn-lt"/>
              <a:ea typeface="ＭＳ Ｐゴシック" pitchFamily="-106" charset="-128"/>
              <a:cs typeface="ＭＳ Ｐゴシック" pitchFamily="-106" charset="-128"/>
            </a:endParaRPr>
          </a:p>
          <a:p>
            <a:endParaRPr lang="en-US" sz="1200" b="0" kern="1200" dirty="0" smtClean="0">
              <a:solidFill>
                <a:schemeClr val="tx1"/>
              </a:solidFill>
              <a:latin typeface="+mn-lt"/>
              <a:ea typeface="ＭＳ Ｐゴシック" pitchFamily="-106" charset="-128"/>
              <a:cs typeface="ＭＳ Ｐゴシック" pitchFamily="-106" charset="-128"/>
            </a:endParaRPr>
          </a:p>
          <a:p>
            <a:r>
              <a:rPr lang="en-US" sz="1200" b="0" kern="1200" dirty="0" smtClean="0">
                <a:solidFill>
                  <a:schemeClr val="tx1"/>
                </a:solidFill>
                <a:latin typeface="+mn-lt"/>
                <a:ea typeface="ＭＳ Ｐゴシック" pitchFamily="-106" charset="-128"/>
                <a:cs typeface="ＭＳ Ｐゴシック" pitchFamily="-106" charset="-128"/>
              </a:rPr>
              <a:t>================================</a:t>
            </a:r>
          </a:p>
          <a:p>
            <a:r>
              <a:rPr lang="en-US" dirty="0" smtClean="0"/>
              <a:t>Written by SJP</a:t>
            </a:r>
            <a:r>
              <a:rPr lang="en-US" baseline="0" dirty="0" smtClean="0"/>
              <a:t> in PHYS 3320 Fa11</a:t>
            </a:r>
          </a:p>
          <a:p>
            <a:endParaRPr lang="en-US" dirty="0"/>
          </a:p>
        </p:txBody>
      </p:sp>
      <p:sp>
        <p:nvSpPr>
          <p:cNvPr id="4" name="Slide Number Placeholder 3"/>
          <p:cNvSpPr>
            <a:spLocks noGrp="1"/>
          </p:cNvSpPr>
          <p:nvPr>
            <p:ph type="sldNum" sz="quarter" idx="10"/>
          </p:nvPr>
        </p:nvSpPr>
        <p:spPr/>
        <p:txBody>
          <a:bodyPr/>
          <a:lstStyle/>
          <a:p>
            <a:pPr>
              <a:defRPr/>
            </a:pPr>
            <a:fld id="{20737D2B-F4D4-8E43-810E-08EF173F04EC}" type="slidenum">
              <a:rPr lang="en-US" smtClean="0"/>
              <a:pPr>
                <a:defRPr/>
              </a:pPr>
              <a:t>2</a:t>
            </a:fld>
            <a:endParaRPr lang="en-US"/>
          </a:p>
        </p:txBody>
      </p:sp>
    </p:spTree>
    <p:extLst>
      <p:ext uri="{BB962C8B-B14F-4D97-AF65-F5344CB8AC3E}">
        <p14:creationId xmlns:p14="http://schemas.microsoft.com/office/powerpoint/2010/main" val="285264609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p:spPr>
      </p:sp>
      <p:sp>
        <p:nvSpPr>
          <p:cNvPr id="25603" name="Notes Placeholder 2"/>
          <p:cNvSpPr>
            <a:spLocks noGrp="1"/>
          </p:cNvSpPr>
          <p:nvPr>
            <p:ph type="body" idx="1"/>
          </p:nvPr>
        </p:nvSpPr>
        <p:spPr bwMode="auto">
          <a:noFill/>
        </p:spPr>
        <p:txBody>
          <a:bodyPr/>
          <a:lstStyle/>
          <a:p>
            <a:pPr marL="0" marR="0" indent="0" algn="l" defTabSz="457200" rtl="0" eaLnBrk="0" fontAlgn="base" latinLnBrk="0" hangingPunct="0">
              <a:lnSpc>
                <a:spcPct val="100000"/>
              </a:lnSpc>
              <a:spcBef>
                <a:spcPct val="30000"/>
              </a:spcBef>
              <a:spcAft>
                <a:spcPct val="0"/>
              </a:spcAft>
              <a:buClrTx/>
              <a:buSzTx/>
              <a:buFontTx/>
              <a:buNone/>
              <a:tabLst/>
              <a:defRPr/>
            </a:pPr>
            <a:r>
              <a:rPr lang="en-US" dirty="0" smtClean="0"/>
              <a:t>Class: CONCEPTUAL</a:t>
            </a:r>
          </a:p>
          <a:p>
            <a:pPr marL="0" marR="0" indent="0" algn="l" defTabSz="457200" rtl="0" eaLnBrk="0" fontAlgn="base" latinLnBrk="0" hangingPunct="0">
              <a:lnSpc>
                <a:spcPct val="100000"/>
              </a:lnSpc>
              <a:spcBef>
                <a:spcPct val="30000"/>
              </a:spcBef>
              <a:spcAft>
                <a:spcPct val="0"/>
              </a:spcAft>
              <a:buClrTx/>
              <a:buSzTx/>
              <a:buFontTx/>
              <a:buNone/>
              <a:tabLst/>
              <a:defRPr/>
            </a:pPr>
            <a:r>
              <a:rPr lang="en-US" dirty="0" smtClean="0"/>
              <a:t>Correct</a:t>
            </a:r>
            <a:r>
              <a:rPr lang="en-US" baseline="0" dirty="0" smtClean="0"/>
              <a:t> Answer: C</a:t>
            </a:r>
            <a:endParaRPr lang="en-US" dirty="0" smtClean="0"/>
          </a:p>
          <a:p>
            <a:pPr marL="0" marR="0" indent="0" algn="l" defTabSz="457200" rtl="0" eaLnBrk="0" fontAlgn="base" latinLnBrk="0" hangingPunct="0">
              <a:lnSpc>
                <a:spcPct val="100000"/>
              </a:lnSpc>
              <a:spcBef>
                <a:spcPct val="30000"/>
              </a:spcBef>
              <a:spcAft>
                <a:spcPct val="0"/>
              </a:spcAft>
              <a:buClrTx/>
              <a:buSzTx/>
              <a:buFontTx/>
              <a:buNone/>
              <a:tabLst/>
              <a:defRPr/>
            </a:pPr>
            <a:r>
              <a:rPr lang="en-US" dirty="0" smtClean="0"/>
              <a:t>________________________________</a:t>
            </a:r>
          </a:p>
          <a:p>
            <a:pPr marL="0" marR="0" indent="0" algn="l" defTabSz="457200" rtl="0" eaLnBrk="0" fontAlgn="base" latinLnBrk="0" hangingPunct="0">
              <a:lnSpc>
                <a:spcPct val="100000"/>
              </a:lnSpc>
              <a:spcBef>
                <a:spcPct val="30000"/>
              </a:spcBef>
              <a:spcAft>
                <a:spcPct val="0"/>
              </a:spcAft>
              <a:buClrTx/>
              <a:buSzTx/>
              <a:buFontTx/>
              <a:buNone/>
              <a:tabLst/>
              <a:defRPr/>
            </a:pPr>
            <a:r>
              <a:rPr lang="en-US" dirty="0" smtClean="0"/>
              <a:t>Physics 3320 Fa11 (SJP) Lecture</a:t>
            </a:r>
            <a:r>
              <a:rPr lang="en-US" baseline="0" dirty="0" smtClean="0"/>
              <a:t> </a:t>
            </a:r>
            <a:r>
              <a:rPr lang="en-US" dirty="0" smtClean="0"/>
              <a:t>35</a:t>
            </a:r>
          </a:p>
          <a:p>
            <a:r>
              <a:rPr lang="en-US" dirty="0" smtClean="0"/>
              <a:t>Silent</a:t>
            </a:r>
            <a:r>
              <a:rPr lang="en-US" baseline="0" dirty="0" smtClean="0"/>
              <a:t> vote was:   0, 0, [62],  24, 14</a:t>
            </a:r>
          </a:p>
          <a:p>
            <a:r>
              <a:rPr lang="en-US" baseline="0" dirty="0" smtClean="0"/>
              <a:t>After discussion:  0, 0, [100], 0,  0</a:t>
            </a:r>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Physics 3320 Sp12</a:t>
            </a:r>
            <a:r>
              <a:rPr lang="en-US" baseline="0" dirty="0" smtClean="0"/>
              <a:t> (MD) Lecture 29</a:t>
            </a:r>
          </a:p>
          <a:p>
            <a:r>
              <a:rPr lang="en-US" baseline="0" dirty="0" smtClean="0"/>
              <a:t>3, 0, [[79]], 15, 3</a:t>
            </a:r>
          </a:p>
          <a:p>
            <a:r>
              <a:rPr lang="en-US" baseline="0" dirty="0" smtClean="0"/>
              <a:t>________________________________</a:t>
            </a:r>
          </a:p>
          <a:p>
            <a:r>
              <a:rPr lang="en-US" b="1" baseline="0" dirty="0" smtClean="0"/>
              <a:t>Fall 2011 Comments</a:t>
            </a:r>
          </a:p>
          <a:p>
            <a:r>
              <a:rPr lang="en-US" baseline="0" dirty="0" smtClean="0"/>
              <a:t>This is a review of the “single wire” from last time. (On the board are V, A formulas in Lorentz gauge, with the retarded time formula in front of them)</a:t>
            </a:r>
          </a:p>
          <a:p>
            <a:r>
              <a:rPr lang="en-US" baseline="0" dirty="0" smtClean="0"/>
              <a:t>Student voices were pretty clear about this, that you will have a “front” moving outwards at speed c. (Some questions about why its c, where the speed of light enters when we don’t really have “light” here, it’s just E fields. It’s there in the V, A formulas in Lorentz gauge!) </a:t>
            </a:r>
          </a:p>
          <a:p>
            <a:endParaRPr lang="en-US" baseline="0" dirty="0" smtClean="0"/>
          </a:p>
          <a:p>
            <a:r>
              <a:rPr lang="en-US" baseline="0" dirty="0" smtClean="0"/>
              <a:t>Briefly discussed D, that one was tempting at first to them, since that’s what they’re used to from “E fields in conductors” from a few weeks ago. But this is different, there’s a sharp edge/turnoff/front to this propagating plane wave. </a:t>
            </a:r>
            <a:endParaRPr lang="en-US" dirty="0" smtClean="0"/>
          </a:p>
          <a:p>
            <a:endParaRPr lang="en-US" dirty="0" smtClean="0"/>
          </a:p>
          <a:p>
            <a:r>
              <a:rPr lang="en-US" dirty="0" smtClean="0"/>
              <a:t>Notes</a:t>
            </a:r>
          </a:p>
          <a:p>
            <a:r>
              <a:rPr lang="en-US" b="1" dirty="0" smtClean="0"/>
              <a:t>Baily:</a:t>
            </a:r>
            <a:r>
              <a:rPr lang="en-US" b="0" dirty="0" smtClean="0"/>
              <a:t> </a:t>
            </a:r>
            <a:r>
              <a:rPr lang="en-US" sz="1200" kern="1200" dirty="0" smtClean="0">
                <a:solidFill>
                  <a:schemeClr val="tx1"/>
                </a:solidFill>
                <a:latin typeface="+mn-lt"/>
                <a:ea typeface="ＭＳ Ｐゴシック" pitchFamily="-106" charset="-128"/>
                <a:cs typeface="ＭＳ Ｐゴシック" pitchFamily="-106" charset="-128"/>
              </a:rPr>
              <a:t>Students nearby were confident in their answer, so not a lot of discussion amongst themselves.</a:t>
            </a:r>
          </a:p>
          <a:p>
            <a:endParaRPr lang="en-US" sz="1200" kern="1200" dirty="0" smtClean="0">
              <a:solidFill>
                <a:schemeClr val="tx1"/>
              </a:solidFill>
              <a:latin typeface="+mn-lt"/>
              <a:ea typeface="ＭＳ Ｐゴシック" pitchFamily="-106" charset="-128"/>
              <a:cs typeface="ＭＳ Ｐゴシック" pitchFamily="-106" charset="-128"/>
            </a:endParaRPr>
          </a:p>
          <a:p>
            <a:r>
              <a:rPr lang="en-US" sz="1200" b="1" kern="1200" dirty="0" smtClean="0">
                <a:solidFill>
                  <a:schemeClr val="tx1"/>
                </a:solidFill>
                <a:latin typeface="+mn-lt"/>
                <a:ea typeface="ＭＳ Ｐゴシック" pitchFamily="-106" charset="-128"/>
                <a:cs typeface="ＭＳ Ｐゴシック" pitchFamily="-106" charset="-128"/>
              </a:rPr>
              <a:t>LA:</a:t>
            </a:r>
            <a:r>
              <a:rPr lang="en-US" sz="1200" b="0" kern="1200" dirty="0" smtClean="0">
                <a:solidFill>
                  <a:schemeClr val="tx1"/>
                </a:solidFill>
                <a:latin typeface="+mn-lt"/>
                <a:ea typeface="ＭＳ Ｐゴシック" pitchFamily="-106" charset="-128"/>
                <a:cs typeface="ＭＳ Ｐゴシック" pitchFamily="-106" charset="-128"/>
              </a:rPr>
              <a:t> Silent vote to start this one, which was pretty divided.  I asked the student next to me and he thought it was E&amp;B appear everywhere but exponentially suppressed but this was mainly a guess.  I asked about which choices he could eliminate and he said he was down to only near the sheet and the exponential one.  At this point, Peter chimed in saying information can only travel at c, so if z&gt;</a:t>
            </a:r>
            <a:r>
              <a:rPr lang="en-US" sz="1200" b="0" kern="1200" dirty="0" err="1" smtClean="0">
                <a:solidFill>
                  <a:schemeClr val="tx1"/>
                </a:solidFill>
                <a:latin typeface="+mn-lt"/>
                <a:ea typeface="ＭＳ Ｐゴシック" pitchFamily="-106" charset="-128"/>
                <a:cs typeface="ＭＳ Ｐゴシック" pitchFamily="-106" charset="-128"/>
              </a:rPr>
              <a:t>ct</a:t>
            </a:r>
            <a:r>
              <a:rPr lang="en-US" sz="1200" b="0" kern="1200" dirty="0" smtClean="0">
                <a:solidFill>
                  <a:schemeClr val="tx1"/>
                </a:solidFill>
                <a:latin typeface="+mn-lt"/>
                <a:ea typeface="ＭＳ Ｐゴシック" pitchFamily="-106" charset="-128"/>
                <a:cs typeface="ＭＳ Ｐゴシック" pitchFamily="-106" charset="-128"/>
              </a:rPr>
              <a:t> then we wouldn't know the sheet was turned on.  This seemed to be a general trend, as the final vote was 100%.</a:t>
            </a:r>
            <a:endParaRPr lang="en-US" dirty="0" smtClean="0"/>
          </a:p>
          <a:p>
            <a:endParaRPr lang="en-US" dirty="0" smtClean="0"/>
          </a:p>
          <a:p>
            <a:r>
              <a:rPr lang="en-US" dirty="0" smtClean="0"/>
              <a:t>===============================</a:t>
            </a:r>
          </a:p>
          <a:p>
            <a:r>
              <a:rPr lang="en-US" dirty="0" smtClean="0"/>
              <a:t>USED </a:t>
            </a:r>
            <a:r>
              <a:rPr lang="en-US" dirty="0"/>
              <a:t>IN:  Spring 2009 (Rogers)</a:t>
            </a:r>
          </a:p>
          <a:p>
            <a:r>
              <a:rPr lang="en-US" dirty="0"/>
              <a:t>LECTURE NUMBER:  23</a:t>
            </a:r>
          </a:p>
          <a:p>
            <a:r>
              <a:rPr lang="en-US" dirty="0"/>
              <a:t>STUDENT RESPONSES: 0 % 3 % </a:t>
            </a:r>
            <a:r>
              <a:rPr lang="en-US" b="1" dirty="0"/>
              <a:t>[[82 %]]</a:t>
            </a:r>
            <a:r>
              <a:rPr lang="en-US" dirty="0"/>
              <a:t> 0 % 15 % (SPRING 09)</a:t>
            </a:r>
          </a:p>
          <a:p>
            <a:r>
              <a:rPr lang="en-US" b="1" dirty="0"/>
              <a:t>INSTRUCTOR NOTES: </a:t>
            </a:r>
          </a:p>
          <a:p>
            <a:r>
              <a:rPr lang="en-US" dirty="0">
                <a:ea typeface="ヒラギノ角ゴ Pro W3" charset="-128"/>
                <a:cs typeface="ヒラギノ角ゴ Pro W3" charset="-128"/>
              </a:rPr>
              <a:t>WRITTEN BY:  Charles Rogers (CU-Boulder)</a:t>
            </a:r>
          </a:p>
          <a:p>
            <a:pPr>
              <a:spcBef>
                <a:spcPct val="0"/>
              </a:spcBef>
            </a:pPr>
            <a:endParaRPr lang="en-US" dirty="0"/>
          </a:p>
          <a:p>
            <a:pPr eaLnBrk="1" hangingPunct="1">
              <a:spcBef>
                <a:spcPct val="0"/>
              </a:spcBef>
            </a:pPr>
            <a:endParaRPr lang="en-US" dirty="0">
              <a:ea typeface="ＭＳ Ｐゴシック" charset="-128"/>
              <a:cs typeface="ＭＳ Ｐゴシック" charset="-128"/>
            </a:endParaRPr>
          </a:p>
        </p:txBody>
      </p:sp>
      <p:sp>
        <p:nvSpPr>
          <p:cNvPr id="25604" name="Slide Number Placeholder 3"/>
          <p:cNvSpPr>
            <a:spLocks noGrp="1"/>
          </p:cNvSpPr>
          <p:nvPr>
            <p:ph type="sldNum" sz="quarter" idx="5"/>
          </p:nvPr>
        </p:nvSpPr>
        <p:spPr bwMode="auto">
          <a:noFill/>
          <a:ln>
            <a:miter lim="800000"/>
            <a:headEnd/>
            <a:tailEnd/>
          </a:ln>
        </p:spPr>
        <p:txBody>
          <a:bodyPr/>
          <a:lstStyle/>
          <a:p>
            <a:fld id="{BDFBB372-486B-3B4D-921F-232510061EA6}" type="slidenum">
              <a:rPr lang="en-US">
                <a:latin typeface="Calibri" charset="0"/>
                <a:ea typeface="ＭＳ Ｐゴシック" charset="-128"/>
                <a:cs typeface="ＭＳ Ｐゴシック" charset="-128"/>
              </a:rPr>
              <a:pPr/>
              <a:t>11</a:t>
            </a:fld>
            <a:endParaRPr lang="en-US">
              <a:latin typeface="Calibri" charset="0"/>
              <a:ea typeface="ＭＳ Ｐゴシック" charset="-128"/>
              <a:cs typeface="ＭＳ Ｐゴシック" charset="-128"/>
            </a:endParaRPr>
          </a:p>
        </p:txBody>
      </p:sp>
    </p:spTree>
    <p:extLst>
      <p:ext uri="{BB962C8B-B14F-4D97-AF65-F5344CB8AC3E}">
        <p14:creationId xmlns:p14="http://schemas.microsoft.com/office/powerpoint/2010/main" val="14758227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a:lstStyle/>
          <a:p>
            <a:pPr marL="0" marR="0" indent="0" algn="l" defTabSz="457200" rtl="0" eaLnBrk="0" fontAlgn="base" latinLnBrk="0" hangingPunct="0">
              <a:lnSpc>
                <a:spcPct val="100000"/>
              </a:lnSpc>
              <a:spcBef>
                <a:spcPct val="30000"/>
              </a:spcBef>
              <a:spcAft>
                <a:spcPct val="0"/>
              </a:spcAft>
              <a:buClrTx/>
              <a:buSzTx/>
              <a:buFontTx/>
              <a:buNone/>
              <a:tabLst/>
              <a:defRPr/>
            </a:pPr>
            <a:r>
              <a:rPr lang="en-US" dirty="0" smtClean="0"/>
              <a:t>Class: CONCEPTUAL</a:t>
            </a:r>
          </a:p>
          <a:p>
            <a:pPr marL="0" marR="0" indent="0" algn="l" defTabSz="457200" rtl="0" eaLnBrk="0" fontAlgn="base" latinLnBrk="0" hangingPunct="0">
              <a:lnSpc>
                <a:spcPct val="100000"/>
              </a:lnSpc>
              <a:spcBef>
                <a:spcPct val="30000"/>
              </a:spcBef>
              <a:spcAft>
                <a:spcPct val="0"/>
              </a:spcAft>
              <a:buClrTx/>
              <a:buSzTx/>
              <a:buFontTx/>
              <a:buNone/>
              <a:tabLst/>
              <a:defRPr/>
            </a:pPr>
            <a:r>
              <a:rPr lang="en-US" dirty="0" smtClean="0"/>
              <a:t>Correct Answer:</a:t>
            </a:r>
            <a:r>
              <a:rPr lang="en-US" baseline="0" dirty="0" smtClean="0"/>
              <a:t> B</a:t>
            </a:r>
            <a:endParaRPr lang="en-US" dirty="0" smtClean="0"/>
          </a:p>
          <a:p>
            <a:pPr marL="0" marR="0" indent="0" algn="l" defTabSz="457200" rtl="0" eaLnBrk="0" fontAlgn="base" latinLnBrk="0" hangingPunct="0">
              <a:lnSpc>
                <a:spcPct val="100000"/>
              </a:lnSpc>
              <a:spcBef>
                <a:spcPct val="30000"/>
              </a:spcBef>
              <a:spcAft>
                <a:spcPct val="0"/>
              </a:spcAft>
              <a:buClrTx/>
              <a:buSzTx/>
              <a:buFontTx/>
              <a:buNone/>
              <a:tabLst/>
              <a:defRPr/>
            </a:pPr>
            <a:r>
              <a:rPr lang="en-US" dirty="0" smtClean="0"/>
              <a:t>_______________________________</a:t>
            </a:r>
          </a:p>
          <a:p>
            <a:pPr marL="0" marR="0" indent="0" algn="l" defTabSz="457200" rtl="0" eaLnBrk="0" fontAlgn="base" latinLnBrk="0" hangingPunct="0">
              <a:lnSpc>
                <a:spcPct val="100000"/>
              </a:lnSpc>
              <a:spcBef>
                <a:spcPct val="30000"/>
              </a:spcBef>
              <a:spcAft>
                <a:spcPct val="0"/>
              </a:spcAft>
              <a:buClrTx/>
              <a:buSzTx/>
              <a:buFontTx/>
              <a:buNone/>
              <a:tabLst/>
              <a:defRPr/>
            </a:pPr>
            <a:r>
              <a:rPr lang="en-US" dirty="0" smtClean="0"/>
              <a:t>Physics 3320 Fa11 (SJP) Lecture 35</a:t>
            </a:r>
          </a:p>
          <a:p>
            <a:r>
              <a:rPr lang="en-US" dirty="0" smtClean="0"/>
              <a:t>I didn’t have them click on this,  not</a:t>
            </a:r>
            <a:r>
              <a:rPr lang="en-US" baseline="0" dirty="0" smtClean="0"/>
              <a:t> sure why not (especially given the poorer response from a previous class). We just discussed it together. But, I don’t hear student voices as well that way, so not sure what they would have voted. </a:t>
            </a:r>
            <a:endParaRPr lang="en-US" dirty="0" smtClean="0"/>
          </a:p>
          <a:p>
            <a:endParaRPr lang="en-US" dirty="0" smtClean="0"/>
          </a:p>
          <a:p>
            <a:endParaRPr lang="en-US" dirty="0" smtClean="0"/>
          </a:p>
          <a:p>
            <a:r>
              <a:rPr lang="en-US" dirty="0" smtClean="0"/>
              <a:t>==============================</a:t>
            </a:r>
          </a:p>
          <a:p>
            <a:r>
              <a:rPr lang="en-US" dirty="0" smtClean="0"/>
              <a:t>USED </a:t>
            </a:r>
            <a:r>
              <a:rPr lang="en-US" dirty="0"/>
              <a:t>IN:  Spring 2009 (Rogers)</a:t>
            </a:r>
          </a:p>
          <a:p>
            <a:r>
              <a:rPr lang="en-US" dirty="0"/>
              <a:t>LECTURE NUMBER:  23</a:t>
            </a:r>
          </a:p>
          <a:p>
            <a:r>
              <a:rPr lang="en-US" dirty="0"/>
              <a:t>STUDENT RESPONSES: 6 % </a:t>
            </a:r>
            <a:r>
              <a:rPr lang="en-US" b="1" dirty="0"/>
              <a:t>[[0 %]]</a:t>
            </a:r>
            <a:r>
              <a:rPr lang="en-US" dirty="0"/>
              <a:t> 71 % 15 % 9 % (SPRING 09)</a:t>
            </a:r>
          </a:p>
          <a:p>
            <a:r>
              <a:rPr lang="en-US" b="1" dirty="0"/>
              <a:t>INSTRUCTOR NOTES: </a:t>
            </a:r>
          </a:p>
          <a:p>
            <a:r>
              <a:rPr lang="en-US" dirty="0">
                <a:ea typeface="ヒラギノ角ゴ Pro W3" charset="-128"/>
                <a:cs typeface="ヒラギノ角ゴ Pro W3" charset="-128"/>
              </a:rPr>
              <a:t>WRITTEN BY:  Charles Rogers (CU-Boulder)</a:t>
            </a:r>
          </a:p>
          <a:p>
            <a:pPr eaLnBrk="1" hangingPunct="1">
              <a:spcBef>
                <a:spcPct val="0"/>
              </a:spcBef>
            </a:pPr>
            <a:endParaRPr lang="en-US" dirty="0">
              <a:ea typeface="ＭＳ Ｐゴシック" charset="-128"/>
              <a:cs typeface="ＭＳ Ｐゴシック" charset="-128"/>
            </a:endParaRPr>
          </a:p>
        </p:txBody>
      </p:sp>
      <p:sp>
        <p:nvSpPr>
          <p:cNvPr id="27652" name="Slide Number Placeholder 3"/>
          <p:cNvSpPr>
            <a:spLocks noGrp="1"/>
          </p:cNvSpPr>
          <p:nvPr>
            <p:ph type="sldNum" sz="quarter" idx="5"/>
          </p:nvPr>
        </p:nvSpPr>
        <p:spPr bwMode="auto">
          <a:noFill/>
          <a:ln>
            <a:miter lim="800000"/>
            <a:headEnd/>
            <a:tailEnd/>
          </a:ln>
        </p:spPr>
        <p:txBody>
          <a:bodyPr/>
          <a:lstStyle/>
          <a:p>
            <a:fld id="{632FDB9A-4800-3C41-93E2-159670D25CF3}" type="slidenum">
              <a:rPr lang="en-US">
                <a:latin typeface="Calibri" charset="0"/>
                <a:ea typeface="ＭＳ Ｐゴシック" charset="-128"/>
                <a:cs typeface="ＭＳ Ｐゴシック" charset="-128"/>
              </a:rPr>
              <a:pPr/>
              <a:t>12</a:t>
            </a:fld>
            <a:endParaRPr lang="en-US">
              <a:latin typeface="Calibri" charset="0"/>
              <a:ea typeface="ＭＳ Ｐゴシック" charset="-128"/>
              <a:cs typeface="ＭＳ Ｐゴシック" charset="-128"/>
            </a:endParaRPr>
          </a:p>
        </p:txBody>
      </p:sp>
    </p:spTree>
    <p:extLst>
      <p:ext uri="{BB962C8B-B14F-4D97-AF65-F5344CB8AC3E}">
        <p14:creationId xmlns:p14="http://schemas.microsoft.com/office/powerpoint/2010/main" val="93018564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p:spPr>
      </p:sp>
      <p:sp>
        <p:nvSpPr>
          <p:cNvPr id="31747" name="Notes Placeholder 2"/>
          <p:cNvSpPr>
            <a:spLocks noGrp="1"/>
          </p:cNvSpPr>
          <p:nvPr>
            <p:ph type="body" idx="1"/>
          </p:nvPr>
        </p:nvSpPr>
        <p:spPr bwMode="auto">
          <a:noFill/>
        </p:spPr>
        <p:txBody>
          <a:bodyPr/>
          <a:lstStyle/>
          <a:p>
            <a:r>
              <a:rPr lang="en-US" dirty="0" smtClean="0"/>
              <a:t>Class:</a:t>
            </a:r>
            <a:r>
              <a:rPr lang="en-US" baseline="0" dirty="0" smtClean="0"/>
              <a:t> </a:t>
            </a:r>
          </a:p>
          <a:p>
            <a:r>
              <a:rPr lang="en-US" baseline="0" dirty="0" smtClean="0"/>
              <a:t>Correct Answer: C</a:t>
            </a:r>
          </a:p>
          <a:p>
            <a:r>
              <a:rPr lang="en-US" baseline="0" dirty="0" smtClean="0"/>
              <a:t>_______________________________</a:t>
            </a:r>
            <a:endParaRPr lang="en-US" dirty="0" smtClean="0"/>
          </a:p>
          <a:p>
            <a:r>
              <a:rPr lang="en-US" dirty="0" smtClean="0"/>
              <a:t>Physics 3320 Fa11 (SJP) Lecture 35</a:t>
            </a:r>
          </a:p>
          <a:p>
            <a:r>
              <a:rPr lang="en-US" dirty="0" smtClean="0"/>
              <a:t>0, 0, [[67]], 19, 14</a:t>
            </a:r>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Physics 3320 Sp12</a:t>
            </a:r>
            <a:r>
              <a:rPr lang="en-US" baseline="0" dirty="0" smtClean="0"/>
              <a:t> (MD) Lecture 29</a:t>
            </a:r>
          </a:p>
          <a:p>
            <a:r>
              <a:rPr lang="en-US" dirty="0" smtClean="0"/>
              <a:t>0, 0, [[100]], 0, 0</a:t>
            </a:r>
          </a:p>
          <a:p>
            <a:r>
              <a:rPr lang="en-US" dirty="0" smtClean="0"/>
              <a:t>_______________________________</a:t>
            </a:r>
          </a:p>
          <a:p>
            <a:r>
              <a:rPr lang="en-US" b="1" dirty="0" smtClean="0"/>
              <a:t>Fall</a:t>
            </a:r>
            <a:r>
              <a:rPr lang="en-US" b="1" baseline="0" dirty="0" smtClean="0"/>
              <a:t> 2011 Comments</a:t>
            </a:r>
            <a:endParaRPr lang="en-US" b="1" dirty="0" smtClean="0"/>
          </a:p>
          <a:p>
            <a:r>
              <a:rPr lang="en-US" dirty="0" smtClean="0"/>
              <a:t>Answer is –y direction. You can argue it from S = </a:t>
            </a:r>
            <a:r>
              <a:rPr lang="en-US" dirty="0" err="1" smtClean="0"/>
              <a:t>ExB</a:t>
            </a:r>
            <a:r>
              <a:rPr lang="en-US" dirty="0" smtClean="0"/>
              <a:t>, (one of my students came up with that one), or “fight the change”, which you can </a:t>
            </a:r>
            <a:r>
              <a:rPr lang="en-US" dirty="0" err="1" smtClean="0"/>
              <a:t>handwavingly</a:t>
            </a:r>
            <a:r>
              <a:rPr lang="en-US" dirty="0" smtClean="0"/>
              <a:t> say</a:t>
            </a:r>
            <a:r>
              <a:rPr lang="en-US" baseline="0" dirty="0" smtClean="0"/>
              <a:t> points in the –y direction, or more directly (a la Feynman) you can draw an </a:t>
            </a:r>
            <a:r>
              <a:rPr lang="en-US" baseline="0" dirty="0" err="1" smtClean="0"/>
              <a:t>amperian</a:t>
            </a:r>
            <a:r>
              <a:rPr lang="en-US" baseline="0" dirty="0" smtClean="0"/>
              <a:t> loop, </a:t>
            </a:r>
            <a:r>
              <a:rPr lang="en-US" baseline="0" dirty="0" err="1" smtClean="0"/>
              <a:t>perp</a:t>
            </a:r>
            <a:r>
              <a:rPr lang="en-US" baseline="0" dirty="0" smtClean="0"/>
              <a:t> to the plane of the page, which goes INTO the page over in the E=0 region, and comes back OUT of the page in the “inner” region. Since dB/</a:t>
            </a:r>
            <a:r>
              <a:rPr lang="en-US" baseline="0" dirty="0" err="1" smtClean="0"/>
              <a:t>dt</a:t>
            </a:r>
            <a:r>
              <a:rPr lang="en-US" baseline="0" dirty="0" smtClean="0"/>
              <a:t> is definitely in +x direction through that loop, there SHOULD be a nonzero contribution “fighting that change”, and that leads to an E on the INNER line which points in the –y direction. </a:t>
            </a:r>
            <a:endParaRPr lang="en-US" dirty="0" smtClean="0"/>
          </a:p>
          <a:p>
            <a:endParaRPr lang="en-US" dirty="0" smtClean="0"/>
          </a:p>
          <a:p>
            <a:r>
              <a:rPr lang="en-US" dirty="0" smtClean="0"/>
              <a:t>I combined the physics of this question and the next one in the discussion. The students were voting E for two reasons: because they thought it should be the +y direction, and</a:t>
            </a:r>
            <a:r>
              <a:rPr lang="en-US" baseline="0" dirty="0" smtClean="0"/>
              <a:t> because others were thinking E=0 near the plane. So in the end, we discussed both of these, and I pretty much gave away the answer (that E and B are constant and uniform out to the front). (So, I missed the discussion/debate on the next question)</a:t>
            </a:r>
            <a:endParaRPr lang="en-US" dirty="0" smtClean="0"/>
          </a:p>
          <a:p>
            <a:endParaRPr lang="en-US" dirty="0" smtClean="0"/>
          </a:p>
          <a:p>
            <a:r>
              <a:rPr lang="en-US" dirty="0" smtClean="0"/>
              <a:t>Notes</a:t>
            </a:r>
          </a:p>
          <a:p>
            <a:r>
              <a:rPr lang="en-US" sz="1200" b="1" kern="1200" dirty="0" smtClean="0">
                <a:solidFill>
                  <a:schemeClr val="tx1"/>
                </a:solidFill>
                <a:latin typeface="+mn-lt"/>
                <a:ea typeface="ＭＳ Ｐゴシック" pitchFamily="-106" charset="-128"/>
                <a:cs typeface="ＭＳ Ｐゴシック" pitchFamily="-106" charset="-128"/>
              </a:rPr>
              <a:t>Baily: </a:t>
            </a:r>
            <a:r>
              <a:rPr lang="en-US" sz="1200" kern="1200" dirty="0" smtClean="0">
                <a:solidFill>
                  <a:schemeClr val="tx1"/>
                </a:solidFill>
                <a:latin typeface="+mn-lt"/>
                <a:ea typeface="ＭＳ Ｐゴシック" pitchFamily="-106" charset="-128"/>
                <a:cs typeface="ＭＳ Ｐゴシック" pitchFamily="-106" charset="-128"/>
              </a:rPr>
              <a:t>Some students were concerned about the E-field driving the current – Steve clarifies that they should consider it a superconductor, so the E-field there is zero – not coming from Ohm’s Law.  Students ending up on positive y-direction probably contributed to “none of these” responses.  Steve focuses in on why students might have chosen the positive y-direction; nice argument from student in terms of </a:t>
            </a:r>
            <a:r>
              <a:rPr lang="en-US" sz="1200" kern="1200" dirty="0" err="1" smtClean="0">
                <a:solidFill>
                  <a:schemeClr val="tx1"/>
                </a:solidFill>
                <a:latin typeface="+mn-lt"/>
                <a:ea typeface="ＭＳ Ｐゴシック" pitchFamily="-106" charset="-128"/>
                <a:cs typeface="ＭＳ Ｐゴシック" pitchFamily="-106" charset="-128"/>
              </a:rPr>
              <a:t>Poynting</a:t>
            </a:r>
            <a:r>
              <a:rPr lang="en-US" sz="1200" kern="1200" dirty="0" smtClean="0">
                <a:solidFill>
                  <a:schemeClr val="tx1"/>
                </a:solidFill>
                <a:latin typeface="+mn-lt"/>
                <a:ea typeface="ＭＳ Ｐゴシック" pitchFamily="-106" charset="-128"/>
                <a:cs typeface="ＭＳ Ｐゴシック" pitchFamily="-106" charset="-128"/>
              </a:rPr>
              <a:t> vector (!) – Steve hadn’t anticipated this kind of argument, so good to keep in mind for future.  This led to the question of what directions E and B point on the opposite side of the current sheet, which also is easy to make sense of using </a:t>
            </a:r>
            <a:r>
              <a:rPr lang="en-US" sz="1200" kern="1200" dirty="0" err="1" smtClean="0">
                <a:solidFill>
                  <a:schemeClr val="tx1"/>
                </a:solidFill>
                <a:latin typeface="+mn-lt"/>
                <a:ea typeface="ＭＳ Ｐゴシック" pitchFamily="-106" charset="-128"/>
                <a:cs typeface="ＭＳ Ｐゴシック" pitchFamily="-106" charset="-128"/>
              </a:rPr>
              <a:t>Poynting</a:t>
            </a:r>
            <a:r>
              <a:rPr lang="en-US" sz="1200" kern="1200" dirty="0" smtClean="0">
                <a:solidFill>
                  <a:schemeClr val="tx1"/>
                </a:solidFill>
                <a:latin typeface="+mn-lt"/>
                <a:ea typeface="ＭＳ Ｐゴシック" pitchFamily="-106" charset="-128"/>
                <a:cs typeface="ＭＳ Ｐゴシック" pitchFamily="-106" charset="-128"/>
              </a:rPr>
              <a:t> argument.</a:t>
            </a:r>
          </a:p>
          <a:p>
            <a:endParaRPr lang="en-US" sz="1200" kern="1200" dirty="0" smtClean="0">
              <a:solidFill>
                <a:schemeClr val="tx1"/>
              </a:solidFill>
              <a:latin typeface="+mn-lt"/>
              <a:ea typeface="ＭＳ Ｐゴシック" pitchFamily="-106" charset="-128"/>
              <a:cs typeface="ＭＳ Ｐゴシック" pitchFamily="-106" charset="-128"/>
            </a:endParaRPr>
          </a:p>
          <a:p>
            <a:r>
              <a:rPr lang="en-US" sz="1200" b="1" kern="1200" dirty="0" smtClean="0">
                <a:solidFill>
                  <a:schemeClr val="tx1"/>
                </a:solidFill>
                <a:latin typeface="+mn-lt"/>
                <a:ea typeface="ＭＳ Ｐゴシック" pitchFamily="-106" charset="-128"/>
                <a:cs typeface="ＭＳ Ｐゴシック" pitchFamily="-106" charset="-128"/>
              </a:rPr>
              <a:t>LA:</a:t>
            </a:r>
            <a:r>
              <a:rPr lang="en-US" sz="1200" b="0" kern="1200" dirty="0" smtClean="0">
                <a:solidFill>
                  <a:schemeClr val="tx1"/>
                </a:solidFill>
                <a:latin typeface="+mn-lt"/>
                <a:ea typeface="ＭＳ Ｐゴシック" pitchFamily="-106" charset="-128"/>
                <a:cs typeface="ＭＳ Ｐゴシック" pitchFamily="-106" charset="-128"/>
              </a:rPr>
              <a:t> At first the students near me thought it would be 0, since it was in the static case.  I asked about continuity near the </a:t>
            </a:r>
            <a:r>
              <a:rPr lang="en-US" sz="1200" b="0" kern="1200" dirty="0" err="1" smtClean="0">
                <a:solidFill>
                  <a:schemeClr val="tx1"/>
                </a:solidFill>
                <a:latin typeface="+mn-lt"/>
                <a:ea typeface="ＭＳ Ｐゴシック" pitchFamily="-106" charset="-128"/>
                <a:cs typeface="ＭＳ Ｐゴシック" pitchFamily="-106" charset="-128"/>
              </a:rPr>
              <a:t>wavefront</a:t>
            </a:r>
            <a:r>
              <a:rPr lang="en-US" sz="1200" b="0" kern="1200" dirty="0" smtClean="0">
                <a:solidFill>
                  <a:schemeClr val="tx1"/>
                </a:solidFill>
                <a:latin typeface="+mn-lt"/>
                <a:ea typeface="ＭＳ Ｐゴシック" pitchFamily="-106" charset="-128"/>
                <a:cs typeface="ＭＳ Ｐゴシック" pitchFamily="-106" charset="-128"/>
              </a:rPr>
              <a:t>.  The student nearest to me ended up with +y but seemed pretty confused.  Upon discussion, Andrew brought up a </a:t>
            </a:r>
            <a:r>
              <a:rPr lang="en-US" sz="1200" b="0" kern="1200" dirty="0" err="1" smtClean="0">
                <a:solidFill>
                  <a:schemeClr val="tx1"/>
                </a:solidFill>
                <a:latin typeface="+mn-lt"/>
                <a:ea typeface="ＭＳ Ｐゴシック" pitchFamily="-106" charset="-128"/>
                <a:cs typeface="ＭＳ Ｐゴシック" pitchFamily="-106" charset="-128"/>
              </a:rPr>
              <a:t>Poynting</a:t>
            </a:r>
            <a:r>
              <a:rPr lang="en-US" sz="1200" b="0" kern="1200" dirty="0" smtClean="0">
                <a:solidFill>
                  <a:schemeClr val="tx1"/>
                </a:solidFill>
                <a:latin typeface="+mn-lt"/>
                <a:ea typeface="ＭＳ Ｐゴシック" pitchFamily="-106" charset="-128"/>
                <a:cs typeface="ＭＳ Ｐゴシック" pitchFamily="-106" charset="-128"/>
              </a:rPr>
              <a:t> vector argument.</a:t>
            </a:r>
          </a:p>
          <a:p>
            <a:endParaRPr lang="en-US" dirty="0" smtClean="0"/>
          </a:p>
          <a:p>
            <a:r>
              <a:rPr lang="en-US" dirty="0" smtClean="0"/>
              <a:t>=================================</a:t>
            </a:r>
          </a:p>
          <a:p>
            <a:r>
              <a:rPr lang="en-US" dirty="0" smtClean="0"/>
              <a:t>USED </a:t>
            </a:r>
            <a:r>
              <a:rPr lang="en-US" dirty="0"/>
              <a:t>IN:  Spring 2009 (Rogers)</a:t>
            </a:r>
          </a:p>
          <a:p>
            <a:r>
              <a:rPr lang="en-US" dirty="0"/>
              <a:t>LECTURE NUMBER:  23, 24</a:t>
            </a:r>
          </a:p>
          <a:p>
            <a:r>
              <a:rPr lang="en-US" dirty="0"/>
              <a:t>STUDENT RESPONSES: 0 % 0 % </a:t>
            </a:r>
            <a:r>
              <a:rPr lang="en-US" b="1" dirty="0"/>
              <a:t>[[88 %]]</a:t>
            </a:r>
            <a:r>
              <a:rPr lang="en-US" dirty="0"/>
              <a:t> 12 % 0 % (SPRING 09 – lecture 23)</a:t>
            </a:r>
          </a:p>
          <a:p>
            <a:r>
              <a:rPr lang="en-US" b="1" dirty="0"/>
              <a:t>INSTRUCTOR NOTES: </a:t>
            </a:r>
          </a:p>
          <a:p>
            <a:r>
              <a:rPr lang="en-US" dirty="0">
                <a:ea typeface="ヒラギノ角ゴ Pro W3" charset="-128"/>
                <a:cs typeface="ヒラギノ角ゴ Pro W3" charset="-128"/>
              </a:rPr>
              <a:t>WRITTEN BY:  Charles Rogers (CU-Boulder)</a:t>
            </a:r>
          </a:p>
          <a:p>
            <a:pPr eaLnBrk="1" hangingPunct="1">
              <a:spcBef>
                <a:spcPct val="0"/>
              </a:spcBef>
            </a:pPr>
            <a:endParaRPr lang="en-US" dirty="0">
              <a:ea typeface="ＭＳ Ｐゴシック" charset="-128"/>
              <a:cs typeface="ＭＳ Ｐゴシック" charset="-128"/>
            </a:endParaRPr>
          </a:p>
        </p:txBody>
      </p:sp>
      <p:sp>
        <p:nvSpPr>
          <p:cNvPr id="31748" name="Slide Number Placeholder 3"/>
          <p:cNvSpPr>
            <a:spLocks noGrp="1"/>
          </p:cNvSpPr>
          <p:nvPr>
            <p:ph type="sldNum" sz="quarter" idx="5"/>
          </p:nvPr>
        </p:nvSpPr>
        <p:spPr bwMode="auto">
          <a:noFill/>
          <a:ln>
            <a:miter lim="800000"/>
            <a:headEnd/>
            <a:tailEnd/>
          </a:ln>
        </p:spPr>
        <p:txBody>
          <a:bodyPr/>
          <a:lstStyle/>
          <a:p>
            <a:fld id="{4A950145-C003-2640-80CC-F0CEBB2438C8}" type="slidenum">
              <a:rPr lang="en-US">
                <a:latin typeface="Calibri" charset="0"/>
                <a:ea typeface="ＭＳ Ｐゴシック" charset="-128"/>
                <a:cs typeface="ＭＳ Ｐゴシック" charset="-128"/>
              </a:rPr>
              <a:pPr/>
              <a:t>13</a:t>
            </a:fld>
            <a:endParaRPr lang="en-US">
              <a:latin typeface="Calibri" charset="0"/>
              <a:ea typeface="ＭＳ Ｐゴシック" charset="-128"/>
              <a:cs typeface="ＭＳ Ｐゴシック" charset="-128"/>
            </a:endParaRPr>
          </a:p>
        </p:txBody>
      </p:sp>
    </p:spTree>
    <p:extLst>
      <p:ext uri="{BB962C8B-B14F-4D97-AF65-F5344CB8AC3E}">
        <p14:creationId xmlns:p14="http://schemas.microsoft.com/office/powerpoint/2010/main" val="12790019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0" fontAlgn="base" latinLnBrk="0" hangingPunct="0">
              <a:lnSpc>
                <a:spcPct val="100000"/>
              </a:lnSpc>
              <a:spcBef>
                <a:spcPct val="30000"/>
              </a:spcBef>
              <a:spcAft>
                <a:spcPct val="0"/>
              </a:spcAft>
              <a:buClrTx/>
              <a:buSzTx/>
              <a:buFontTx/>
              <a:buNone/>
              <a:tabLst/>
              <a:defRPr/>
            </a:pPr>
            <a:r>
              <a:rPr lang="en-US" dirty="0" smtClean="0">
                <a:ea typeface="ＭＳ Ｐゴシック" charset="-128"/>
                <a:cs typeface="ＭＳ Ｐゴシック" charset="-128"/>
              </a:rPr>
              <a:t>Class: MATH</a:t>
            </a:r>
          </a:p>
          <a:p>
            <a:pPr marL="0" marR="0" indent="0" algn="l" defTabSz="457200" rtl="0" eaLnBrk="0" fontAlgn="base" latinLnBrk="0" hangingPunct="0">
              <a:lnSpc>
                <a:spcPct val="100000"/>
              </a:lnSpc>
              <a:spcBef>
                <a:spcPct val="30000"/>
              </a:spcBef>
              <a:spcAft>
                <a:spcPct val="0"/>
              </a:spcAft>
              <a:buClrTx/>
              <a:buSzTx/>
              <a:buFontTx/>
              <a:buNone/>
              <a:tabLst/>
              <a:defRPr/>
            </a:pPr>
            <a:r>
              <a:rPr lang="en-US" dirty="0" smtClean="0">
                <a:ea typeface="ＭＳ Ｐゴシック" charset="-128"/>
                <a:cs typeface="ＭＳ Ｐゴシック" charset="-128"/>
              </a:rPr>
              <a:t>Correct</a:t>
            </a:r>
            <a:r>
              <a:rPr lang="en-US" baseline="0" dirty="0" smtClean="0">
                <a:ea typeface="ＭＳ Ｐゴシック" charset="-128"/>
                <a:cs typeface="ＭＳ Ｐゴシック" charset="-128"/>
              </a:rPr>
              <a:t> Answer: D</a:t>
            </a:r>
            <a:endParaRPr lang="en-US" dirty="0" smtClean="0">
              <a:ea typeface="ＭＳ Ｐゴシック" charset="-128"/>
              <a:cs typeface="ＭＳ Ｐゴシック" charset="-128"/>
            </a:endParaRPr>
          </a:p>
          <a:p>
            <a:pPr marL="0" marR="0" indent="0" algn="l" defTabSz="457200" rtl="0" eaLnBrk="0" fontAlgn="base" latinLnBrk="0" hangingPunct="0">
              <a:lnSpc>
                <a:spcPct val="100000"/>
              </a:lnSpc>
              <a:spcBef>
                <a:spcPct val="30000"/>
              </a:spcBef>
              <a:spcAft>
                <a:spcPct val="0"/>
              </a:spcAft>
              <a:buClrTx/>
              <a:buSzTx/>
              <a:buFontTx/>
              <a:buNone/>
              <a:tabLst/>
              <a:defRPr/>
            </a:pPr>
            <a:r>
              <a:rPr lang="en-US" dirty="0" smtClean="0">
                <a:ea typeface="ＭＳ Ｐゴシック" charset="-128"/>
                <a:cs typeface="ＭＳ Ｐゴシック" charset="-128"/>
              </a:rPr>
              <a:t>_______________________________</a:t>
            </a:r>
          </a:p>
          <a:p>
            <a:pPr marL="0" marR="0" indent="0" algn="l" defTabSz="457200" rtl="0" eaLnBrk="0" fontAlgn="base" latinLnBrk="0" hangingPunct="0">
              <a:lnSpc>
                <a:spcPct val="100000"/>
              </a:lnSpc>
              <a:spcBef>
                <a:spcPct val="30000"/>
              </a:spcBef>
              <a:spcAft>
                <a:spcPct val="0"/>
              </a:spcAft>
              <a:buClrTx/>
              <a:buSzTx/>
              <a:buFontTx/>
              <a:buNone/>
              <a:tabLst/>
              <a:defRPr/>
            </a:pPr>
            <a:r>
              <a:rPr lang="en-US" dirty="0" smtClean="0">
                <a:ea typeface="ＭＳ Ｐゴシック" charset="-128"/>
                <a:cs typeface="ＭＳ Ｐゴシック" charset="-128"/>
              </a:rPr>
              <a:t>Physics 3320 Fa11 (SJP) Lecture 32</a:t>
            </a:r>
          </a:p>
          <a:p>
            <a:r>
              <a:rPr lang="en-US" dirty="0" smtClean="0"/>
              <a:t>Silent: it was about 70%. </a:t>
            </a:r>
          </a:p>
          <a:p>
            <a:r>
              <a:rPr lang="en-US" dirty="0" smtClean="0"/>
              <a:t>9,0,0,[[87]], 4</a:t>
            </a:r>
          </a:p>
          <a:p>
            <a:r>
              <a:rPr lang="en-US" dirty="0" smtClean="0"/>
              <a:t>Physics 3320 Sp12</a:t>
            </a:r>
            <a:r>
              <a:rPr lang="en-US" baseline="0" dirty="0" smtClean="0"/>
              <a:t> (MD) Lecture 25</a:t>
            </a:r>
          </a:p>
          <a:p>
            <a:r>
              <a:rPr lang="en-US" baseline="0" dirty="0" smtClean="0"/>
              <a:t>0, 0, 0, [[100]], 0</a:t>
            </a:r>
            <a:endParaRPr lang="en-US" dirty="0" smtClean="0"/>
          </a:p>
          <a:p>
            <a:r>
              <a:rPr lang="en-US" dirty="0" smtClean="0"/>
              <a:t>_______________________________</a:t>
            </a:r>
          </a:p>
          <a:p>
            <a:r>
              <a:rPr lang="en-US" b="1" dirty="0" smtClean="0"/>
              <a:t>Fall</a:t>
            </a:r>
            <a:r>
              <a:rPr lang="en-US" b="1" baseline="0" dirty="0" smtClean="0"/>
              <a:t> 2011 Comments</a:t>
            </a:r>
            <a:endParaRPr lang="en-US" b="1" dirty="0" smtClean="0"/>
          </a:p>
          <a:p>
            <a:r>
              <a:rPr lang="en-US" dirty="0" smtClean="0"/>
              <a:t>Here again, nobody was going to Griffiths. I poked, and said “nothing stops a physicist from checking their references,</a:t>
            </a:r>
            <a:r>
              <a:rPr lang="en-US" baseline="0" dirty="0" smtClean="0"/>
              <a:t> look in your book!” This went better. I again commented on the subtle point that knowing F= curl(g) tells you for sure that div(F)=0, but it’s not immediately obvious how to “prove” the converse, which is what I’m asking. Here again, I did not go through that proof, but stated its truth! </a:t>
            </a:r>
          </a:p>
          <a:p>
            <a:endParaRPr lang="en-US" baseline="0" dirty="0" smtClean="0"/>
          </a:p>
          <a:p>
            <a:r>
              <a:rPr lang="en-US" baseline="0" dirty="0" smtClean="0"/>
              <a:t>Used these last two clicker questions to connect back to the existence of the vector and scalar potential in electrostatics, but NOT a simple scalar (alone, for E)  in electrodynamics</a:t>
            </a:r>
          </a:p>
          <a:p>
            <a:r>
              <a:rPr lang="en-US" baseline="0" dirty="0" smtClean="0"/>
              <a:t> </a:t>
            </a:r>
            <a:endParaRPr lang="en-US" dirty="0" smtClean="0"/>
          </a:p>
          <a:p>
            <a:r>
              <a:rPr lang="en-US" dirty="0" smtClean="0"/>
              <a:t>Notes</a:t>
            </a:r>
          </a:p>
          <a:p>
            <a:r>
              <a:rPr lang="en-US" b="1" dirty="0" smtClean="0"/>
              <a:t>Baily:</a:t>
            </a:r>
            <a:r>
              <a:rPr lang="en-US" b="0" dirty="0" smtClean="0"/>
              <a:t> </a:t>
            </a:r>
            <a:r>
              <a:rPr lang="en-US" sz="1200" kern="1200" dirty="0" smtClean="0">
                <a:solidFill>
                  <a:schemeClr val="tx1"/>
                </a:solidFill>
                <a:latin typeface="+mn-lt"/>
                <a:ea typeface="ＭＳ Ｐゴシック" pitchFamily="-106" charset="-128"/>
                <a:cs typeface="ＭＳ Ｐゴシック" pitchFamily="-106" charset="-128"/>
              </a:rPr>
              <a:t> Students nearby were quick to remember that </a:t>
            </a:r>
            <a:r>
              <a:rPr lang="en-US" sz="1200" kern="1200" dirty="0" err="1" smtClean="0">
                <a:solidFill>
                  <a:schemeClr val="tx1"/>
                </a:solidFill>
                <a:latin typeface="+mn-lt"/>
                <a:ea typeface="ＭＳ Ｐゴシック" pitchFamily="-106" charset="-128"/>
                <a:cs typeface="ＭＳ Ｐゴシック" pitchFamily="-106" charset="-128"/>
              </a:rPr>
              <a:t>Div.B</a:t>
            </a:r>
            <a:r>
              <a:rPr lang="en-US" sz="1200" kern="1200" dirty="0" smtClean="0">
                <a:solidFill>
                  <a:schemeClr val="tx1"/>
                </a:solidFill>
                <a:latin typeface="+mn-lt"/>
                <a:ea typeface="ＭＳ Ｐゴシック" pitchFamily="-106" charset="-128"/>
                <a:cs typeface="ＭＳ Ｐゴシック" pitchFamily="-106" charset="-128"/>
              </a:rPr>
              <a:t>=0 meant B=</a:t>
            </a:r>
            <a:r>
              <a:rPr lang="en-US" sz="1200" kern="1200" dirty="0" err="1" smtClean="0">
                <a:solidFill>
                  <a:schemeClr val="tx1"/>
                </a:solidFill>
                <a:latin typeface="+mn-lt"/>
                <a:ea typeface="ＭＳ Ｐゴシック" pitchFamily="-106" charset="-128"/>
                <a:cs typeface="ＭＳ Ｐゴシック" pitchFamily="-106" charset="-128"/>
              </a:rPr>
              <a:t>Curl.A</a:t>
            </a:r>
            <a:r>
              <a:rPr lang="en-US" sz="1200" kern="1200" dirty="0" smtClean="0">
                <a:solidFill>
                  <a:schemeClr val="tx1"/>
                </a:solidFill>
                <a:latin typeface="+mn-lt"/>
                <a:ea typeface="ＭＳ Ｐゴシック" pitchFamily="-106" charset="-128"/>
                <a:cs typeface="ＭＳ Ｐゴシック" pitchFamily="-106" charset="-128"/>
              </a:rPr>
              <a:t>.  Questions</a:t>
            </a:r>
            <a:r>
              <a:rPr lang="en-US" sz="1200" kern="1200" baseline="0" dirty="0" smtClean="0">
                <a:solidFill>
                  <a:schemeClr val="tx1"/>
                </a:solidFill>
                <a:latin typeface="+mn-lt"/>
                <a:ea typeface="ＭＳ Ｐゴシック" pitchFamily="-106" charset="-128"/>
                <a:cs typeface="ＭＳ Ｐゴシック" pitchFamily="-106" charset="-128"/>
              </a:rPr>
              <a:t> </a:t>
            </a:r>
            <a:r>
              <a:rPr lang="en-US" sz="1200" kern="1200" dirty="0" smtClean="0">
                <a:solidFill>
                  <a:schemeClr val="tx1"/>
                </a:solidFill>
                <a:latin typeface="+mn-lt"/>
                <a:ea typeface="ＭＳ Ｐゴシック" pitchFamily="-106" charset="-128"/>
                <a:cs typeface="ＭＳ Ｐゴシック" pitchFamily="-106" charset="-128"/>
              </a:rPr>
              <a:t>about the final step of concluding it MUST be equal to a gradient (why aren’t there other possibilities?).  Discussion got shut down at this point.</a:t>
            </a:r>
          </a:p>
          <a:p>
            <a:endParaRPr lang="en-US" sz="1200" kern="1200" dirty="0" smtClean="0">
              <a:solidFill>
                <a:schemeClr val="tx1"/>
              </a:solidFill>
              <a:latin typeface="+mn-lt"/>
              <a:ea typeface="ＭＳ Ｐゴシック" pitchFamily="-106" charset="-128"/>
              <a:cs typeface="ＭＳ Ｐゴシック" pitchFamily="-106" charset="-128"/>
            </a:endParaRPr>
          </a:p>
          <a:p>
            <a:r>
              <a:rPr lang="en-US" sz="1200" b="1" kern="1200" dirty="0" smtClean="0">
                <a:solidFill>
                  <a:schemeClr val="tx1"/>
                </a:solidFill>
                <a:latin typeface="+mn-lt"/>
                <a:ea typeface="ＭＳ Ｐゴシック" pitchFamily="-106" charset="-128"/>
                <a:cs typeface="ＭＳ Ｐゴシック" pitchFamily="-106" charset="-128"/>
              </a:rPr>
              <a:t>LA:</a:t>
            </a:r>
            <a:r>
              <a:rPr lang="en-US" sz="1200" b="0" kern="1200" dirty="0" smtClean="0">
                <a:solidFill>
                  <a:schemeClr val="tx1"/>
                </a:solidFill>
                <a:latin typeface="+mn-lt"/>
                <a:ea typeface="ＭＳ Ｐゴシック" pitchFamily="-106" charset="-128"/>
                <a:cs typeface="ＭＳ Ｐゴシック" pitchFamily="-106" charset="-128"/>
              </a:rPr>
              <a:t> For the vector field having no divergence, the students again quickly got to it being just a curl of another field.  They mentioned Helmholtz decomposition and I pressed them about why the </a:t>
            </a:r>
            <a:r>
              <a:rPr lang="en-US" sz="1200" b="0" kern="1200" dirty="0" err="1" smtClean="0">
                <a:solidFill>
                  <a:schemeClr val="tx1"/>
                </a:solidFill>
                <a:latin typeface="+mn-lt"/>
                <a:ea typeface="ＭＳ Ｐゴシック" pitchFamily="-106" charset="-128"/>
                <a:cs typeface="ＭＳ Ｐゴシック" pitchFamily="-106" charset="-128"/>
              </a:rPr>
              <a:t>Laplacian(f</a:t>
            </a:r>
            <a:r>
              <a:rPr lang="en-US" sz="1200" b="0" kern="1200" dirty="0" smtClean="0">
                <a:solidFill>
                  <a:schemeClr val="tx1"/>
                </a:solidFill>
                <a:latin typeface="+mn-lt"/>
                <a:ea typeface="ＭＳ Ｐゴシック" pitchFamily="-106" charset="-128"/>
                <a:cs typeface="ＭＳ Ｐゴシック" pitchFamily="-106" charset="-128"/>
              </a:rPr>
              <a:t>)=0 implied that f had to be zero.</a:t>
            </a:r>
            <a:r>
              <a:rPr lang="en-US" sz="1200" b="0" kern="1200" baseline="0" dirty="0" smtClean="0">
                <a:solidFill>
                  <a:schemeClr val="tx1"/>
                </a:solidFill>
                <a:latin typeface="+mn-lt"/>
                <a:ea typeface="ＭＳ Ｐゴシック" pitchFamily="-106" charset="-128"/>
                <a:cs typeface="ＭＳ Ｐゴシック" pitchFamily="-106" charset="-128"/>
              </a:rPr>
              <a:t>  Helmholtz theorem actually requires the fields vanish at infinity.</a:t>
            </a:r>
            <a:endParaRPr lang="en-US" sz="1200" b="0" kern="1200" dirty="0" smtClean="0">
              <a:solidFill>
                <a:schemeClr val="tx1"/>
              </a:solidFill>
              <a:latin typeface="+mn-lt"/>
              <a:ea typeface="ＭＳ Ｐゴシック" pitchFamily="-106" charset="-128"/>
              <a:cs typeface="ＭＳ Ｐゴシック" pitchFamily="-106" charset="-128"/>
            </a:endParaRPr>
          </a:p>
          <a:p>
            <a:endParaRPr lang="en-US" sz="1200" b="0" kern="1200" dirty="0" smtClean="0">
              <a:solidFill>
                <a:schemeClr val="tx1"/>
              </a:solidFill>
              <a:latin typeface="+mn-lt"/>
              <a:ea typeface="ＭＳ Ｐゴシック" pitchFamily="-106" charset="-128"/>
              <a:cs typeface="ＭＳ Ｐゴシック" pitchFamily="-106" charset="-128"/>
            </a:endParaRPr>
          </a:p>
          <a:p>
            <a:r>
              <a:rPr lang="en-US" sz="1200" b="0" kern="1200" dirty="0" smtClean="0">
                <a:solidFill>
                  <a:schemeClr val="tx1"/>
                </a:solidFill>
                <a:latin typeface="+mn-lt"/>
                <a:ea typeface="ＭＳ Ｐゴシック" pitchFamily="-106" charset="-128"/>
                <a:cs typeface="ＭＳ Ｐゴシック" pitchFamily="-106" charset="-128"/>
              </a:rPr>
              <a:t>==============================</a:t>
            </a:r>
          </a:p>
          <a:p>
            <a:r>
              <a:rPr lang="en-US" sz="1200" b="0" kern="1200" dirty="0" smtClean="0">
                <a:solidFill>
                  <a:schemeClr val="tx1"/>
                </a:solidFill>
                <a:latin typeface="+mn-lt"/>
                <a:ea typeface="ＭＳ Ｐゴシック" pitchFamily="-106" charset="-128"/>
                <a:cs typeface="ＭＳ Ｐゴシック" pitchFamily="-106" charset="-128"/>
              </a:rPr>
              <a:t>Written by SJP in PHYS 3320 Fa11</a:t>
            </a:r>
          </a:p>
          <a:p>
            <a:endParaRPr lang="en-US" sz="1200" b="0" kern="1200" dirty="0" smtClean="0">
              <a:solidFill>
                <a:schemeClr val="tx1"/>
              </a:solidFill>
              <a:latin typeface="+mn-lt"/>
              <a:ea typeface="ＭＳ Ｐゴシック" pitchFamily="-106" charset="-128"/>
              <a:cs typeface="ＭＳ Ｐゴシック" pitchFamily="-106" charset="-128"/>
            </a:endParaRPr>
          </a:p>
          <a:p>
            <a:endParaRPr lang="en-US" b="1" dirty="0"/>
          </a:p>
        </p:txBody>
      </p:sp>
      <p:sp>
        <p:nvSpPr>
          <p:cNvPr id="4" name="Slide Number Placeholder 3"/>
          <p:cNvSpPr>
            <a:spLocks noGrp="1"/>
          </p:cNvSpPr>
          <p:nvPr>
            <p:ph type="sldNum" sz="quarter" idx="10"/>
          </p:nvPr>
        </p:nvSpPr>
        <p:spPr/>
        <p:txBody>
          <a:bodyPr/>
          <a:lstStyle/>
          <a:p>
            <a:pPr>
              <a:defRPr/>
            </a:pPr>
            <a:fld id="{20737D2B-F4D4-8E43-810E-08EF173F04EC}" type="slidenum">
              <a:rPr lang="en-US" smtClean="0"/>
              <a:pPr>
                <a:defRPr/>
              </a:pPr>
              <a:t>3</a:t>
            </a:fld>
            <a:endParaRPr lang="en-US"/>
          </a:p>
        </p:txBody>
      </p:sp>
    </p:spTree>
    <p:extLst>
      <p:ext uri="{BB962C8B-B14F-4D97-AF65-F5344CB8AC3E}">
        <p14:creationId xmlns:p14="http://schemas.microsoft.com/office/powerpoint/2010/main" val="4053908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55000" lnSpcReduction="20000"/>
          </a:bodyPr>
          <a:lstStyle/>
          <a:p>
            <a:pPr marL="0" marR="0" indent="0" algn="l" defTabSz="457200" rtl="0" eaLnBrk="0" fontAlgn="base" latinLnBrk="0" hangingPunct="0">
              <a:lnSpc>
                <a:spcPct val="100000"/>
              </a:lnSpc>
              <a:spcBef>
                <a:spcPct val="30000"/>
              </a:spcBef>
              <a:spcAft>
                <a:spcPct val="0"/>
              </a:spcAft>
              <a:buClrTx/>
              <a:buSzTx/>
              <a:buFontTx/>
              <a:buNone/>
              <a:tabLst/>
              <a:defRPr/>
            </a:pPr>
            <a:r>
              <a:rPr lang="en-US" dirty="0" smtClean="0"/>
              <a:t>Class: CONCEPTUAL</a:t>
            </a:r>
          </a:p>
          <a:p>
            <a:pPr marL="0" marR="0" indent="0" algn="l" defTabSz="457200" rtl="0" eaLnBrk="0" fontAlgn="base" latinLnBrk="0" hangingPunct="0">
              <a:lnSpc>
                <a:spcPct val="100000"/>
              </a:lnSpc>
              <a:spcBef>
                <a:spcPct val="30000"/>
              </a:spcBef>
              <a:spcAft>
                <a:spcPct val="0"/>
              </a:spcAft>
              <a:buClrTx/>
              <a:buSzTx/>
              <a:buFontTx/>
              <a:buNone/>
              <a:tabLst/>
              <a:defRPr/>
            </a:pPr>
            <a:r>
              <a:rPr lang="en-US" dirty="0" smtClean="0"/>
              <a:t>Correct</a:t>
            </a:r>
            <a:r>
              <a:rPr lang="en-US" baseline="0" dirty="0" smtClean="0"/>
              <a:t> Answer: D</a:t>
            </a:r>
            <a:endParaRPr lang="en-US" dirty="0" smtClean="0"/>
          </a:p>
          <a:p>
            <a:pPr marL="0" marR="0" indent="0" algn="l" defTabSz="457200" rtl="0" eaLnBrk="0" fontAlgn="base" latinLnBrk="0" hangingPunct="0">
              <a:lnSpc>
                <a:spcPct val="100000"/>
              </a:lnSpc>
              <a:spcBef>
                <a:spcPct val="30000"/>
              </a:spcBef>
              <a:spcAft>
                <a:spcPct val="0"/>
              </a:spcAft>
              <a:buClrTx/>
              <a:buSzTx/>
              <a:buFontTx/>
              <a:buNone/>
              <a:tabLst/>
              <a:defRPr/>
            </a:pPr>
            <a:r>
              <a:rPr lang="en-US" dirty="0" smtClean="0"/>
              <a:t>_________________________________</a:t>
            </a:r>
          </a:p>
          <a:p>
            <a:pPr marL="0" marR="0" indent="0" algn="l" defTabSz="457200" rtl="0" eaLnBrk="0" fontAlgn="base" latinLnBrk="0" hangingPunct="0">
              <a:lnSpc>
                <a:spcPct val="100000"/>
              </a:lnSpc>
              <a:spcBef>
                <a:spcPct val="30000"/>
              </a:spcBef>
              <a:spcAft>
                <a:spcPct val="0"/>
              </a:spcAft>
              <a:buClrTx/>
              <a:buSzTx/>
              <a:buFontTx/>
              <a:buNone/>
              <a:tabLst/>
              <a:defRPr/>
            </a:pPr>
            <a:r>
              <a:rPr lang="en-US" dirty="0" smtClean="0"/>
              <a:t>Physics 3320 Fa11 (SJP) Lecture</a:t>
            </a:r>
            <a:r>
              <a:rPr lang="en-US" baseline="0" dirty="0" smtClean="0"/>
              <a:t> #34</a:t>
            </a:r>
          </a:p>
          <a:p>
            <a:pPr marL="0" marR="0" indent="0" algn="l" defTabSz="457200" rtl="0" eaLnBrk="0" fontAlgn="base" latinLnBrk="0" hangingPunct="0">
              <a:lnSpc>
                <a:spcPct val="100000"/>
              </a:lnSpc>
              <a:spcBef>
                <a:spcPct val="30000"/>
              </a:spcBef>
              <a:spcAft>
                <a:spcPct val="0"/>
              </a:spcAft>
              <a:buClrTx/>
              <a:buSzTx/>
              <a:buFontTx/>
              <a:buNone/>
              <a:tabLst/>
              <a:defRPr/>
            </a:pPr>
            <a:r>
              <a:rPr lang="en-US" baseline="0" dirty="0" smtClean="0"/>
              <a:t>0, 17, 4, [[65]], 13</a:t>
            </a:r>
          </a:p>
          <a:p>
            <a:pPr marL="0" marR="0" indent="0" algn="l" defTabSz="457200" rtl="0" eaLnBrk="0" fontAlgn="base" latinLnBrk="0" hangingPunct="0">
              <a:lnSpc>
                <a:spcPct val="100000"/>
              </a:lnSpc>
              <a:spcBef>
                <a:spcPct val="30000"/>
              </a:spcBef>
              <a:spcAft>
                <a:spcPct val="0"/>
              </a:spcAft>
              <a:buClrTx/>
              <a:buSzTx/>
              <a:buFontTx/>
              <a:buNone/>
              <a:tabLst/>
              <a:defRPr/>
            </a:pPr>
            <a:r>
              <a:rPr lang="en-US" baseline="0" dirty="0" smtClean="0"/>
              <a:t>_________________________________</a:t>
            </a:r>
          </a:p>
          <a:p>
            <a:pPr marL="0" marR="0" indent="0" algn="l" defTabSz="457200" rtl="0" eaLnBrk="0" fontAlgn="base" latinLnBrk="0" hangingPunct="0">
              <a:lnSpc>
                <a:spcPct val="100000"/>
              </a:lnSpc>
              <a:spcBef>
                <a:spcPct val="30000"/>
              </a:spcBef>
              <a:spcAft>
                <a:spcPct val="0"/>
              </a:spcAft>
              <a:buClrTx/>
              <a:buSzTx/>
              <a:buFontTx/>
              <a:buNone/>
              <a:tabLst/>
              <a:defRPr/>
            </a:pPr>
            <a:r>
              <a:rPr lang="en-US" b="1" baseline="0" dirty="0" smtClean="0"/>
              <a:t>Fall 2011 Comments</a:t>
            </a:r>
          </a:p>
          <a:p>
            <a:pPr marL="0" marR="0" indent="0" algn="l" defTabSz="457200" rtl="0" eaLnBrk="0" fontAlgn="base" latinLnBrk="0" hangingPunct="0">
              <a:lnSpc>
                <a:spcPct val="100000"/>
              </a:lnSpc>
              <a:spcBef>
                <a:spcPct val="30000"/>
              </a:spcBef>
              <a:spcAft>
                <a:spcPct val="0"/>
              </a:spcAft>
              <a:buClrTx/>
              <a:buSzTx/>
              <a:buFontTx/>
              <a:buNone/>
              <a:tabLst/>
              <a:defRPr/>
            </a:pPr>
            <a:r>
              <a:rPr lang="en-US" baseline="0" dirty="0" smtClean="0"/>
              <a:t>Another “discussion focused” question, it too worked well, we had good conversation here.  This came from an online forum question I had asked where they were clearly very confused about these points. </a:t>
            </a:r>
          </a:p>
          <a:p>
            <a:endParaRPr lang="en-US" dirty="0" smtClean="0"/>
          </a:p>
          <a:p>
            <a:r>
              <a:rPr lang="en-US" dirty="0" smtClean="0"/>
              <a:t>I also wrote this question because in the previous class</a:t>
            </a:r>
            <a:r>
              <a:rPr lang="en-US" baseline="0" dirty="0" smtClean="0"/>
              <a:t> we had talked about the odd feature of the Coulomb gauge (that V here, now, depends on charges there, NOW, which appears to violate relativity. But it doesn’t, and I want to make sure the students were in good shape on this) I did not lure them with answer A! But there WAS a lot of confusion about whether you MUST pick Coulomb for time-independent, and Lorentz for time-dependent problems. So this was a chance to review the ideas – that V is not physics, it’s the E and B fields which must satisfy relativity. That you can choose any gauge you like, it’s a question of convenience, not correctness. </a:t>
            </a:r>
          </a:p>
          <a:p>
            <a:endParaRPr lang="en-US" baseline="0" dirty="0" smtClean="0"/>
          </a:p>
          <a:p>
            <a:r>
              <a:rPr lang="en-US" baseline="0" dirty="0" smtClean="0"/>
              <a:t>One student voted C, that’s nice to discuss – the mathematics of </a:t>
            </a:r>
            <a:r>
              <a:rPr lang="en-US" baseline="0" dirty="0" err="1" smtClean="0"/>
              <a:t>tR</a:t>
            </a:r>
            <a:r>
              <a:rPr lang="en-US" baseline="0" dirty="0" smtClean="0"/>
              <a:t> is still new to them, and I was worried some might think it’s some “trick”. </a:t>
            </a:r>
          </a:p>
          <a:p>
            <a:r>
              <a:rPr lang="en-US" baseline="0" dirty="0" smtClean="0"/>
              <a:t>D is my answer of choice! </a:t>
            </a:r>
          </a:p>
          <a:p>
            <a:endParaRPr lang="en-US" baseline="0" dirty="0" smtClean="0"/>
          </a:p>
          <a:p>
            <a:r>
              <a:rPr lang="en-US" baseline="0" dirty="0" smtClean="0"/>
              <a:t>The E voters weren’t too articulate about their reasoning, but the conversation seemed productive and nobody was too unhappy in the end. Several students told me the discussion settled some of their confusions. </a:t>
            </a:r>
          </a:p>
          <a:p>
            <a:endParaRPr lang="en-US" baseline="0" dirty="0" smtClean="0"/>
          </a:p>
          <a:p>
            <a:r>
              <a:rPr lang="en-US" baseline="0" dirty="0" smtClean="0"/>
              <a:t>This question also led me to clarify my language, calling V the “scalar potential” rather than “the voltage” (the latter terminology carrying with it implications of </a:t>
            </a:r>
            <a:r>
              <a:rPr lang="en-US" baseline="0" dirty="0" err="1" smtClean="0"/>
              <a:t>measureability</a:t>
            </a:r>
            <a:r>
              <a:rPr lang="en-US" baseline="0" dirty="0" smtClean="0"/>
              <a:t>, “reality”, energy, etc) </a:t>
            </a:r>
            <a:endParaRPr lang="en-US" dirty="0" smtClean="0"/>
          </a:p>
          <a:p>
            <a:endParaRPr lang="en-US" baseline="0" dirty="0" smtClean="0"/>
          </a:p>
          <a:p>
            <a:r>
              <a:rPr lang="en-US" dirty="0" smtClean="0"/>
              <a:t>Notes</a:t>
            </a:r>
          </a:p>
          <a:p>
            <a:r>
              <a:rPr lang="en-US" b="1" dirty="0" smtClean="0"/>
              <a:t>Baily:</a:t>
            </a:r>
            <a:r>
              <a:rPr lang="en-US" b="0" dirty="0" smtClean="0"/>
              <a:t> </a:t>
            </a:r>
            <a:r>
              <a:rPr lang="en-US" sz="1200" kern="1200" dirty="0" smtClean="0">
                <a:solidFill>
                  <a:schemeClr val="tx1"/>
                </a:solidFill>
                <a:latin typeface="+mn-lt"/>
                <a:ea typeface="ＭＳ Ｐゴシック" pitchFamily="-106" charset="-128"/>
                <a:cs typeface="ＭＳ Ｐゴシック" pitchFamily="-106" charset="-128"/>
              </a:rPr>
              <a:t>Students nearby were wondering why the retarded time wasn’t showing up in the Coulomb gauge – does that make it unphysical? – I reminded them that the vector potential also contributes to the E-field, so it’s possible that causality is still intact.  Not sure if they were satisfied with this explanation, but I think they could all use a reminder that the retarded time comes out of the formal solution of the inhomogeneous wave equations, and aren’t just a fix-up to take care of causality.</a:t>
            </a:r>
          </a:p>
          <a:p>
            <a:endParaRPr lang="en-US" sz="1200" kern="1200" dirty="0" smtClean="0">
              <a:solidFill>
                <a:schemeClr val="tx1"/>
              </a:solidFill>
              <a:latin typeface="+mn-lt"/>
              <a:ea typeface="ＭＳ Ｐゴシック" pitchFamily="-106" charset="-128"/>
              <a:cs typeface="ＭＳ Ｐゴシック" pitchFamily="-106" charset="-128"/>
            </a:endParaRPr>
          </a:p>
          <a:p>
            <a:r>
              <a:rPr lang="en-US" sz="1200" b="1" kern="1200" dirty="0" smtClean="0">
                <a:solidFill>
                  <a:schemeClr val="tx1"/>
                </a:solidFill>
                <a:latin typeface="+mn-lt"/>
                <a:ea typeface="ＭＳ Ｐゴシック" pitchFamily="-106" charset="-128"/>
                <a:cs typeface="ＭＳ Ｐゴシック" pitchFamily="-106" charset="-128"/>
              </a:rPr>
              <a:t>LA:</a:t>
            </a:r>
            <a:r>
              <a:rPr lang="en-US" sz="1200" b="0" kern="1200" dirty="0" smtClean="0">
                <a:solidFill>
                  <a:schemeClr val="tx1"/>
                </a:solidFill>
                <a:latin typeface="+mn-lt"/>
                <a:ea typeface="ＭＳ Ｐゴシック" pitchFamily="-106" charset="-128"/>
                <a:cs typeface="ＭＳ Ｐゴシック" pitchFamily="-106" charset="-128"/>
              </a:rPr>
              <a:t> They had no difficulties with this one, and chose D because "V changes instantaneously, but A makes up for it." It seemed there wasn't a whole lot to discuss after they had said that. I asked if the same was true for A when switching between LG and CG (whether all you had to do was switch out t for </a:t>
            </a:r>
            <a:r>
              <a:rPr lang="en-US" sz="1200" b="0" kern="1200" dirty="0" err="1" smtClean="0">
                <a:solidFill>
                  <a:schemeClr val="tx1"/>
                </a:solidFill>
                <a:latin typeface="+mn-lt"/>
                <a:ea typeface="ＭＳ Ｐゴシック" pitchFamily="-106" charset="-128"/>
                <a:cs typeface="ＭＳ Ｐゴシック" pitchFamily="-106" charset="-128"/>
              </a:rPr>
              <a:t>t_R</a:t>
            </a:r>
            <a:r>
              <a:rPr lang="en-US" sz="1200" b="0" kern="1200" dirty="0" smtClean="0">
                <a:solidFill>
                  <a:schemeClr val="tx1"/>
                </a:solidFill>
                <a:latin typeface="+mn-lt"/>
                <a:ea typeface="ＭＳ Ｐゴシック" pitchFamily="-106" charset="-128"/>
                <a:cs typeface="ＭＳ Ｐゴシック" pitchFamily="-106" charset="-128"/>
              </a:rPr>
              <a:t>), and they weren't all that sure about that.</a:t>
            </a:r>
          </a:p>
          <a:p>
            <a:endParaRPr lang="en-US" b="0" dirty="0" smtClean="0"/>
          </a:p>
          <a:p>
            <a:r>
              <a:rPr lang="en-US" b="0" dirty="0" smtClean="0"/>
              <a:t>====================================</a:t>
            </a:r>
          </a:p>
          <a:p>
            <a:r>
              <a:rPr lang="en-US" b="0" dirty="0" smtClean="0"/>
              <a:t>Written by SJP in PHYS 3320 Fa11</a:t>
            </a:r>
          </a:p>
          <a:p>
            <a:endParaRPr lang="en-US" b="0" dirty="0" smtClean="0"/>
          </a:p>
          <a:p>
            <a:endParaRPr lang="en-US" b="0" dirty="0" smtClean="0"/>
          </a:p>
          <a:p>
            <a:endParaRPr lang="en-US" dirty="0"/>
          </a:p>
        </p:txBody>
      </p:sp>
      <p:sp>
        <p:nvSpPr>
          <p:cNvPr id="4" name="Slide Number Placeholder 3"/>
          <p:cNvSpPr>
            <a:spLocks noGrp="1"/>
          </p:cNvSpPr>
          <p:nvPr>
            <p:ph type="sldNum" sz="quarter" idx="10"/>
          </p:nvPr>
        </p:nvSpPr>
        <p:spPr/>
        <p:txBody>
          <a:bodyPr/>
          <a:lstStyle/>
          <a:p>
            <a:pPr>
              <a:defRPr/>
            </a:pPr>
            <a:fld id="{20737D2B-F4D4-8E43-810E-08EF173F04EC}" type="slidenum">
              <a:rPr lang="en-US" smtClean="0"/>
              <a:pPr>
                <a:defRPr/>
              </a:pPr>
              <a:t>4</a:t>
            </a:fld>
            <a:endParaRPr lang="en-US"/>
          </a:p>
        </p:txBody>
      </p:sp>
    </p:spTree>
    <p:extLst>
      <p:ext uri="{BB962C8B-B14F-4D97-AF65-F5344CB8AC3E}">
        <p14:creationId xmlns:p14="http://schemas.microsoft.com/office/powerpoint/2010/main" val="1885773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fld id="{4222C471-D493-8146-A8D9-E2456D4DEF69}" type="slidenum">
              <a:rPr lang="en-US">
                <a:latin typeface="Calibri" charset="0"/>
              </a:rPr>
              <a:pPr eaLnBrk="1" hangingPunct="1"/>
              <a:t>5</a:t>
            </a:fld>
            <a:endParaRPr lang="en-US">
              <a:latin typeface="Calibri" charset="0"/>
            </a:endParaRPr>
          </a:p>
        </p:txBody>
      </p:sp>
      <p:sp>
        <p:nvSpPr>
          <p:cNvPr id="614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mc="http://schemas.openxmlformats.org/markup-compatibility/2006" xmlns:mv="urn:schemas-microsoft-com:mac:vml" xmlns:a14="http://schemas.microsoft.com/office/drawing/2010/main" xmlns="">
                <a:solidFill>
                  <a:srgbClr val="FFFFFF"/>
                </a:solidFill>
              </a14:hiddenFill>
            </a:ext>
            <a:ext uri="{FAA26D3D-D897-4be2-8F04-BA451C77F1D7}">
              <ma14:placeholderFlag xmlns:mc="http://schemas.openxmlformats.org/markup-compatibility/2006" xmlns:mv="urn:schemas-microsoft-com:mac:vml" xmlns:ma14="http://schemas.microsoft.com/office/mac/drawingml/2011/main" xmlns="" val="1"/>
            </a:ext>
          </a:extLst>
        </p:spPr>
      </p:sp>
      <p:sp>
        <p:nvSpPr>
          <p:cNvPr id="6148" name="Rectangle 3"/>
          <p:cNvSpPr>
            <a:spLocks noGrp="1" noChangeArrowheads="1"/>
          </p:cNvSpPr>
          <p:nvPr>
            <p:ph type="body" idx="1"/>
          </p:nvPr>
        </p:nvSpPr>
        <p:spPr bwMode="auto">
          <a:noFill/>
          <a:extLst>
            <a:ext uri="{909E8E84-426E-40dd-AFC4-6F175D3DCCD1}">
              <a14:hiddenFill xmlns:mc="http://schemas.openxmlformats.org/markup-compatibility/2006" xmlns:mv="urn:schemas-microsoft-com:mac:vml" xmlns:a14="http://schemas.microsoft.com/office/drawing/2010/main" xmlns="">
                <a:solidFill>
                  <a:srgbClr val="FFFFFF"/>
                </a:solidFill>
              </a14:hiddenFill>
            </a:ext>
            <a:ext uri="{91240B29-F687-4f45-9708-019B960494DF}">
              <a14:hiddenLine xmlns:mc="http://schemas.openxmlformats.org/markup-compatibility/2006" xmlns:mv="urn:schemas-microsoft-com:mac:vml"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r>
              <a:rPr lang="en-US" dirty="0" smtClean="0"/>
              <a:t>Class:</a:t>
            </a:r>
            <a:r>
              <a:rPr lang="en-US" baseline="0" dirty="0" smtClean="0"/>
              <a:t> CONCEPTUAL</a:t>
            </a:r>
          </a:p>
          <a:p>
            <a:r>
              <a:rPr lang="en-US" baseline="0" dirty="0" smtClean="0"/>
              <a:t>Correct Answer: D</a:t>
            </a:r>
            <a:endParaRPr lang="en-US" dirty="0" smtClean="0"/>
          </a:p>
          <a:p>
            <a:r>
              <a:rPr lang="en-US" dirty="0" smtClean="0"/>
              <a:t>_________________________________</a:t>
            </a:r>
          </a:p>
          <a:p>
            <a:r>
              <a:rPr lang="en-US" dirty="0" smtClean="0"/>
              <a:t>Physics 3320 Fa11 (SJP) Lecture</a:t>
            </a:r>
            <a:r>
              <a:rPr lang="en-US" baseline="0" dirty="0" smtClean="0"/>
              <a:t> #34</a:t>
            </a:r>
          </a:p>
          <a:p>
            <a:r>
              <a:rPr lang="en-US" baseline="0" dirty="0" smtClean="0"/>
              <a:t>0, 0, 0, [[100]], 0</a:t>
            </a:r>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Physics 3320 Sp12</a:t>
            </a:r>
            <a:r>
              <a:rPr lang="en-US" baseline="0" dirty="0" smtClean="0"/>
              <a:t> (MD) Lecture 26</a:t>
            </a:r>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0, 4, 4, [[92]], 0</a:t>
            </a:r>
          </a:p>
          <a:p>
            <a:r>
              <a:rPr lang="en-US" baseline="0" dirty="0" smtClean="0"/>
              <a:t>_________________________________</a:t>
            </a:r>
          </a:p>
          <a:p>
            <a:r>
              <a:rPr lang="en-US" b="1" baseline="0" dirty="0" smtClean="0"/>
              <a:t>Fall 2011 Comments</a:t>
            </a:r>
          </a:p>
          <a:p>
            <a:r>
              <a:rPr lang="en-US" dirty="0" smtClean="0">
                <a:latin typeface="Calibri" charset="0"/>
              </a:rPr>
              <a:t>I gave</a:t>
            </a:r>
            <a:r>
              <a:rPr lang="en-US" baseline="0" dirty="0" smtClean="0">
                <a:latin typeface="Calibri" charset="0"/>
              </a:rPr>
              <a:t> them a couple of minutes, D was at 55%. They were mostly silent. I told them to talk to their neighbors, and while they did, I drew on the blackboard the usual figure of a vector labeled </a:t>
            </a:r>
            <a:r>
              <a:rPr lang="en-US" baseline="0" dirty="0" err="1" smtClean="0">
                <a:latin typeface="Calibri" charset="0"/>
              </a:rPr>
              <a:t>r</a:t>
            </a:r>
            <a:r>
              <a:rPr lang="en-US" baseline="0" dirty="0" smtClean="0">
                <a:latin typeface="Calibri" charset="0"/>
              </a:rPr>
              <a:t> from origin to an observer, a separate “blob of charge region”, an </a:t>
            </a:r>
            <a:r>
              <a:rPr lang="en-US" baseline="0" dirty="0" err="1" smtClean="0">
                <a:latin typeface="Calibri" charset="0"/>
              </a:rPr>
              <a:t>r</a:t>
            </a:r>
            <a:r>
              <a:rPr lang="en-US" baseline="0" dirty="0" smtClean="0">
                <a:latin typeface="Calibri" charset="0"/>
              </a:rPr>
              <a:t>’ vector to a little cube inside that blob region, and then an unlabeled arrow from the cube to my observation point. (The usual “curly </a:t>
            </a:r>
            <a:r>
              <a:rPr lang="en-US" baseline="0" dirty="0" err="1" smtClean="0">
                <a:latin typeface="Calibri" charset="0"/>
              </a:rPr>
              <a:t>R</a:t>
            </a:r>
            <a:r>
              <a:rPr lang="en-US" baseline="0" dirty="0" smtClean="0">
                <a:latin typeface="Calibri" charset="0"/>
              </a:rPr>
              <a:t>” figure). By the time I was finished, the answer had shifted to 100% D. </a:t>
            </a:r>
          </a:p>
          <a:p>
            <a:endParaRPr lang="en-US" baseline="0" dirty="0" smtClean="0">
              <a:latin typeface="Calibri" charset="0"/>
            </a:endParaRPr>
          </a:p>
          <a:p>
            <a:r>
              <a:rPr lang="en-US" baseline="0" dirty="0" smtClean="0">
                <a:latin typeface="Calibri" charset="0"/>
              </a:rPr>
              <a:t>Nice! So, I didn’t need to explain this in as much detail as I had anticipated. </a:t>
            </a:r>
          </a:p>
          <a:p>
            <a:endParaRPr lang="en-US" baseline="0" dirty="0" smtClean="0">
              <a:latin typeface="Calibri" charset="0"/>
            </a:endParaRPr>
          </a:p>
          <a:p>
            <a:r>
              <a:rPr lang="en-US" baseline="0" dirty="0" smtClean="0">
                <a:latin typeface="Calibri" charset="0"/>
              </a:rPr>
              <a:t>We did bring up the question of the phrasing, “light emitted”, which can be a little ambiguous. This could e.g. be a  quasi-STATIC field we’re talking about, this doesn’t have to be a radiation problem per se, you don’t have to think about any “photons” or light at all here – it’s more that in the Lorentz gauge, our formulas for V and A are saying that INFORMATION about the location of charge and current can only travel at the speed of light, no faster.  </a:t>
            </a:r>
            <a:endParaRPr lang="en-US" dirty="0" smtClean="0">
              <a:latin typeface="Calibri" charset="0"/>
            </a:endParaRPr>
          </a:p>
          <a:p>
            <a:endParaRPr lang="en-US" dirty="0" smtClean="0">
              <a:latin typeface="Calibri" charset="0"/>
            </a:endParaRPr>
          </a:p>
          <a:p>
            <a:r>
              <a:rPr lang="en-US" dirty="0" smtClean="0">
                <a:latin typeface="Calibri" charset="0"/>
              </a:rPr>
              <a:t>Notes</a:t>
            </a:r>
          </a:p>
          <a:p>
            <a:r>
              <a:rPr lang="en-US" sz="1200" b="1" kern="1200" dirty="0" smtClean="0">
                <a:solidFill>
                  <a:schemeClr val="tx1"/>
                </a:solidFill>
                <a:latin typeface="+mn-lt"/>
                <a:ea typeface="ＭＳ Ｐゴシック" pitchFamily="-106" charset="-128"/>
                <a:cs typeface="ＭＳ Ｐゴシック" pitchFamily="-106" charset="-128"/>
              </a:rPr>
              <a:t>Baily</a:t>
            </a:r>
            <a:r>
              <a:rPr lang="en-US" sz="1200" b="0" kern="1200" dirty="0" smtClean="0">
                <a:solidFill>
                  <a:schemeClr val="tx1"/>
                </a:solidFill>
                <a:latin typeface="+mn-lt"/>
                <a:ea typeface="ＭＳ Ｐゴシック" pitchFamily="-106" charset="-128"/>
                <a:cs typeface="ＭＳ Ｐゴシック" pitchFamily="-106" charset="-128"/>
              </a:rPr>
              <a:t>: Before</a:t>
            </a:r>
            <a:r>
              <a:rPr lang="en-US" sz="1200" kern="1200" dirty="0" smtClean="0">
                <a:solidFill>
                  <a:schemeClr val="tx1"/>
                </a:solidFill>
                <a:latin typeface="+mn-lt"/>
                <a:ea typeface="ＭＳ Ｐゴシック" pitchFamily="-106" charset="-128"/>
                <a:cs typeface="ＭＳ Ｐゴシック" pitchFamily="-106" charset="-128"/>
              </a:rPr>
              <a:t> discussion: 60% choosing correct response; 25% thinking </a:t>
            </a:r>
            <a:r>
              <a:rPr lang="en-US" sz="1200" kern="1200" dirty="0" err="1" smtClean="0">
                <a:solidFill>
                  <a:schemeClr val="tx1"/>
                </a:solidFill>
                <a:latin typeface="+mn-lt"/>
                <a:ea typeface="ＭＳ Ｐゴシック" pitchFamily="-106" charset="-128"/>
                <a:cs typeface="ＭＳ Ｐゴシック" pitchFamily="-106" charset="-128"/>
              </a:rPr>
              <a:t>t_R</a:t>
            </a:r>
            <a:r>
              <a:rPr lang="en-US" sz="1200" kern="1200" dirty="0" smtClean="0">
                <a:solidFill>
                  <a:schemeClr val="tx1"/>
                </a:solidFill>
                <a:latin typeface="+mn-lt"/>
                <a:ea typeface="ＭＳ Ｐゴシック" pitchFamily="-106" charset="-128"/>
                <a:cs typeface="ＭＳ Ｐゴシック" pitchFamily="-106" charset="-128"/>
              </a:rPr>
              <a:t> is the time of flight between r and r’.  Not much discussion until Steve encouraged students to speak to each other; discussion resulted in 100% choosing correct answer.</a:t>
            </a:r>
          </a:p>
          <a:p>
            <a:endParaRPr lang="en-US" sz="1200" kern="1200" dirty="0" smtClean="0">
              <a:solidFill>
                <a:schemeClr val="tx1"/>
              </a:solidFill>
              <a:latin typeface="+mn-lt"/>
              <a:ea typeface="ＭＳ Ｐゴシック" pitchFamily="-106" charset="-128"/>
              <a:cs typeface="ＭＳ Ｐゴシック" pitchFamily="-106" charset="-128"/>
            </a:endParaRPr>
          </a:p>
          <a:p>
            <a:endParaRPr lang="en-US" dirty="0" smtClean="0">
              <a:latin typeface="Calibri" charset="0"/>
            </a:endParaRPr>
          </a:p>
          <a:p>
            <a:r>
              <a:rPr lang="en-US" dirty="0" smtClean="0">
                <a:latin typeface="Calibri" charset="0"/>
              </a:rPr>
              <a:t>====================================</a:t>
            </a:r>
          </a:p>
          <a:p>
            <a:r>
              <a:rPr lang="en-US" dirty="0" smtClean="0">
                <a:latin typeface="Calibri" charset="0"/>
              </a:rPr>
              <a:t>From Chuck Rogers:  Second </a:t>
            </a:r>
            <a:r>
              <a:rPr lang="en-US" dirty="0">
                <a:latin typeface="Calibri" charset="0"/>
              </a:rPr>
              <a:t>Maxwell</a:t>
            </a:r>
            <a:r>
              <a:rPr lang="ja-JP" altLang="en-US" dirty="0">
                <a:latin typeface="Calibri" charset="0"/>
              </a:rPr>
              <a:t>’</a:t>
            </a:r>
            <a:r>
              <a:rPr lang="en-US" dirty="0">
                <a:latin typeface="Calibri" charset="0"/>
              </a:rPr>
              <a:t>s Equations tutorial.</a:t>
            </a:r>
            <a:endParaRPr lang="en-US" dirty="0">
              <a:latin typeface="Courier New" charset="0"/>
            </a:endParaRPr>
          </a:p>
        </p:txBody>
      </p:sp>
    </p:spTree>
    <p:extLst>
      <p:ext uri="{BB962C8B-B14F-4D97-AF65-F5344CB8AC3E}">
        <p14:creationId xmlns:p14="http://schemas.microsoft.com/office/powerpoint/2010/main" val="17457211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fld id="{FA613E31-D877-C843-ACA0-9EFD035C9F7F}" type="slidenum">
              <a:rPr lang="en-US">
                <a:latin typeface="Calibri" charset="0"/>
              </a:rPr>
              <a:pPr eaLnBrk="1" hangingPunct="1"/>
              <a:t>6</a:t>
            </a:fld>
            <a:endParaRPr lang="en-US">
              <a:latin typeface="Calibri" charset="0"/>
            </a:endParaRPr>
          </a:p>
        </p:txBody>
      </p:sp>
      <p:sp>
        <p:nvSpPr>
          <p:cNvPr id="717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mc="http://schemas.openxmlformats.org/markup-compatibility/2006" xmlns:mv="urn:schemas-microsoft-com:mac:vml" xmlns:a14="http://schemas.microsoft.com/office/drawing/2010/main" xmlns="">
                <a:solidFill>
                  <a:srgbClr val="FFFFFF"/>
                </a:solidFill>
              </a14:hiddenFill>
            </a:ext>
            <a:ext uri="{FAA26D3D-D897-4be2-8F04-BA451C77F1D7}">
              <ma14:placeholderFlag xmlns:mc="http://schemas.openxmlformats.org/markup-compatibility/2006" xmlns:mv="urn:schemas-microsoft-com:mac:vml" xmlns:ma14="http://schemas.microsoft.com/office/mac/drawingml/2011/main" xmlns="" val="1"/>
            </a:ext>
          </a:extLst>
        </p:spPr>
      </p:sp>
      <p:sp>
        <p:nvSpPr>
          <p:cNvPr id="7172" name="Rectangle 3"/>
          <p:cNvSpPr>
            <a:spLocks noGrp="1" noChangeArrowheads="1"/>
          </p:cNvSpPr>
          <p:nvPr>
            <p:ph type="body" idx="1"/>
          </p:nvPr>
        </p:nvSpPr>
        <p:spPr bwMode="auto">
          <a:noFill/>
          <a:extLst>
            <a:ext uri="{909E8E84-426E-40dd-AFC4-6F175D3DCCD1}">
              <a14:hiddenFill xmlns:mc="http://schemas.openxmlformats.org/markup-compatibility/2006" xmlns:mv="urn:schemas-microsoft-com:mac:vml" xmlns:a14="http://schemas.microsoft.com/office/drawing/2010/main" xmlns="">
                <a:solidFill>
                  <a:srgbClr val="FFFFFF"/>
                </a:solidFill>
              </a14:hiddenFill>
            </a:ext>
            <a:ext uri="{91240B29-F687-4f45-9708-019B960494DF}">
              <a14:hiddenLine xmlns:mc="http://schemas.openxmlformats.org/markup-compatibility/2006" xmlns:mv="urn:schemas-microsoft-com:mac:vml"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marL="0" marR="0" indent="0" algn="l" defTabSz="457200" rtl="0" eaLnBrk="0" fontAlgn="base" latinLnBrk="0" hangingPunct="0">
              <a:lnSpc>
                <a:spcPct val="100000"/>
              </a:lnSpc>
              <a:spcBef>
                <a:spcPct val="30000"/>
              </a:spcBef>
              <a:spcAft>
                <a:spcPct val="0"/>
              </a:spcAft>
              <a:buClrTx/>
              <a:buSzTx/>
              <a:buFontTx/>
              <a:buNone/>
              <a:tabLst/>
              <a:defRPr/>
            </a:pPr>
            <a:r>
              <a:rPr lang="en-US" dirty="0" smtClean="0"/>
              <a:t>Class: MATH/PHYSICS</a:t>
            </a:r>
            <a:endParaRPr lang="en-US" baseline="0" dirty="0" smtClean="0"/>
          </a:p>
          <a:p>
            <a:pPr marL="0" marR="0" indent="0" algn="l" defTabSz="457200" rtl="0" eaLnBrk="0" fontAlgn="base" latinLnBrk="0" hangingPunct="0">
              <a:lnSpc>
                <a:spcPct val="100000"/>
              </a:lnSpc>
              <a:spcBef>
                <a:spcPct val="30000"/>
              </a:spcBef>
              <a:spcAft>
                <a:spcPct val="0"/>
              </a:spcAft>
              <a:buClrTx/>
              <a:buSzTx/>
              <a:buFontTx/>
              <a:buNone/>
              <a:tabLst/>
              <a:defRPr/>
            </a:pPr>
            <a:r>
              <a:rPr lang="en-US" baseline="0" dirty="0" smtClean="0"/>
              <a:t>Correct Answer: C</a:t>
            </a:r>
            <a:endParaRPr lang="en-US" dirty="0" smtClean="0"/>
          </a:p>
          <a:p>
            <a:pPr marL="0" marR="0" indent="0" algn="l" defTabSz="457200" rtl="0" eaLnBrk="0" fontAlgn="base" latinLnBrk="0" hangingPunct="0">
              <a:lnSpc>
                <a:spcPct val="100000"/>
              </a:lnSpc>
              <a:spcBef>
                <a:spcPct val="30000"/>
              </a:spcBef>
              <a:spcAft>
                <a:spcPct val="0"/>
              </a:spcAft>
              <a:buClrTx/>
              <a:buSzTx/>
              <a:buFontTx/>
              <a:buNone/>
              <a:tabLst/>
              <a:defRPr/>
            </a:pPr>
            <a:r>
              <a:rPr lang="en-US" dirty="0" smtClean="0"/>
              <a:t>_________________________________</a:t>
            </a:r>
          </a:p>
          <a:p>
            <a:pPr marL="0" marR="0" indent="0" algn="l" defTabSz="457200" rtl="0" eaLnBrk="0" fontAlgn="base" latinLnBrk="0" hangingPunct="0">
              <a:lnSpc>
                <a:spcPct val="100000"/>
              </a:lnSpc>
              <a:spcBef>
                <a:spcPct val="30000"/>
              </a:spcBef>
              <a:spcAft>
                <a:spcPct val="0"/>
              </a:spcAft>
              <a:buClrTx/>
              <a:buSzTx/>
              <a:buFontTx/>
              <a:buNone/>
              <a:tabLst/>
              <a:defRPr/>
            </a:pPr>
            <a:r>
              <a:rPr lang="en-US" dirty="0" smtClean="0"/>
              <a:t>Physics 3320 Fa11 (SJP) Lecture</a:t>
            </a:r>
            <a:r>
              <a:rPr lang="en-US" baseline="0" dirty="0" smtClean="0"/>
              <a:t> #34</a:t>
            </a:r>
          </a:p>
          <a:p>
            <a:pPr marL="0" marR="0" indent="0" algn="l" defTabSz="457200" rtl="0" eaLnBrk="0" fontAlgn="base" latinLnBrk="0" hangingPunct="0">
              <a:lnSpc>
                <a:spcPct val="100000"/>
              </a:lnSpc>
              <a:spcBef>
                <a:spcPct val="30000"/>
              </a:spcBef>
              <a:spcAft>
                <a:spcPct val="0"/>
              </a:spcAft>
              <a:buClrTx/>
              <a:buSzTx/>
              <a:buFontTx/>
              <a:buNone/>
              <a:tabLst/>
              <a:defRPr/>
            </a:pPr>
            <a:r>
              <a:rPr lang="en-US" baseline="0" dirty="0" smtClean="0">
                <a:latin typeface="Calibri" charset="0"/>
              </a:rPr>
              <a:t>0, 0, [[100]], 0, 0</a:t>
            </a:r>
          </a:p>
          <a:p>
            <a:pPr marL="0" marR="0" indent="0" algn="l" defTabSz="457200" rtl="0" eaLnBrk="0" fontAlgn="base" latinLnBrk="0" hangingPunct="0">
              <a:lnSpc>
                <a:spcPct val="100000"/>
              </a:lnSpc>
              <a:spcBef>
                <a:spcPct val="30000"/>
              </a:spcBef>
              <a:spcAft>
                <a:spcPct val="0"/>
              </a:spcAft>
              <a:buClrTx/>
              <a:buSzTx/>
              <a:buFontTx/>
              <a:buNone/>
              <a:tabLst/>
              <a:defRPr/>
            </a:pPr>
            <a:r>
              <a:rPr lang="en-US" dirty="0" smtClean="0"/>
              <a:t>Physics 3320 Sp12</a:t>
            </a:r>
            <a:r>
              <a:rPr lang="en-US" baseline="0" dirty="0" smtClean="0"/>
              <a:t> (MD) Lecture 27</a:t>
            </a:r>
          </a:p>
          <a:p>
            <a:pPr marL="0" marR="0" indent="0" algn="l" defTabSz="457200" rtl="0" eaLnBrk="0" fontAlgn="base" latinLnBrk="0" hangingPunct="0">
              <a:lnSpc>
                <a:spcPct val="100000"/>
              </a:lnSpc>
              <a:spcBef>
                <a:spcPct val="30000"/>
              </a:spcBef>
              <a:spcAft>
                <a:spcPct val="0"/>
              </a:spcAft>
              <a:buClrTx/>
              <a:buSzTx/>
              <a:buFontTx/>
              <a:buNone/>
              <a:tabLst/>
              <a:defRPr/>
            </a:pPr>
            <a:r>
              <a:rPr lang="en-US" baseline="0" dirty="0" smtClean="0">
                <a:latin typeface="Calibri" charset="0"/>
              </a:rPr>
              <a:t>4, 0, [[96]], 0, 0</a:t>
            </a:r>
          </a:p>
          <a:p>
            <a:r>
              <a:rPr lang="en-US" baseline="0" dirty="0" smtClean="0">
                <a:latin typeface="Calibri" charset="0"/>
              </a:rPr>
              <a:t>_________________________________</a:t>
            </a:r>
          </a:p>
          <a:p>
            <a:r>
              <a:rPr lang="en-US" b="1" baseline="0" dirty="0" smtClean="0">
                <a:latin typeface="Calibri" charset="0"/>
              </a:rPr>
              <a:t>Fall 2011 Comments</a:t>
            </a:r>
          </a:p>
          <a:p>
            <a:r>
              <a:rPr lang="en-US" baseline="0" dirty="0" smtClean="0">
                <a:latin typeface="Calibri" charset="0"/>
              </a:rPr>
              <a:t>I animated this slide, gave them about 45 seconds to think and talk before I gave them my answer choices. No problem, this is nice. Their conversation was animated for ~ 1 minute, I think it was very worthwhile, despite the 100% unanimous correct answer. </a:t>
            </a:r>
            <a:endParaRPr lang="en-US" dirty="0" smtClean="0">
              <a:latin typeface="Calibri" charset="0"/>
            </a:endParaRPr>
          </a:p>
          <a:p>
            <a:endParaRPr lang="en-US" dirty="0" smtClean="0">
              <a:latin typeface="Calibri" charset="0"/>
            </a:endParaRPr>
          </a:p>
          <a:p>
            <a:r>
              <a:rPr lang="en-US" dirty="0" smtClean="0">
                <a:latin typeface="Calibri" charset="0"/>
              </a:rPr>
              <a:t>Notes</a:t>
            </a:r>
          </a:p>
          <a:p>
            <a:r>
              <a:rPr lang="en-US" sz="1200" b="1" kern="1200" dirty="0" smtClean="0">
                <a:solidFill>
                  <a:schemeClr val="tx1"/>
                </a:solidFill>
                <a:latin typeface="+mn-lt"/>
                <a:ea typeface="ＭＳ Ｐゴシック" pitchFamily="-106" charset="-128"/>
                <a:cs typeface="ＭＳ Ｐゴシック" pitchFamily="-106" charset="-128"/>
              </a:rPr>
              <a:t>Baily: </a:t>
            </a:r>
            <a:r>
              <a:rPr lang="en-US" sz="1200" kern="1200" dirty="0" smtClean="0">
                <a:solidFill>
                  <a:schemeClr val="tx1"/>
                </a:solidFill>
                <a:latin typeface="+mn-lt"/>
                <a:ea typeface="ＭＳ Ｐゴシック" pitchFamily="-106" charset="-128"/>
                <a:cs typeface="ＭＳ Ｐゴシック" pitchFamily="-106" charset="-128"/>
              </a:rPr>
              <a:t>100% chose correct answer, but again, thinking this doesn’t mean that students have mastered how to think of retarded times, since we’re only referring to the retarded time between a single point and another single point.  Think many students are unclear that the retarded</a:t>
            </a:r>
            <a:r>
              <a:rPr lang="en-US" sz="1200" kern="1200" baseline="0" dirty="0" smtClean="0">
                <a:solidFill>
                  <a:schemeClr val="tx1"/>
                </a:solidFill>
                <a:latin typeface="+mn-lt"/>
                <a:ea typeface="ＭＳ Ｐゴシック" pitchFamily="-106" charset="-128"/>
                <a:cs typeface="ＭＳ Ｐゴシック" pitchFamily="-106" charset="-128"/>
              </a:rPr>
              <a:t> time at one point has an infinite number of values, depending on where the other reference point is.</a:t>
            </a:r>
            <a:endParaRPr lang="en-US" dirty="0" smtClean="0">
              <a:latin typeface="Calibri" charset="0"/>
            </a:endParaRPr>
          </a:p>
          <a:p>
            <a:endParaRPr lang="en-US" dirty="0" smtClean="0">
              <a:latin typeface="Calibri" charset="0"/>
            </a:endParaRPr>
          </a:p>
          <a:p>
            <a:r>
              <a:rPr lang="en-US" dirty="0" smtClean="0">
                <a:latin typeface="Calibri" charset="0"/>
              </a:rPr>
              <a:t>=================================</a:t>
            </a:r>
          </a:p>
          <a:p>
            <a:r>
              <a:rPr lang="en-US" dirty="0" smtClean="0">
                <a:latin typeface="Calibri" charset="0"/>
              </a:rPr>
              <a:t>Adapted from Chuck Rogers, Second </a:t>
            </a:r>
            <a:r>
              <a:rPr lang="en-US" dirty="0">
                <a:latin typeface="Calibri" charset="0"/>
              </a:rPr>
              <a:t>Maxwell</a:t>
            </a:r>
            <a:r>
              <a:rPr lang="ja-JP" altLang="en-US" dirty="0">
                <a:latin typeface="Calibri" charset="0"/>
              </a:rPr>
              <a:t>’</a:t>
            </a:r>
            <a:r>
              <a:rPr lang="en-US" dirty="0">
                <a:latin typeface="Calibri" charset="0"/>
              </a:rPr>
              <a:t>s Equations tutorial.</a:t>
            </a:r>
            <a:endParaRPr lang="en-US" dirty="0">
              <a:latin typeface="Courier New" charset="0"/>
            </a:endParaRPr>
          </a:p>
        </p:txBody>
      </p:sp>
    </p:spTree>
    <p:extLst>
      <p:ext uri="{BB962C8B-B14F-4D97-AF65-F5344CB8AC3E}">
        <p14:creationId xmlns:p14="http://schemas.microsoft.com/office/powerpoint/2010/main" val="16061958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fld id="{3D2DE6A3-0FA6-3044-B2E1-C942AB22B311}" type="slidenum">
              <a:rPr lang="en-US">
                <a:latin typeface="Calibri" charset="0"/>
              </a:rPr>
              <a:pPr eaLnBrk="1" hangingPunct="1"/>
              <a:t>7</a:t>
            </a:fld>
            <a:endParaRPr lang="en-US">
              <a:latin typeface="Calibri" charset="0"/>
            </a:endParaRPr>
          </a:p>
        </p:txBody>
      </p:sp>
      <p:sp>
        <p:nvSpPr>
          <p:cNvPr id="819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mc="http://schemas.openxmlformats.org/markup-compatibility/2006" xmlns:mv="urn:schemas-microsoft-com:mac:vml" xmlns:a14="http://schemas.microsoft.com/office/drawing/2010/main" xmlns="">
                <a:solidFill>
                  <a:srgbClr val="FFFFFF"/>
                </a:solidFill>
              </a14:hiddenFill>
            </a:ext>
            <a:ext uri="{FAA26D3D-D897-4be2-8F04-BA451C77F1D7}">
              <ma14:placeholderFlag xmlns:mc="http://schemas.openxmlformats.org/markup-compatibility/2006" xmlns:mv="urn:schemas-microsoft-com:mac:vml" xmlns:ma14="http://schemas.microsoft.com/office/mac/drawingml/2011/main" xmlns="" val="1"/>
            </a:ext>
          </a:extLst>
        </p:spPr>
      </p:sp>
      <p:sp>
        <p:nvSpPr>
          <p:cNvPr id="8196" name="Rectangle 3"/>
          <p:cNvSpPr>
            <a:spLocks noGrp="1" noChangeArrowheads="1"/>
          </p:cNvSpPr>
          <p:nvPr>
            <p:ph type="body" idx="1"/>
          </p:nvPr>
        </p:nvSpPr>
        <p:spPr bwMode="auto">
          <a:noFill/>
          <a:extLst>
            <a:ext uri="{909E8E84-426E-40dd-AFC4-6F175D3DCCD1}">
              <a14:hiddenFill xmlns:mc="http://schemas.openxmlformats.org/markup-compatibility/2006" xmlns:mv="urn:schemas-microsoft-com:mac:vml" xmlns:a14="http://schemas.microsoft.com/office/drawing/2010/main" xmlns="">
                <a:solidFill>
                  <a:srgbClr val="FFFFFF"/>
                </a:solidFill>
              </a14:hiddenFill>
            </a:ext>
            <a:ext uri="{91240B29-F687-4f45-9708-019B960494DF}">
              <a14:hiddenLine xmlns:mc="http://schemas.openxmlformats.org/markup-compatibility/2006" xmlns:mv="urn:schemas-microsoft-com:mac:vml"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marL="0" marR="0" indent="0" algn="l" defTabSz="457200" rtl="0" eaLnBrk="0" fontAlgn="base" latinLnBrk="0" hangingPunct="0">
              <a:lnSpc>
                <a:spcPct val="100000"/>
              </a:lnSpc>
              <a:spcBef>
                <a:spcPct val="30000"/>
              </a:spcBef>
              <a:spcAft>
                <a:spcPct val="0"/>
              </a:spcAft>
              <a:buClrTx/>
              <a:buSzTx/>
              <a:buFontTx/>
              <a:buNone/>
              <a:tabLst/>
              <a:defRPr/>
            </a:pPr>
            <a:r>
              <a:rPr lang="en-US" dirty="0" smtClean="0"/>
              <a:t>Class:</a:t>
            </a:r>
            <a:r>
              <a:rPr lang="en-US" baseline="0" dirty="0" smtClean="0"/>
              <a:t> CONCEPTUAL</a:t>
            </a:r>
          </a:p>
          <a:p>
            <a:pPr marL="0" marR="0" indent="0" algn="l" defTabSz="457200" rtl="0" eaLnBrk="0" fontAlgn="base" latinLnBrk="0" hangingPunct="0">
              <a:lnSpc>
                <a:spcPct val="100000"/>
              </a:lnSpc>
              <a:spcBef>
                <a:spcPct val="30000"/>
              </a:spcBef>
              <a:spcAft>
                <a:spcPct val="0"/>
              </a:spcAft>
              <a:buClrTx/>
              <a:buSzTx/>
              <a:buFontTx/>
              <a:buNone/>
              <a:tabLst/>
              <a:defRPr/>
            </a:pPr>
            <a:r>
              <a:rPr lang="en-US" baseline="0" dirty="0" smtClean="0"/>
              <a:t>Correct Answer: B</a:t>
            </a:r>
            <a:endParaRPr lang="en-US" dirty="0" smtClean="0"/>
          </a:p>
          <a:p>
            <a:pPr marL="0" marR="0" indent="0" algn="l" defTabSz="457200" rtl="0" eaLnBrk="0" fontAlgn="base" latinLnBrk="0" hangingPunct="0">
              <a:lnSpc>
                <a:spcPct val="100000"/>
              </a:lnSpc>
              <a:spcBef>
                <a:spcPct val="30000"/>
              </a:spcBef>
              <a:spcAft>
                <a:spcPct val="0"/>
              </a:spcAft>
              <a:buClrTx/>
              <a:buSzTx/>
              <a:buFontTx/>
              <a:buNone/>
              <a:tabLst/>
              <a:defRPr/>
            </a:pPr>
            <a:r>
              <a:rPr lang="en-US" dirty="0" smtClean="0"/>
              <a:t>________________________________</a:t>
            </a:r>
          </a:p>
          <a:p>
            <a:pPr marL="0" marR="0" indent="0" algn="l" defTabSz="457200" rtl="0" eaLnBrk="0" fontAlgn="base" latinLnBrk="0" hangingPunct="0">
              <a:lnSpc>
                <a:spcPct val="100000"/>
              </a:lnSpc>
              <a:spcBef>
                <a:spcPct val="30000"/>
              </a:spcBef>
              <a:spcAft>
                <a:spcPct val="0"/>
              </a:spcAft>
              <a:buClrTx/>
              <a:buSzTx/>
              <a:buFontTx/>
              <a:buNone/>
              <a:tabLst/>
              <a:defRPr/>
            </a:pPr>
            <a:r>
              <a:rPr lang="en-US" dirty="0" smtClean="0"/>
              <a:t>Physics 3320 Fa11 (SJP) Lecture</a:t>
            </a:r>
            <a:r>
              <a:rPr lang="en-US" baseline="0" dirty="0" smtClean="0"/>
              <a:t> #34</a:t>
            </a:r>
          </a:p>
          <a:p>
            <a:r>
              <a:rPr lang="en-US" dirty="0" smtClean="0">
                <a:latin typeface="Calibri" charset="0"/>
              </a:rPr>
              <a:t>4, [[96]], 0</a:t>
            </a:r>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Physics 3320 Sp12</a:t>
            </a:r>
            <a:r>
              <a:rPr lang="en-US" baseline="0" dirty="0" smtClean="0"/>
              <a:t> (MD) Lecture 27</a:t>
            </a:r>
          </a:p>
          <a:p>
            <a:r>
              <a:rPr lang="en-US" dirty="0" smtClean="0">
                <a:latin typeface="Calibri" charset="0"/>
              </a:rPr>
              <a:t>14, [[71]],</a:t>
            </a:r>
            <a:r>
              <a:rPr lang="en-US" baseline="0" dirty="0" smtClean="0">
                <a:latin typeface="Calibri" charset="0"/>
              </a:rPr>
              <a:t> 14, 0, 0</a:t>
            </a:r>
            <a:endParaRPr lang="en-US" dirty="0" smtClean="0">
              <a:latin typeface="Calibri" charset="0"/>
            </a:endParaRPr>
          </a:p>
          <a:p>
            <a:r>
              <a:rPr lang="en-US" dirty="0" smtClean="0">
                <a:latin typeface="Calibri" charset="0"/>
              </a:rPr>
              <a:t>________________________________</a:t>
            </a:r>
          </a:p>
          <a:p>
            <a:r>
              <a:rPr lang="en-US" b="1" dirty="0" smtClean="0">
                <a:latin typeface="Calibri" charset="0"/>
              </a:rPr>
              <a:t>Fall 2011 Comments</a:t>
            </a:r>
          </a:p>
          <a:p>
            <a:r>
              <a:rPr lang="en-US" dirty="0" smtClean="0">
                <a:latin typeface="Calibri" charset="0"/>
              </a:rPr>
              <a:t>Again, it was a short but loud conversation,</a:t>
            </a:r>
            <a:r>
              <a:rPr lang="en-US" baseline="0" dirty="0" smtClean="0">
                <a:latin typeface="Calibri" charset="0"/>
              </a:rPr>
              <a:t> students were thinking and making sense, so the fact that it’s almost unanimously correct doesn’t make me think this is a waste of a question. (We might, however, be able to distract them a little better?)</a:t>
            </a:r>
          </a:p>
          <a:p>
            <a:endParaRPr lang="en-US" baseline="0" dirty="0" smtClean="0">
              <a:latin typeface="Calibri" charset="0"/>
            </a:endParaRPr>
          </a:p>
          <a:p>
            <a:r>
              <a:rPr lang="en-US" b="1" baseline="0" dirty="0" smtClean="0">
                <a:latin typeface="Calibri" charset="0"/>
              </a:rPr>
              <a:t>Spring 2012 Comments</a:t>
            </a:r>
            <a:endParaRPr lang="en-US" b="0" baseline="0" dirty="0" smtClean="0">
              <a:latin typeface="Calibri" charset="0"/>
            </a:endParaRPr>
          </a:p>
          <a:p>
            <a:r>
              <a:rPr lang="en-US" b="0" baseline="0" dirty="0" smtClean="0">
                <a:latin typeface="Calibri" charset="0"/>
              </a:rPr>
              <a:t>There was much discussion at just how “physical” this problem is, in terms of no wire being actually infinite, and it not being possible to actually jump the current from zero to a finite value instantly.  Needed reminders that this is a demonstration of principle, meant to get at how to think about these kinds of situations.</a:t>
            </a:r>
            <a:endParaRPr lang="en-US" b="1" dirty="0" smtClean="0">
              <a:latin typeface="Calibri" charset="0"/>
            </a:endParaRPr>
          </a:p>
          <a:p>
            <a:endParaRPr lang="en-US" dirty="0" smtClean="0">
              <a:latin typeface="Calibri" charset="0"/>
            </a:endParaRPr>
          </a:p>
          <a:p>
            <a:r>
              <a:rPr lang="en-US" dirty="0" smtClean="0">
                <a:latin typeface="Calibri" charset="0"/>
              </a:rPr>
              <a:t>===============================</a:t>
            </a:r>
          </a:p>
          <a:p>
            <a:r>
              <a:rPr lang="en-US" dirty="0" smtClean="0">
                <a:latin typeface="Calibri" charset="0"/>
              </a:rPr>
              <a:t>Adapted from Chuck Rogers, Second </a:t>
            </a:r>
            <a:r>
              <a:rPr lang="en-US" dirty="0">
                <a:latin typeface="Calibri" charset="0"/>
              </a:rPr>
              <a:t>Maxwell</a:t>
            </a:r>
            <a:r>
              <a:rPr lang="ja-JP" altLang="en-US" dirty="0">
                <a:latin typeface="Calibri" charset="0"/>
              </a:rPr>
              <a:t>’</a:t>
            </a:r>
            <a:r>
              <a:rPr lang="en-US" dirty="0">
                <a:latin typeface="Calibri" charset="0"/>
              </a:rPr>
              <a:t>s Equations tutorial.</a:t>
            </a:r>
            <a:endParaRPr lang="en-US" dirty="0">
              <a:latin typeface="Courier New" charset="0"/>
            </a:endParaRPr>
          </a:p>
        </p:txBody>
      </p:sp>
    </p:spTree>
    <p:extLst>
      <p:ext uri="{BB962C8B-B14F-4D97-AF65-F5344CB8AC3E}">
        <p14:creationId xmlns:p14="http://schemas.microsoft.com/office/powerpoint/2010/main" val="21009878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fld id="{FA613E31-D877-C843-ACA0-9EFD035C9F7F}" type="slidenum">
              <a:rPr lang="en-US">
                <a:latin typeface="Calibri" charset="0"/>
              </a:rPr>
              <a:pPr eaLnBrk="1" hangingPunct="1"/>
              <a:t>8</a:t>
            </a:fld>
            <a:endParaRPr lang="en-US">
              <a:latin typeface="Calibri" charset="0"/>
            </a:endParaRPr>
          </a:p>
        </p:txBody>
      </p:sp>
      <p:sp>
        <p:nvSpPr>
          <p:cNvPr id="717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mc="http://schemas.openxmlformats.org/markup-compatibility/2006" xmlns:mv="urn:schemas-microsoft-com:mac:vml" xmlns:a14="http://schemas.microsoft.com/office/drawing/2010/main" xmlns="">
                <a:solidFill>
                  <a:srgbClr val="FFFFFF"/>
                </a:solidFill>
              </a14:hiddenFill>
            </a:ext>
            <a:ext uri="{FAA26D3D-D897-4be2-8F04-BA451C77F1D7}">
              <ma14:placeholderFlag xmlns:mc="http://schemas.openxmlformats.org/markup-compatibility/2006" xmlns:mv="urn:schemas-microsoft-com:mac:vml" xmlns:ma14="http://schemas.microsoft.com/office/mac/drawingml/2011/main" xmlns="" val="1"/>
            </a:ext>
          </a:extLst>
        </p:spPr>
      </p:sp>
      <p:sp>
        <p:nvSpPr>
          <p:cNvPr id="7172" name="Rectangle 3"/>
          <p:cNvSpPr>
            <a:spLocks noGrp="1" noChangeArrowheads="1"/>
          </p:cNvSpPr>
          <p:nvPr>
            <p:ph type="body" idx="1"/>
          </p:nvPr>
        </p:nvSpPr>
        <p:spPr bwMode="auto">
          <a:noFill/>
          <a:extLst>
            <a:ext uri="{909E8E84-426E-40dd-AFC4-6F175D3DCCD1}">
              <a14:hiddenFill xmlns:mc="http://schemas.openxmlformats.org/markup-compatibility/2006" xmlns:mv="urn:schemas-microsoft-com:mac:vml" xmlns:a14="http://schemas.microsoft.com/office/drawing/2010/main" xmlns="">
                <a:solidFill>
                  <a:srgbClr val="FFFFFF"/>
                </a:solidFill>
              </a14:hiddenFill>
            </a:ext>
            <a:ext uri="{91240B29-F687-4f45-9708-019B960494DF}">
              <a14:hiddenLine xmlns:mc="http://schemas.openxmlformats.org/markup-compatibility/2006" xmlns:mv="urn:schemas-microsoft-com:mac:vml"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marL="0" marR="0" indent="0" algn="l" defTabSz="457200" rtl="0" eaLnBrk="0" fontAlgn="base" latinLnBrk="0" hangingPunct="0">
              <a:lnSpc>
                <a:spcPct val="100000"/>
              </a:lnSpc>
              <a:spcBef>
                <a:spcPct val="30000"/>
              </a:spcBef>
              <a:spcAft>
                <a:spcPct val="0"/>
              </a:spcAft>
              <a:buClrTx/>
              <a:buSzTx/>
              <a:buFontTx/>
              <a:buNone/>
              <a:tabLst/>
              <a:defRPr/>
            </a:pPr>
            <a:r>
              <a:rPr lang="en-US" dirty="0" smtClean="0">
                <a:latin typeface="Courier New" charset="0"/>
              </a:rPr>
              <a:t>Class: CONCEPTUAL</a:t>
            </a:r>
          </a:p>
          <a:p>
            <a:pPr marL="0" marR="0" indent="0" algn="l" defTabSz="457200" rtl="0" eaLnBrk="0" fontAlgn="base" latinLnBrk="0" hangingPunct="0">
              <a:lnSpc>
                <a:spcPct val="100000"/>
              </a:lnSpc>
              <a:spcBef>
                <a:spcPct val="30000"/>
              </a:spcBef>
              <a:spcAft>
                <a:spcPct val="0"/>
              </a:spcAft>
              <a:buClrTx/>
              <a:buSzTx/>
              <a:buFontTx/>
              <a:buNone/>
              <a:tabLst/>
              <a:defRPr/>
            </a:pPr>
            <a:r>
              <a:rPr lang="en-US" dirty="0" smtClean="0">
                <a:latin typeface="Courier New" charset="0"/>
              </a:rPr>
              <a:t>Correct Answer(s):</a:t>
            </a:r>
            <a:r>
              <a:rPr lang="en-US" baseline="0" dirty="0" smtClean="0">
                <a:latin typeface="Courier New" charset="0"/>
              </a:rPr>
              <a:t> B, A</a:t>
            </a:r>
            <a:endParaRPr lang="en-US" dirty="0" smtClean="0">
              <a:latin typeface="Courier New" charset="0"/>
            </a:endParaRPr>
          </a:p>
          <a:p>
            <a:pPr marL="0" marR="0" indent="0" algn="l" defTabSz="457200" rtl="0" eaLnBrk="0" fontAlgn="base" latinLnBrk="0" hangingPunct="0">
              <a:lnSpc>
                <a:spcPct val="100000"/>
              </a:lnSpc>
              <a:spcBef>
                <a:spcPct val="30000"/>
              </a:spcBef>
              <a:spcAft>
                <a:spcPct val="0"/>
              </a:spcAft>
              <a:buClrTx/>
              <a:buSzTx/>
              <a:buFontTx/>
              <a:buNone/>
              <a:tabLst/>
              <a:defRPr/>
            </a:pPr>
            <a:r>
              <a:rPr lang="en-US" dirty="0" smtClean="0">
                <a:latin typeface="Courier New" charset="0"/>
              </a:rPr>
              <a:t>______________________________</a:t>
            </a:r>
          </a:p>
          <a:p>
            <a:pPr marL="0" marR="0" indent="0" algn="l" defTabSz="457200" rtl="0" eaLnBrk="0" fontAlgn="base" latinLnBrk="0" hangingPunct="0">
              <a:lnSpc>
                <a:spcPct val="100000"/>
              </a:lnSpc>
              <a:spcBef>
                <a:spcPct val="30000"/>
              </a:spcBef>
              <a:spcAft>
                <a:spcPct val="0"/>
              </a:spcAft>
              <a:buClrTx/>
              <a:buSzTx/>
              <a:buFontTx/>
              <a:buNone/>
              <a:tabLst/>
              <a:defRPr/>
            </a:pPr>
            <a:r>
              <a:rPr lang="en-US" dirty="0" smtClean="0"/>
              <a:t>Physics 3320 Sp12</a:t>
            </a:r>
            <a:r>
              <a:rPr lang="en-US" baseline="0" dirty="0" smtClean="0"/>
              <a:t> (MD) Lecture 27</a:t>
            </a:r>
          </a:p>
          <a:p>
            <a:pPr marL="0" marR="0" indent="0" algn="l" defTabSz="457200" rtl="0" eaLnBrk="0" fontAlgn="base" latinLnBrk="0" hangingPunct="0">
              <a:lnSpc>
                <a:spcPct val="100000"/>
              </a:lnSpc>
              <a:spcBef>
                <a:spcPct val="30000"/>
              </a:spcBef>
              <a:spcAft>
                <a:spcPct val="0"/>
              </a:spcAft>
              <a:buClrTx/>
              <a:buSzTx/>
              <a:buFontTx/>
              <a:buNone/>
              <a:tabLst/>
              <a:defRPr/>
            </a:pPr>
            <a:r>
              <a:rPr lang="en-US" dirty="0" smtClean="0">
                <a:latin typeface="Courier New" charset="0"/>
              </a:rPr>
              <a:t>Top question:</a:t>
            </a:r>
          </a:p>
          <a:p>
            <a:pPr marL="0" marR="0" indent="0" algn="l" defTabSz="457200" rtl="0" eaLnBrk="0" fontAlgn="base" latinLnBrk="0" hangingPunct="0">
              <a:lnSpc>
                <a:spcPct val="100000"/>
              </a:lnSpc>
              <a:spcBef>
                <a:spcPct val="30000"/>
              </a:spcBef>
              <a:spcAft>
                <a:spcPct val="0"/>
              </a:spcAft>
              <a:buClrTx/>
              <a:buSzTx/>
              <a:buFontTx/>
              <a:buNone/>
              <a:tabLst/>
              <a:defRPr/>
            </a:pPr>
            <a:r>
              <a:rPr lang="en-US" dirty="0" smtClean="0">
                <a:latin typeface="Courier New" charset="0"/>
              </a:rPr>
              <a:t>43, [[57]]</a:t>
            </a:r>
          </a:p>
          <a:p>
            <a:pPr marL="0" marR="0" indent="0" algn="l" defTabSz="457200" rtl="0" eaLnBrk="0" fontAlgn="base" latinLnBrk="0" hangingPunct="0">
              <a:lnSpc>
                <a:spcPct val="100000"/>
              </a:lnSpc>
              <a:spcBef>
                <a:spcPct val="30000"/>
              </a:spcBef>
              <a:spcAft>
                <a:spcPct val="0"/>
              </a:spcAft>
              <a:buClrTx/>
              <a:buSzTx/>
              <a:buFontTx/>
              <a:buNone/>
              <a:tabLst/>
              <a:defRPr/>
            </a:pPr>
            <a:r>
              <a:rPr lang="en-US" dirty="0" smtClean="0">
                <a:latin typeface="Courier New" charset="0"/>
              </a:rPr>
              <a:t>Bottom</a:t>
            </a:r>
            <a:r>
              <a:rPr lang="en-US" baseline="0" dirty="0" smtClean="0">
                <a:latin typeface="Courier New" charset="0"/>
              </a:rPr>
              <a:t> question:</a:t>
            </a:r>
          </a:p>
          <a:p>
            <a:pPr marL="0" marR="0" indent="0" algn="l" defTabSz="457200" rtl="0" eaLnBrk="0" fontAlgn="base" latinLnBrk="0" hangingPunct="0">
              <a:lnSpc>
                <a:spcPct val="100000"/>
              </a:lnSpc>
              <a:spcBef>
                <a:spcPct val="30000"/>
              </a:spcBef>
              <a:spcAft>
                <a:spcPct val="0"/>
              </a:spcAft>
              <a:buClrTx/>
              <a:buSzTx/>
              <a:buFontTx/>
              <a:buNone/>
              <a:tabLst/>
              <a:defRPr/>
            </a:pPr>
            <a:r>
              <a:rPr lang="en-US" dirty="0" smtClean="0">
                <a:latin typeface="Courier New" charset="0"/>
              </a:rPr>
              <a:t>[[100]], 0</a:t>
            </a:r>
          </a:p>
          <a:p>
            <a:pPr marL="0" marR="0" indent="0" algn="l" defTabSz="457200" rtl="0" eaLnBrk="0" fontAlgn="base" latinLnBrk="0" hangingPunct="0">
              <a:lnSpc>
                <a:spcPct val="100000"/>
              </a:lnSpc>
              <a:spcBef>
                <a:spcPct val="30000"/>
              </a:spcBef>
              <a:spcAft>
                <a:spcPct val="0"/>
              </a:spcAft>
              <a:buClrTx/>
              <a:buSzTx/>
              <a:buFontTx/>
              <a:buNone/>
              <a:tabLst/>
              <a:defRPr/>
            </a:pPr>
            <a:r>
              <a:rPr lang="en-US" dirty="0" smtClean="0">
                <a:latin typeface="Courier New" charset="0"/>
              </a:rPr>
              <a:t>______________________________</a:t>
            </a:r>
          </a:p>
          <a:p>
            <a:pPr marL="0" marR="0" indent="0" algn="l" defTabSz="457200" rtl="0" eaLnBrk="0" fontAlgn="base" latinLnBrk="0" hangingPunct="0">
              <a:lnSpc>
                <a:spcPct val="100000"/>
              </a:lnSpc>
              <a:spcBef>
                <a:spcPct val="30000"/>
              </a:spcBef>
              <a:spcAft>
                <a:spcPct val="0"/>
              </a:spcAft>
              <a:buClrTx/>
              <a:buSzTx/>
              <a:buFontTx/>
              <a:buNone/>
              <a:tabLst/>
              <a:defRPr/>
            </a:pPr>
            <a:r>
              <a:rPr lang="en-US" b="1" dirty="0" smtClean="0">
                <a:latin typeface="Courier New" charset="0"/>
              </a:rPr>
              <a:t>Spring 2012 Comments</a:t>
            </a:r>
            <a:endParaRPr lang="en-US" b="0" dirty="0" smtClean="0">
              <a:latin typeface="Courier New" charset="0"/>
            </a:endParaRPr>
          </a:p>
          <a:p>
            <a:pPr marL="0" marR="0" indent="0" algn="l" defTabSz="457200" rtl="0" eaLnBrk="0" fontAlgn="base" latinLnBrk="0" hangingPunct="0">
              <a:lnSpc>
                <a:spcPct val="100000"/>
              </a:lnSpc>
              <a:spcBef>
                <a:spcPct val="30000"/>
              </a:spcBef>
              <a:spcAft>
                <a:spcPct val="0"/>
              </a:spcAft>
              <a:buClrTx/>
              <a:buSzTx/>
              <a:buFontTx/>
              <a:buNone/>
              <a:tabLst/>
              <a:defRPr/>
            </a:pPr>
            <a:r>
              <a:rPr lang="en-US" b="0" dirty="0" smtClean="0">
                <a:latin typeface="Courier New" charset="0"/>
              </a:rPr>
              <a:t>Note that these</a:t>
            </a:r>
            <a:r>
              <a:rPr lang="en-US" b="0" baseline="0" dirty="0" smtClean="0">
                <a:latin typeface="Courier New" charset="0"/>
              </a:rPr>
              <a:t> two questions are follow-ups to the previous two questions shown above.</a:t>
            </a:r>
          </a:p>
          <a:p>
            <a:pPr marL="0" marR="0" indent="0" algn="l" defTabSz="457200" rtl="0" eaLnBrk="0" fontAlgn="base" latinLnBrk="0" hangingPunct="0">
              <a:lnSpc>
                <a:spcPct val="100000"/>
              </a:lnSpc>
              <a:spcBef>
                <a:spcPct val="30000"/>
              </a:spcBef>
              <a:spcAft>
                <a:spcPct val="0"/>
              </a:spcAft>
              <a:buClrTx/>
              <a:buSzTx/>
              <a:buFontTx/>
              <a:buNone/>
              <a:tabLst/>
              <a:defRPr/>
            </a:pPr>
            <a:endParaRPr lang="en-US" b="0" baseline="0" dirty="0" smtClean="0">
              <a:latin typeface="Courier New" charset="0"/>
            </a:endParaRPr>
          </a:p>
          <a:p>
            <a:pPr marL="0" marR="0" indent="0" algn="l" defTabSz="457200" rtl="0" eaLnBrk="0" fontAlgn="base" latinLnBrk="0" hangingPunct="0">
              <a:lnSpc>
                <a:spcPct val="100000"/>
              </a:lnSpc>
              <a:spcBef>
                <a:spcPct val="30000"/>
              </a:spcBef>
              <a:spcAft>
                <a:spcPct val="0"/>
              </a:spcAft>
              <a:buClrTx/>
              <a:buSzTx/>
              <a:buFontTx/>
              <a:buNone/>
              <a:tabLst/>
              <a:defRPr/>
            </a:pPr>
            <a:r>
              <a:rPr lang="en-US" b="0" baseline="0" dirty="0" smtClean="0">
                <a:latin typeface="Courier New" charset="0"/>
              </a:rPr>
              <a:t>Some confusion from students about the field in the wire (driving the current) and the induced field from changing the current.</a:t>
            </a:r>
            <a:endParaRPr lang="en-US" b="1" dirty="0" smtClean="0">
              <a:latin typeface="Courier New" charset="0"/>
            </a:endParaRPr>
          </a:p>
          <a:p>
            <a:pPr marL="0" marR="0" indent="0" algn="l" defTabSz="457200" rtl="0" eaLnBrk="0" fontAlgn="base" latinLnBrk="0" hangingPunct="0">
              <a:lnSpc>
                <a:spcPct val="100000"/>
              </a:lnSpc>
              <a:spcBef>
                <a:spcPct val="30000"/>
              </a:spcBef>
              <a:spcAft>
                <a:spcPct val="0"/>
              </a:spcAft>
              <a:buClrTx/>
              <a:buSzTx/>
              <a:buFontTx/>
              <a:buNone/>
              <a:tabLst/>
              <a:defRPr/>
            </a:pPr>
            <a:endParaRPr lang="en-US" dirty="0" smtClean="0">
              <a:latin typeface="Courier New" charset="0"/>
            </a:endParaRPr>
          </a:p>
          <a:p>
            <a:pPr marL="0" marR="0" indent="0" algn="l" defTabSz="457200" rtl="0" eaLnBrk="0" fontAlgn="base" latinLnBrk="0" hangingPunct="0">
              <a:lnSpc>
                <a:spcPct val="100000"/>
              </a:lnSpc>
              <a:spcBef>
                <a:spcPct val="30000"/>
              </a:spcBef>
              <a:spcAft>
                <a:spcPct val="0"/>
              </a:spcAft>
              <a:buClrTx/>
              <a:buSzTx/>
              <a:buFontTx/>
              <a:buNone/>
              <a:tabLst/>
              <a:defRPr/>
            </a:pPr>
            <a:r>
              <a:rPr lang="en-US" dirty="0" smtClean="0">
                <a:latin typeface="Courier New" charset="0"/>
              </a:rPr>
              <a:t>===========================</a:t>
            </a:r>
          </a:p>
          <a:p>
            <a:pPr marL="0" marR="0" indent="0" algn="l" defTabSz="457200" rtl="0" eaLnBrk="0" fontAlgn="base" latinLnBrk="0" hangingPunct="0">
              <a:lnSpc>
                <a:spcPct val="100000"/>
              </a:lnSpc>
              <a:spcBef>
                <a:spcPct val="30000"/>
              </a:spcBef>
              <a:spcAft>
                <a:spcPct val="0"/>
              </a:spcAft>
              <a:buClrTx/>
              <a:buSzTx/>
              <a:buFontTx/>
              <a:buNone/>
              <a:tabLst/>
              <a:defRPr/>
            </a:pPr>
            <a:r>
              <a:rPr lang="en-US" dirty="0" smtClean="0">
                <a:latin typeface="Courier New" charset="0"/>
              </a:rPr>
              <a:t>Adapted</a:t>
            </a:r>
            <a:r>
              <a:rPr lang="en-US" baseline="0" dirty="0" smtClean="0">
                <a:latin typeface="Courier New" charset="0"/>
              </a:rPr>
              <a:t> from Chuck Rogers</a:t>
            </a:r>
            <a:endParaRPr lang="en-US" dirty="0">
              <a:latin typeface="Courier New" charset="0"/>
            </a:endParaRPr>
          </a:p>
        </p:txBody>
      </p:sp>
    </p:spTree>
    <p:extLst>
      <p:ext uri="{BB962C8B-B14F-4D97-AF65-F5344CB8AC3E}">
        <p14:creationId xmlns:p14="http://schemas.microsoft.com/office/powerpoint/2010/main" val="20458707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Class: CONCEPTUAL</a:t>
            </a:r>
          </a:p>
          <a:p>
            <a:r>
              <a:rPr lang="en-US" dirty="0" smtClean="0"/>
              <a:t>Correct Answer(s)</a:t>
            </a:r>
            <a:r>
              <a:rPr lang="en-US" baseline="0" dirty="0" smtClean="0"/>
              <a:t>: A, D, B</a:t>
            </a:r>
          </a:p>
          <a:p>
            <a:r>
              <a:rPr lang="en-US" baseline="0" dirty="0" smtClean="0"/>
              <a:t>______________________________</a:t>
            </a:r>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Physics 3320 Sp12</a:t>
            </a:r>
            <a:r>
              <a:rPr lang="en-US" baseline="0" dirty="0" smtClean="0"/>
              <a:t> (MD) Lecture 27</a:t>
            </a:r>
          </a:p>
          <a:p>
            <a:r>
              <a:rPr lang="en-US" dirty="0" smtClean="0"/>
              <a:t>Top</a:t>
            </a:r>
            <a:r>
              <a:rPr lang="en-US" baseline="0" dirty="0" smtClean="0"/>
              <a:t> Question</a:t>
            </a:r>
          </a:p>
          <a:p>
            <a:r>
              <a:rPr lang="en-US" baseline="0" dirty="0" smtClean="0"/>
              <a:t>[[100]], 0, 0, 0, 0</a:t>
            </a:r>
          </a:p>
          <a:p>
            <a:r>
              <a:rPr lang="en-US" baseline="0" dirty="0" smtClean="0"/>
              <a:t>Middle Question</a:t>
            </a:r>
          </a:p>
          <a:p>
            <a:r>
              <a:rPr lang="en-US" baseline="0" dirty="0" smtClean="0"/>
              <a:t>4, 0, 0, [[96]], 0</a:t>
            </a:r>
          </a:p>
          <a:p>
            <a:r>
              <a:rPr lang="en-US" baseline="0" dirty="0" smtClean="0"/>
              <a:t>Bottom Question</a:t>
            </a:r>
          </a:p>
          <a:p>
            <a:r>
              <a:rPr lang="en-US" baseline="0" dirty="0" smtClean="0"/>
              <a:t>Didn’t Click (End of Class)</a:t>
            </a:r>
          </a:p>
          <a:p>
            <a:r>
              <a:rPr lang="en-US" baseline="0" dirty="0" smtClean="0"/>
              <a:t/>
            </a:r>
            <a:br>
              <a:rPr lang="en-US" baseline="0" dirty="0" smtClean="0"/>
            </a:br>
            <a:r>
              <a:rPr lang="en-US" baseline="0" dirty="0" smtClean="0"/>
              <a:t>AND</a:t>
            </a:r>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Physics 3320 Sp12</a:t>
            </a:r>
            <a:r>
              <a:rPr lang="en-US" baseline="0" dirty="0" smtClean="0"/>
              <a:t> (MD) Lecture 28</a:t>
            </a:r>
          </a:p>
          <a:p>
            <a:r>
              <a:rPr lang="en-US" dirty="0" smtClean="0"/>
              <a:t>Top</a:t>
            </a:r>
            <a:r>
              <a:rPr lang="en-US" baseline="0" dirty="0" smtClean="0"/>
              <a:t> Question</a:t>
            </a:r>
          </a:p>
          <a:p>
            <a:r>
              <a:rPr lang="en-US" baseline="0" dirty="0" smtClean="0"/>
              <a:t>[[100]], 0, 0, 0, 0</a:t>
            </a:r>
          </a:p>
          <a:p>
            <a:r>
              <a:rPr lang="en-US" baseline="0" dirty="0" smtClean="0"/>
              <a:t>Middle Question</a:t>
            </a:r>
          </a:p>
          <a:p>
            <a:r>
              <a:rPr lang="en-US" baseline="0" dirty="0" smtClean="0"/>
              <a:t>0, 0, 0, [[100]], 0</a:t>
            </a:r>
          </a:p>
          <a:p>
            <a:r>
              <a:rPr lang="en-US" baseline="0" dirty="0" smtClean="0"/>
              <a:t>Bottom Question</a:t>
            </a:r>
          </a:p>
          <a:p>
            <a:r>
              <a:rPr lang="en-US" baseline="0" dirty="0" smtClean="0"/>
              <a:t>52, [[30]], 0, 0, 17</a:t>
            </a:r>
          </a:p>
          <a:p>
            <a:r>
              <a:rPr lang="en-US" baseline="0" dirty="0" smtClean="0"/>
              <a:t>_____________________________</a:t>
            </a:r>
          </a:p>
          <a:p>
            <a:r>
              <a:rPr lang="en-US" b="1" baseline="0" dirty="0" smtClean="0"/>
              <a:t>Spring 2012 Comments</a:t>
            </a:r>
            <a:endParaRPr lang="en-US" b="0" baseline="0" dirty="0" smtClean="0"/>
          </a:p>
          <a:p>
            <a:endParaRPr lang="en-US" b="0" baseline="0" dirty="0" smtClean="0"/>
          </a:p>
          <a:p>
            <a:r>
              <a:rPr lang="en-US" b="0" baseline="0" dirty="0" smtClean="0"/>
              <a:t>Last question was challenging for students, asked about the different ways to see this.  Some focused on the minus sign in E=-</a:t>
            </a:r>
            <a:r>
              <a:rPr lang="en-US" b="0" baseline="0" dirty="0" err="1" smtClean="0"/>
              <a:t>dA/dt</a:t>
            </a:r>
            <a:r>
              <a:rPr lang="en-US" b="0" baseline="0" dirty="0" smtClean="0"/>
              <a:t>, others were thinking about the direction of </a:t>
            </a:r>
            <a:r>
              <a:rPr lang="en-US" b="0" baseline="0" dirty="0" err="1" smtClean="0"/>
              <a:t>S</a:t>
            </a:r>
            <a:r>
              <a:rPr lang="en-US" b="0" baseline="0" dirty="0" smtClean="0"/>
              <a:t>=</a:t>
            </a:r>
            <a:r>
              <a:rPr lang="en-US" b="0" baseline="0" dirty="0" err="1" smtClean="0"/>
              <a:t>ExB</a:t>
            </a:r>
            <a:r>
              <a:rPr lang="en-US" b="0" baseline="0" dirty="0" smtClean="0"/>
              <a:t> (the radiation is directed outward from the wire).  A few seemed comfortable thinking about the direction of the back-</a:t>
            </a:r>
            <a:r>
              <a:rPr lang="en-US" b="0" baseline="0" dirty="0" err="1" smtClean="0"/>
              <a:t>EMF</a:t>
            </a:r>
            <a:r>
              <a:rPr lang="en-US" b="0" baseline="0" dirty="0" smtClean="0"/>
              <a:t> when the current starts up.</a:t>
            </a:r>
          </a:p>
          <a:p>
            <a:endParaRPr lang="en-US" b="0" baseline="0" dirty="0" smtClean="0"/>
          </a:p>
          <a:p>
            <a:r>
              <a:rPr lang="en-US" b="0" baseline="0" dirty="0" smtClean="0"/>
              <a:t>============================</a:t>
            </a:r>
          </a:p>
          <a:p>
            <a:r>
              <a:rPr lang="en-US" b="0" baseline="0" dirty="0" smtClean="0"/>
              <a:t>Written by M </a:t>
            </a:r>
            <a:r>
              <a:rPr lang="en-US" b="0" baseline="0" dirty="0" err="1" smtClean="0"/>
              <a:t>Dubson</a:t>
            </a:r>
            <a:r>
              <a:rPr lang="en-US" b="0" baseline="0" dirty="0" smtClean="0"/>
              <a:t> in 3320 Sp12</a:t>
            </a:r>
            <a:endParaRPr lang="en-US" b="1" baseline="0" dirty="0" smtClean="0"/>
          </a:p>
        </p:txBody>
      </p:sp>
      <p:sp>
        <p:nvSpPr>
          <p:cNvPr id="4" name="Slide Number Placeholder 3"/>
          <p:cNvSpPr>
            <a:spLocks noGrp="1"/>
          </p:cNvSpPr>
          <p:nvPr>
            <p:ph type="sldNum" sz="quarter" idx="10"/>
          </p:nvPr>
        </p:nvSpPr>
        <p:spPr/>
        <p:txBody>
          <a:bodyPr/>
          <a:lstStyle/>
          <a:p>
            <a:fld id="{9C21EE49-0FD2-944D-BF83-C2C5F6979B84}" type="slidenum">
              <a:rPr lang="en-US" smtClean="0"/>
              <a:pPr/>
              <a:t>9</a:t>
            </a:fld>
            <a:endParaRPr lang="en-US"/>
          </a:p>
        </p:txBody>
      </p:sp>
    </p:spTree>
    <p:extLst>
      <p:ext uri="{BB962C8B-B14F-4D97-AF65-F5344CB8AC3E}">
        <p14:creationId xmlns:p14="http://schemas.microsoft.com/office/powerpoint/2010/main" val="34614216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p:spPr>
      </p:sp>
      <p:sp>
        <p:nvSpPr>
          <p:cNvPr id="23555" name="Notes Placeholder 2"/>
          <p:cNvSpPr>
            <a:spLocks noGrp="1"/>
          </p:cNvSpPr>
          <p:nvPr>
            <p:ph type="body" idx="1"/>
          </p:nvPr>
        </p:nvSpPr>
        <p:spPr bwMode="auto">
          <a:noFill/>
        </p:spPr>
        <p:txBody>
          <a:bodyPr/>
          <a:lstStyle/>
          <a:p>
            <a:r>
              <a:rPr lang="en-US" dirty="0" smtClean="0"/>
              <a:t>Class</a:t>
            </a:r>
            <a:r>
              <a:rPr lang="en-US" baseline="0" dirty="0" smtClean="0"/>
              <a:t>: CONCEPTUAL</a:t>
            </a:r>
          </a:p>
          <a:p>
            <a:r>
              <a:rPr lang="en-US" baseline="0" dirty="0" smtClean="0"/>
              <a:t>Correct Answer: E</a:t>
            </a:r>
            <a:endParaRPr lang="en-US" dirty="0" smtClean="0"/>
          </a:p>
          <a:p>
            <a:r>
              <a:rPr lang="en-US" dirty="0" smtClean="0"/>
              <a:t>_______________________________</a:t>
            </a:r>
          </a:p>
          <a:p>
            <a:r>
              <a:rPr lang="en-US" dirty="0" smtClean="0"/>
              <a:t>Physics 3320 Fa11 (SJP) Lecture 35</a:t>
            </a:r>
          </a:p>
          <a:p>
            <a:r>
              <a:rPr lang="en-US" dirty="0" smtClean="0"/>
              <a:t>0,12,0,24, [[65]]</a:t>
            </a:r>
          </a:p>
          <a:p>
            <a:r>
              <a:rPr lang="en-US" dirty="0" smtClean="0"/>
              <a:t>Physics 3320 Sp12</a:t>
            </a:r>
            <a:r>
              <a:rPr lang="en-US" baseline="0" dirty="0" smtClean="0"/>
              <a:t> (MD) Lecture 29</a:t>
            </a:r>
          </a:p>
          <a:p>
            <a:r>
              <a:rPr lang="en-US" dirty="0" smtClean="0"/>
              <a:t>0, 6, 0, 52, [[42]]</a:t>
            </a:r>
          </a:p>
          <a:p>
            <a:r>
              <a:rPr lang="en-US" dirty="0" smtClean="0"/>
              <a:t>_______________________________</a:t>
            </a:r>
          </a:p>
          <a:p>
            <a:r>
              <a:rPr lang="en-US" b="1" dirty="0" smtClean="0"/>
              <a:t>Fall</a:t>
            </a:r>
            <a:r>
              <a:rPr lang="en-US" b="1" baseline="0" dirty="0" smtClean="0"/>
              <a:t> 2011 Comments</a:t>
            </a:r>
            <a:endParaRPr lang="en-US" b="1" dirty="0" smtClean="0"/>
          </a:p>
          <a:p>
            <a:r>
              <a:rPr lang="en-US" dirty="0" smtClean="0"/>
              <a:t>Students were debating</a:t>
            </a:r>
            <a:r>
              <a:rPr lang="en-US" baseline="0" dirty="0" smtClean="0"/>
              <a:t> the “along y” mostly, and their logic was that you need SOME E field along y to drive the current, by Ohm’s law! </a:t>
            </a:r>
            <a:br>
              <a:rPr lang="en-US" baseline="0" dirty="0" smtClean="0"/>
            </a:br>
            <a:r>
              <a:rPr lang="en-US" baseline="0" dirty="0" smtClean="0"/>
              <a:t>Interesting…. They’re picturing a conductor with a volume charge flow in it.  So, we might want to reword (or clarify) to them that this sequence of questions to make it clear this is not a conductor, it’s JUST a neutral infinite current sheet. </a:t>
            </a:r>
          </a:p>
          <a:p>
            <a:endParaRPr lang="en-US" baseline="0" dirty="0" smtClean="0"/>
          </a:p>
          <a:p>
            <a:r>
              <a:rPr lang="en-US" baseline="0" dirty="0" smtClean="0"/>
              <a:t>Some reminder/review here of Ampere (and/or </a:t>
            </a:r>
            <a:r>
              <a:rPr lang="en-US" baseline="0" dirty="0" err="1" smtClean="0"/>
              <a:t>Biot-Savart</a:t>
            </a:r>
            <a:r>
              <a:rPr lang="en-US" baseline="0" dirty="0" smtClean="0"/>
              <a:t>) It’s a lead in/warm up to the sequence of questions that follow. Other faculty used this sequence earlier (in </a:t>
            </a:r>
            <a:r>
              <a:rPr lang="en-US" baseline="0" dirty="0" err="1" smtClean="0"/>
              <a:t>Ch</a:t>
            </a:r>
            <a:r>
              <a:rPr lang="en-US" baseline="0" dirty="0" smtClean="0"/>
              <a:t> 9) but I think it’s a nice intro to radiation. </a:t>
            </a:r>
            <a:endParaRPr lang="en-US" dirty="0" smtClean="0"/>
          </a:p>
          <a:p>
            <a:endParaRPr lang="en-US" dirty="0" smtClean="0"/>
          </a:p>
          <a:p>
            <a:r>
              <a:rPr lang="en-US" dirty="0" smtClean="0"/>
              <a:t>Notes</a:t>
            </a:r>
          </a:p>
          <a:p>
            <a:r>
              <a:rPr lang="en-US" sz="1200" b="1" kern="1200" dirty="0" smtClean="0">
                <a:solidFill>
                  <a:schemeClr val="tx1"/>
                </a:solidFill>
                <a:latin typeface="+mn-lt"/>
                <a:ea typeface="ＭＳ Ｐゴシック" pitchFamily="-106" charset="-128"/>
                <a:cs typeface="ＭＳ Ｐゴシック" pitchFamily="-106" charset="-128"/>
              </a:rPr>
              <a:t>Baily</a:t>
            </a:r>
            <a:r>
              <a:rPr lang="en-US" sz="1200" b="0" kern="1200" dirty="0" smtClean="0">
                <a:solidFill>
                  <a:schemeClr val="tx1"/>
                </a:solidFill>
                <a:latin typeface="+mn-lt"/>
                <a:ea typeface="ＭＳ Ｐゴシック" pitchFamily="-106" charset="-128"/>
                <a:cs typeface="ＭＳ Ｐゴシック" pitchFamily="-106" charset="-128"/>
              </a:rPr>
              <a:t>: Before</a:t>
            </a:r>
            <a:r>
              <a:rPr lang="en-US" sz="1200" kern="1200" dirty="0" smtClean="0">
                <a:solidFill>
                  <a:schemeClr val="tx1"/>
                </a:solidFill>
                <a:latin typeface="+mn-lt"/>
                <a:ea typeface="ＭＳ Ｐゴシック" pitchFamily="-106" charset="-128"/>
                <a:cs typeface="ＭＳ Ｐゴシック" pitchFamily="-106" charset="-128"/>
              </a:rPr>
              <a:t> discussion: 38% - B in x-direction, E in y-direction; 56% none of these.  Started audio a couple minutes late, so don’t have any insight on what students were thinking.</a:t>
            </a:r>
          </a:p>
          <a:p>
            <a:endParaRPr lang="en-US" sz="1200" kern="1200" dirty="0" smtClean="0">
              <a:solidFill>
                <a:schemeClr val="tx1"/>
              </a:solidFill>
              <a:latin typeface="+mn-lt"/>
              <a:ea typeface="ＭＳ Ｐゴシック" pitchFamily="-106" charset="-128"/>
              <a:cs typeface="ＭＳ Ｐゴシック" pitchFamily="-106" charset="-128"/>
            </a:endParaRPr>
          </a:p>
          <a:p>
            <a:r>
              <a:rPr lang="en-US" sz="1200" b="1" kern="1200" dirty="0" smtClean="0">
                <a:solidFill>
                  <a:schemeClr val="tx1"/>
                </a:solidFill>
                <a:latin typeface="+mn-lt"/>
                <a:ea typeface="ＭＳ Ｐゴシック" pitchFamily="-106" charset="-128"/>
                <a:cs typeface="ＭＳ Ｐゴシック" pitchFamily="-106" charset="-128"/>
              </a:rPr>
              <a:t>LA:</a:t>
            </a:r>
            <a:r>
              <a:rPr lang="en-US" sz="1200" b="0" kern="1200" dirty="0" smtClean="0">
                <a:solidFill>
                  <a:schemeClr val="tx1"/>
                </a:solidFill>
                <a:latin typeface="+mn-lt"/>
                <a:ea typeface="ＭＳ Ｐゴシック" pitchFamily="-106" charset="-128"/>
                <a:cs typeface="ＭＳ Ｐゴシック" pitchFamily="-106" charset="-128"/>
              </a:rPr>
              <a:t> I talked about Maxwell's equations in the region, the student concluded, Del(E)=0, Curl(E)=0 so E=0 outside.  B field determined by right hand rule.  In discussion, some students argued that since you'd need E to drive the current sheet, there would be some outside, as well.</a:t>
            </a:r>
            <a:endParaRPr lang="en-US" dirty="0" smtClean="0"/>
          </a:p>
          <a:p>
            <a:endParaRPr lang="en-US" dirty="0" smtClean="0"/>
          </a:p>
          <a:p>
            <a:r>
              <a:rPr lang="en-US" dirty="0" smtClean="0"/>
              <a:t>==================================</a:t>
            </a:r>
          </a:p>
          <a:p>
            <a:r>
              <a:rPr lang="en-US" dirty="0" smtClean="0"/>
              <a:t>USED </a:t>
            </a:r>
            <a:r>
              <a:rPr lang="en-US" dirty="0"/>
              <a:t>IN:  Spring 2009 (Rogers)</a:t>
            </a:r>
          </a:p>
          <a:p>
            <a:r>
              <a:rPr lang="en-US" dirty="0"/>
              <a:t>LECTURE NUMBER:  23</a:t>
            </a:r>
          </a:p>
          <a:p>
            <a:r>
              <a:rPr lang="en-US" dirty="0"/>
              <a:t>STUDENT RESPONSES: 0 % 0 % 0 % 26 % </a:t>
            </a:r>
            <a:r>
              <a:rPr lang="en-US" b="1" dirty="0"/>
              <a:t>[[74 %]]</a:t>
            </a:r>
            <a:r>
              <a:rPr lang="en-US" dirty="0"/>
              <a:t> (SPRING 09)</a:t>
            </a:r>
          </a:p>
          <a:p>
            <a:r>
              <a:rPr lang="en-US" b="1" dirty="0"/>
              <a:t>INSTRUCTOR NOTES: </a:t>
            </a:r>
          </a:p>
          <a:p>
            <a:r>
              <a:rPr lang="en-US" dirty="0">
                <a:ea typeface="ヒラギノ角ゴ Pro W3" charset="-128"/>
                <a:cs typeface="ヒラギノ角ゴ Pro W3" charset="-128"/>
              </a:rPr>
              <a:t>WRITTEN BY:  Charles Rogers (CU-Boulder)</a:t>
            </a:r>
          </a:p>
          <a:p>
            <a:r>
              <a:rPr lang="en-US" dirty="0">
                <a:ea typeface="ヒラギノ角ゴ Pro W3" charset="-128"/>
                <a:cs typeface="ヒラギノ角ゴ Pro W3" charset="-128"/>
              </a:rPr>
              <a:t>Answer</a:t>
            </a:r>
            <a:r>
              <a:rPr lang="en-US" baseline="0" dirty="0">
                <a:ea typeface="ヒラギノ角ゴ Pro W3" charset="-128"/>
                <a:cs typeface="ヒラギノ角ゴ Pro W3" charset="-128"/>
              </a:rPr>
              <a:t> is E) B is up (+x), but no E (assuming current is steady and has always been steady.  (There is a subtlety here, though – see Feynman lectures, there CAN be an E field, generated by the “turn on” of the current sheet)_ </a:t>
            </a:r>
            <a:endParaRPr lang="en-US" dirty="0">
              <a:ea typeface="ヒラギノ角ゴ Pro W3" charset="-128"/>
              <a:cs typeface="ヒラギノ角ゴ Pro W3" charset="-128"/>
            </a:endParaRPr>
          </a:p>
          <a:p>
            <a:pPr>
              <a:spcBef>
                <a:spcPct val="0"/>
              </a:spcBef>
            </a:pPr>
            <a:endParaRPr lang="en-US" dirty="0"/>
          </a:p>
        </p:txBody>
      </p:sp>
      <p:sp>
        <p:nvSpPr>
          <p:cNvPr id="23556" name="Slide Number Placeholder 3"/>
          <p:cNvSpPr>
            <a:spLocks noGrp="1"/>
          </p:cNvSpPr>
          <p:nvPr>
            <p:ph type="sldNum" sz="quarter" idx="5"/>
          </p:nvPr>
        </p:nvSpPr>
        <p:spPr bwMode="auto">
          <a:noFill/>
          <a:ln>
            <a:miter lim="800000"/>
            <a:headEnd/>
            <a:tailEnd/>
          </a:ln>
        </p:spPr>
        <p:txBody>
          <a:bodyPr/>
          <a:lstStyle/>
          <a:p>
            <a:fld id="{D3F67E97-58EF-4D4C-8BD2-3DAF5ABDE5E0}" type="slidenum">
              <a:rPr lang="en-US">
                <a:latin typeface="Calibri" charset="0"/>
                <a:ea typeface="ＭＳ Ｐゴシック" charset="-128"/>
                <a:cs typeface="ＭＳ Ｐゴシック" charset="-128"/>
              </a:rPr>
              <a:pPr/>
              <a:t>10</a:t>
            </a:fld>
            <a:endParaRPr lang="en-US">
              <a:latin typeface="Calibri" charset="0"/>
              <a:ea typeface="ＭＳ Ｐゴシック" charset="-128"/>
              <a:cs typeface="ＭＳ Ｐゴシック" charset="-128"/>
            </a:endParaRPr>
          </a:p>
        </p:txBody>
      </p:sp>
    </p:spTree>
    <p:extLst>
      <p:ext uri="{BB962C8B-B14F-4D97-AF65-F5344CB8AC3E}">
        <p14:creationId xmlns:p14="http://schemas.microsoft.com/office/powerpoint/2010/main" val="22107751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1A78A36-F982-4990-8E5B-171D0D01B52C}" type="datetimeFigureOut">
              <a:rPr lang="en-US" smtClean="0"/>
              <a:t>8/4/2016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4191BB-3CCA-4469-BADE-C6DA5F901C96}" type="slidenum">
              <a:rPr lang="en-US" smtClean="0"/>
              <a:t>‹#›</a:t>
            </a:fld>
            <a:endParaRPr lang="en-US"/>
          </a:p>
        </p:txBody>
      </p:sp>
    </p:spTree>
    <p:extLst>
      <p:ext uri="{BB962C8B-B14F-4D97-AF65-F5344CB8AC3E}">
        <p14:creationId xmlns:p14="http://schemas.microsoft.com/office/powerpoint/2010/main" val="4792770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1A78A36-F982-4990-8E5B-171D0D01B52C}" type="datetimeFigureOut">
              <a:rPr lang="en-US" smtClean="0"/>
              <a:t>8/4/2016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4191BB-3CCA-4469-BADE-C6DA5F901C96}" type="slidenum">
              <a:rPr lang="en-US" smtClean="0"/>
              <a:t>‹#›</a:t>
            </a:fld>
            <a:endParaRPr lang="en-US"/>
          </a:p>
        </p:txBody>
      </p:sp>
    </p:spTree>
    <p:extLst>
      <p:ext uri="{BB962C8B-B14F-4D97-AF65-F5344CB8AC3E}">
        <p14:creationId xmlns:p14="http://schemas.microsoft.com/office/powerpoint/2010/main" val="15164978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1A78A36-F982-4990-8E5B-171D0D01B52C}" type="datetimeFigureOut">
              <a:rPr lang="en-US" smtClean="0"/>
              <a:t>8/4/2016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4191BB-3CCA-4469-BADE-C6DA5F901C96}" type="slidenum">
              <a:rPr lang="en-US" smtClean="0"/>
              <a:t>‹#›</a:t>
            </a:fld>
            <a:endParaRPr lang="en-US"/>
          </a:p>
        </p:txBody>
      </p:sp>
    </p:spTree>
    <p:extLst>
      <p:ext uri="{BB962C8B-B14F-4D97-AF65-F5344CB8AC3E}">
        <p14:creationId xmlns:p14="http://schemas.microsoft.com/office/powerpoint/2010/main" val="5000204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defRPr/>
            </a:lvl1pPr>
          </a:lstStyle>
          <a:p>
            <a:pPr>
              <a:defRPr/>
            </a:pPr>
            <a:fld id="{C7DCA94A-2726-714C-AFFD-2771844E4635}" type="slidenum">
              <a:rPr lang="en-US"/>
              <a:pPr>
                <a:defRPr/>
              </a:pPr>
              <a:t>‹#›</a:t>
            </a:fld>
            <a:endParaRPr lang="en-US"/>
          </a:p>
        </p:txBody>
      </p:sp>
    </p:spTree>
    <p:extLst>
      <p:ext uri="{BB962C8B-B14F-4D97-AF65-F5344CB8AC3E}">
        <p14:creationId xmlns:p14="http://schemas.microsoft.com/office/powerpoint/2010/main" val="16000905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1A78A36-F982-4990-8E5B-171D0D01B52C}" type="datetimeFigureOut">
              <a:rPr lang="en-US" smtClean="0"/>
              <a:t>8/4/2016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4191BB-3CCA-4469-BADE-C6DA5F901C96}" type="slidenum">
              <a:rPr lang="en-US" smtClean="0"/>
              <a:t>‹#›</a:t>
            </a:fld>
            <a:endParaRPr lang="en-US"/>
          </a:p>
        </p:txBody>
      </p:sp>
    </p:spTree>
    <p:extLst>
      <p:ext uri="{BB962C8B-B14F-4D97-AF65-F5344CB8AC3E}">
        <p14:creationId xmlns:p14="http://schemas.microsoft.com/office/powerpoint/2010/main" val="16028568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1A78A36-F982-4990-8E5B-171D0D01B52C}" type="datetimeFigureOut">
              <a:rPr lang="en-US" smtClean="0"/>
              <a:t>8/4/2016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4191BB-3CCA-4469-BADE-C6DA5F901C96}" type="slidenum">
              <a:rPr lang="en-US" smtClean="0"/>
              <a:t>‹#›</a:t>
            </a:fld>
            <a:endParaRPr lang="en-US"/>
          </a:p>
        </p:txBody>
      </p:sp>
    </p:spTree>
    <p:extLst>
      <p:ext uri="{BB962C8B-B14F-4D97-AF65-F5344CB8AC3E}">
        <p14:creationId xmlns:p14="http://schemas.microsoft.com/office/powerpoint/2010/main" val="23974137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1A78A36-F982-4990-8E5B-171D0D01B52C}" type="datetimeFigureOut">
              <a:rPr lang="en-US" smtClean="0"/>
              <a:t>8/4/2016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4191BB-3CCA-4469-BADE-C6DA5F901C96}" type="slidenum">
              <a:rPr lang="en-US" smtClean="0"/>
              <a:t>‹#›</a:t>
            </a:fld>
            <a:endParaRPr lang="en-US"/>
          </a:p>
        </p:txBody>
      </p:sp>
    </p:spTree>
    <p:extLst>
      <p:ext uri="{BB962C8B-B14F-4D97-AF65-F5344CB8AC3E}">
        <p14:creationId xmlns:p14="http://schemas.microsoft.com/office/powerpoint/2010/main" val="15423484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1A78A36-F982-4990-8E5B-171D0D01B52C}" type="datetimeFigureOut">
              <a:rPr lang="en-US" smtClean="0"/>
              <a:t>8/4/2016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24191BB-3CCA-4469-BADE-C6DA5F901C96}" type="slidenum">
              <a:rPr lang="en-US" smtClean="0"/>
              <a:t>‹#›</a:t>
            </a:fld>
            <a:endParaRPr lang="en-US"/>
          </a:p>
        </p:txBody>
      </p:sp>
    </p:spTree>
    <p:extLst>
      <p:ext uri="{BB962C8B-B14F-4D97-AF65-F5344CB8AC3E}">
        <p14:creationId xmlns:p14="http://schemas.microsoft.com/office/powerpoint/2010/main" val="41420739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1A78A36-F982-4990-8E5B-171D0D01B52C}" type="datetimeFigureOut">
              <a:rPr lang="en-US" smtClean="0"/>
              <a:t>8/4/2016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24191BB-3CCA-4469-BADE-C6DA5F901C96}" type="slidenum">
              <a:rPr lang="en-US" smtClean="0"/>
              <a:t>‹#›</a:t>
            </a:fld>
            <a:endParaRPr lang="en-US"/>
          </a:p>
        </p:txBody>
      </p:sp>
    </p:spTree>
    <p:extLst>
      <p:ext uri="{BB962C8B-B14F-4D97-AF65-F5344CB8AC3E}">
        <p14:creationId xmlns:p14="http://schemas.microsoft.com/office/powerpoint/2010/main" val="41637393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A78A36-F982-4990-8E5B-171D0D01B52C}" type="datetimeFigureOut">
              <a:rPr lang="en-US" smtClean="0"/>
              <a:t>8/4/2016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24191BB-3CCA-4469-BADE-C6DA5F901C96}" type="slidenum">
              <a:rPr lang="en-US" smtClean="0"/>
              <a:t>‹#›</a:t>
            </a:fld>
            <a:endParaRPr lang="en-US"/>
          </a:p>
        </p:txBody>
      </p:sp>
    </p:spTree>
    <p:extLst>
      <p:ext uri="{BB962C8B-B14F-4D97-AF65-F5344CB8AC3E}">
        <p14:creationId xmlns:p14="http://schemas.microsoft.com/office/powerpoint/2010/main" val="3368054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1A78A36-F982-4990-8E5B-171D0D01B52C}" type="datetimeFigureOut">
              <a:rPr lang="en-US" smtClean="0"/>
              <a:t>8/4/2016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4191BB-3CCA-4469-BADE-C6DA5F901C96}" type="slidenum">
              <a:rPr lang="en-US" smtClean="0"/>
              <a:t>‹#›</a:t>
            </a:fld>
            <a:endParaRPr lang="en-US"/>
          </a:p>
        </p:txBody>
      </p:sp>
    </p:spTree>
    <p:extLst>
      <p:ext uri="{BB962C8B-B14F-4D97-AF65-F5344CB8AC3E}">
        <p14:creationId xmlns:p14="http://schemas.microsoft.com/office/powerpoint/2010/main" val="25044345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1A78A36-F982-4990-8E5B-171D0D01B52C}" type="datetimeFigureOut">
              <a:rPr lang="en-US" smtClean="0"/>
              <a:t>8/4/2016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4191BB-3CCA-4469-BADE-C6DA5F901C96}" type="slidenum">
              <a:rPr lang="en-US" smtClean="0"/>
              <a:t>‹#›</a:t>
            </a:fld>
            <a:endParaRPr lang="en-US"/>
          </a:p>
        </p:txBody>
      </p:sp>
    </p:spTree>
    <p:extLst>
      <p:ext uri="{BB962C8B-B14F-4D97-AF65-F5344CB8AC3E}">
        <p14:creationId xmlns:p14="http://schemas.microsoft.com/office/powerpoint/2010/main" val="30885653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A78A36-F982-4990-8E5B-171D0D01B52C}" type="datetimeFigureOut">
              <a:rPr lang="en-US" smtClean="0"/>
              <a:t>8/4/2016</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4191BB-3CCA-4469-BADE-C6DA5F901C96}" type="slidenum">
              <a:rPr lang="en-US" smtClean="0"/>
              <a:t>‹#›</a:t>
            </a:fld>
            <a:endParaRPr lang="en-US"/>
          </a:p>
        </p:txBody>
      </p:sp>
    </p:spTree>
    <p:extLst>
      <p:ext uri="{BB962C8B-B14F-4D97-AF65-F5344CB8AC3E}">
        <p14:creationId xmlns:p14="http://schemas.microsoft.com/office/powerpoint/2010/main" val="134776103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image" Target="../media/image3.emf"/><Relationship Id="rId2" Type="http://schemas.openxmlformats.org/officeDocument/2006/relationships/slideLayout" Target="../slideLayouts/slideLayout12.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2.emf"/><Relationship Id="rId4" Type="http://schemas.openxmlformats.org/officeDocument/2006/relationships/oleObject" Target="../embeddings/oleObject1.bin"/></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7" Type="http://schemas.openxmlformats.org/officeDocument/2006/relationships/image" Target="../media/image5.emf"/><Relationship Id="rId2" Type="http://schemas.openxmlformats.org/officeDocument/2006/relationships/slideLayout" Target="../slideLayouts/slideLayout12.xml"/><Relationship Id="rId1" Type="http://schemas.openxmlformats.org/officeDocument/2006/relationships/vmlDrawing" Target="../drawings/vmlDrawing2.vml"/><Relationship Id="rId6" Type="http://schemas.openxmlformats.org/officeDocument/2006/relationships/oleObject" Target="../embeddings/oleObject4.bin"/><Relationship Id="rId5" Type="http://schemas.openxmlformats.org/officeDocument/2006/relationships/image" Target="../media/image4.emf"/><Relationship Id="rId4" Type="http://schemas.openxmlformats.org/officeDocument/2006/relationships/oleObject" Target="../embeddings/oleObject3.bin"/></Relationships>
</file>

<file path=ppt/slides/_rels/slide4.xml.rels><?xml version="1.0" encoding="UTF-8" standalone="yes"?>
<Relationships xmlns="http://schemas.openxmlformats.org/package/2006/relationships"><Relationship Id="rId8" Type="http://schemas.openxmlformats.org/officeDocument/2006/relationships/oleObject" Target="../embeddings/oleObject7.bin"/><Relationship Id="rId3" Type="http://schemas.openxmlformats.org/officeDocument/2006/relationships/notesSlide" Target="../notesSlides/notesSlide3.xml"/><Relationship Id="rId7" Type="http://schemas.openxmlformats.org/officeDocument/2006/relationships/image" Target="../media/image7.emf"/><Relationship Id="rId2" Type="http://schemas.openxmlformats.org/officeDocument/2006/relationships/slideLayout" Target="../slideLayouts/slideLayout12.xml"/><Relationship Id="rId1" Type="http://schemas.openxmlformats.org/officeDocument/2006/relationships/vmlDrawing" Target="../drawings/vmlDrawing3.vml"/><Relationship Id="rId6" Type="http://schemas.openxmlformats.org/officeDocument/2006/relationships/oleObject" Target="../embeddings/oleObject6.bin"/><Relationship Id="rId5" Type="http://schemas.openxmlformats.org/officeDocument/2006/relationships/image" Target="../media/image6.emf"/><Relationship Id="rId4" Type="http://schemas.openxmlformats.org/officeDocument/2006/relationships/oleObject" Target="../embeddings/oleObject5.bin"/><Relationship Id="rId9" Type="http://schemas.openxmlformats.org/officeDocument/2006/relationships/image" Target="../media/image8.emf"/></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image" Target="../media/image9.emf"/><Relationship Id="rId4" Type="http://schemas.openxmlformats.org/officeDocument/2006/relationships/oleObject" Target="../embeddings/oleObject8.bin"/></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46221" y="660400"/>
            <a:ext cx="7772400" cy="1470025"/>
          </a:xfrm>
        </p:spPr>
        <p:txBody>
          <a:bodyPr>
            <a:normAutofit fontScale="90000"/>
          </a:bodyPr>
          <a:lstStyle/>
          <a:p>
            <a:r>
              <a:rPr lang="en-US" dirty="0" smtClean="0"/>
              <a:t>Electricity and Magnetism II</a:t>
            </a:r>
            <a:endParaRPr lang="en-US" dirty="0"/>
          </a:p>
        </p:txBody>
      </p:sp>
      <p:sp>
        <p:nvSpPr>
          <p:cNvPr id="3" name="Subtitle 2"/>
          <p:cNvSpPr>
            <a:spLocks noGrp="1"/>
          </p:cNvSpPr>
          <p:nvPr>
            <p:ph type="subTitle" idx="1"/>
          </p:nvPr>
        </p:nvSpPr>
        <p:spPr>
          <a:xfrm>
            <a:off x="1371600" y="2642937"/>
            <a:ext cx="6832600" cy="1752600"/>
          </a:xfrm>
        </p:spPr>
        <p:txBody>
          <a:bodyPr/>
          <a:lstStyle/>
          <a:p>
            <a:r>
              <a:rPr lang="en-US" dirty="0" smtClean="0"/>
              <a:t>Griffiths Chapter 10 Potentials &amp; Fields</a:t>
            </a:r>
          </a:p>
          <a:p>
            <a:r>
              <a:rPr lang="en-US" dirty="0" smtClean="0"/>
              <a:t>Clicker Questions</a:t>
            </a:r>
            <a:endParaRPr lang="en-US" dirty="0"/>
          </a:p>
        </p:txBody>
      </p:sp>
      <p:pic>
        <p:nvPicPr>
          <p:cNvPr id="4" name="Picture 3" descr="by-nc-sa.png"/>
          <p:cNvPicPr>
            <a:picLocks noChangeAspect="1"/>
          </p:cNvPicPr>
          <p:nvPr/>
        </p:nvPicPr>
        <p:blipFill>
          <a:blip r:embed="rId2"/>
          <a:stretch>
            <a:fillRect/>
          </a:stretch>
        </p:blipFill>
        <p:spPr>
          <a:xfrm>
            <a:off x="7772400" y="5992812"/>
            <a:ext cx="1228725" cy="428625"/>
          </a:xfrm>
          <a:prstGeom prst="rect">
            <a:avLst/>
          </a:prstGeom>
        </p:spPr>
      </p:pic>
      <p:sp>
        <p:nvSpPr>
          <p:cNvPr id="6" name="Text Box 8"/>
          <p:cNvSpPr txBox="1">
            <a:spLocks noChangeArrowheads="1"/>
          </p:cNvSpPr>
          <p:nvPr/>
        </p:nvSpPr>
        <p:spPr bwMode="auto">
          <a:xfrm>
            <a:off x="0" y="0"/>
            <a:ext cx="366557" cy="215444"/>
          </a:xfrm>
          <a:prstGeom prst="rect">
            <a:avLst/>
          </a:prstGeom>
          <a:noFill/>
          <a:ln w="9525">
            <a:noFill/>
            <a:miter lim="800000"/>
            <a:headEnd/>
            <a:tailEnd/>
          </a:ln>
        </p:spPr>
        <p:txBody>
          <a:bodyPr wrap="none">
            <a:prstTxWarp prst="textNoShape">
              <a:avLst/>
            </a:prstTxWarp>
            <a:spAutoFit/>
          </a:bodyPr>
          <a:lstStyle/>
          <a:p>
            <a:r>
              <a:rPr lang="en-US" sz="800" dirty="0" smtClean="0"/>
              <a:t>10.1</a:t>
            </a:r>
            <a:endParaRPr lang="en-US" sz="800" dirty="0"/>
          </a:p>
        </p:txBody>
      </p:sp>
    </p:spTree>
    <p:extLst>
      <p:ext uri="{BB962C8B-B14F-4D97-AF65-F5344CB8AC3E}">
        <p14:creationId xmlns:p14="http://schemas.microsoft.com/office/powerpoint/2010/main" val="19328923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ctrTitle"/>
          </p:nvPr>
        </p:nvSpPr>
        <p:spPr>
          <a:xfrm>
            <a:off x="304800" y="152400"/>
            <a:ext cx="8534400" cy="2209800"/>
          </a:xfrm>
        </p:spPr>
        <p:txBody>
          <a:bodyPr>
            <a:normAutofit/>
          </a:bodyPr>
          <a:lstStyle/>
          <a:p>
            <a:pPr algn="l" eaLnBrk="1" hangingPunct="1"/>
            <a:r>
              <a:rPr lang="en-US" sz="2800" dirty="0">
                <a:latin typeface="Arial" charset="0"/>
                <a:ea typeface="Times New Roman" charset="0"/>
                <a:cs typeface="Times New Roman" charset="0"/>
              </a:rPr>
              <a:t>A </a:t>
            </a:r>
            <a:r>
              <a:rPr lang="en-US" sz="2800" dirty="0" smtClean="0">
                <a:latin typeface="Arial" charset="0"/>
                <a:ea typeface="Times New Roman" charset="0"/>
                <a:cs typeface="Times New Roman" charset="0"/>
              </a:rPr>
              <a:t>neutral, </a:t>
            </a:r>
            <a:r>
              <a:rPr lang="en-US" sz="2800" dirty="0">
                <a:latin typeface="Arial" charset="0"/>
                <a:ea typeface="Times New Roman" charset="0"/>
                <a:cs typeface="Times New Roman" charset="0"/>
              </a:rPr>
              <a:t>infinite </a:t>
            </a:r>
            <a:r>
              <a:rPr lang="en-US" sz="2800" dirty="0" smtClean="0">
                <a:latin typeface="Arial" charset="0"/>
                <a:ea typeface="Times New Roman" charset="0"/>
                <a:cs typeface="Times New Roman" charset="0"/>
              </a:rPr>
              <a:t>current </a:t>
            </a:r>
            <a:r>
              <a:rPr lang="en-US" sz="2800" dirty="0">
                <a:latin typeface="Arial" charset="0"/>
                <a:ea typeface="Times New Roman" charset="0"/>
                <a:cs typeface="Times New Roman" charset="0"/>
              </a:rPr>
              <a:t>sheet, </a:t>
            </a:r>
            <a:r>
              <a:rPr lang="en-US" sz="2800" b="1" dirty="0">
                <a:latin typeface="Arial" charset="0"/>
                <a:ea typeface="Times New Roman" charset="0"/>
                <a:cs typeface="Times New Roman" charset="0"/>
              </a:rPr>
              <a:t>K</a:t>
            </a:r>
            <a:r>
              <a:rPr lang="en-US" sz="2800" dirty="0">
                <a:latin typeface="Arial" charset="0"/>
                <a:ea typeface="Times New Roman" charset="0"/>
                <a:cs typeface="Times New Roman" charset="0"/>
              </a:rPr>
              <a:t>, flows in the </a:t>
            </a:r>
            <a:r>
              <a:rPr lang="en-US" sz="2800" i="1" dirty="0">
                <a:latin typeface="Arial" charset="0"/>
                <a:ea typeface="Times New Roman" charset="0"/>
                <a:cs typeface="Times New Roman" charset="0"/>
              </a:rPr>
              <a:t>x-y</a:t>
            </a:r>
            <a:r>
              <a:rPr lang="en-US" sz="2800" dirty="0">
                <a:latin typeface="Arial" charset="0"/>
                <a:ea typeface="Times New Roman" charset="0"/>
                <a:cs typeface="Times New Roman" charset="0"/>
              </a:rPr>
              <a:t> plane, in the </a:t>
            </a:r>
            <a:r>
              <a:rPr lang="en-US" sz="2800" dirty="0" smtClean="0">
                <a:latin typeface="Arial" charset="0"/>
                <a:ea typeface="Times New Roman" charset="0"/>
                <a:cs typeface="Times New Roman" charset="0"/>
              </a:rPr>
              <a:t>+</a:t>
            </a:r>
            <a:r>
              <a:rPr lang="en-US" sz="2800" i="1" dirty="0" smtClean="0">
                <a:latin typeface="Arial" charset="0"/>
                <a:ea typeface="Times New Roman" charset="0"/>
                <a:cs typeface="Times New Roman" charset="0"/>
              </a:rPr>
              <a:t>y</a:t>
            </a:r>
            <a:r>
              <a:rPr lang="en-US" sz="2800" dirty="0" smtClean="0">
                <a:latin typeface="Arial" charset="0"/>
                <a:ea typeface="Times New Roman" charset="0"/>
                <a:cs typeface="Times New Roman" charset="0"/>
              </a:rPr>
              <a:t> </a:t>
            </a:r>
            <a:r>
              <a:rPr lang="en-US" sz="2800" dirty="0">
                <a:latin typeface="Arial" charset="0"/>
                <a:ea typeface="Times New Roman" charset="0"/>
                <a:cs typeface="Times New Roman" charset="0"/>
              </a:rPr>
              <a:t>direction. </a:t>
            </a:r>
            <a:r>
              <a:rPr lang="en-US" sz="2800" dirty="0" smtClean="0">
                <a:solidFill>
                  <a:srgbClr val="0000FF"/>
                </a:solidFill>
                <a:latin typeface="Arial" charset="0"/>
                <a:ea typeface="Times New Roman" charset="0"/>
                <a:cs typeface="Times New Roman" charset="0"/>
              </a:rPr>
              <a:t>To </a:t>
            </a:r>
            <a:r>
              <a:rPr lang="en-US" sz="2800" dirty="0">
                <a:solidFill>
                  <a:srgbClr val="0000FF"/>
                </a:solidFill>
                <a:latin typeface="Arial" charset="0"/>
                <a:ea typeface="Times New Roman" charset="0"/>
                <a:cs typeface="Times New Roman" charset="0"/>
              </a:rPr>
              <a:t>the right of the </a:t>
            </a:r>
            <a:r>
              <a:rPr lang="en-US" sz="2800" i="1" dirty="0">
                <a:solidFill>
                  <a:srgbClr val="0000FF"/>
                </a:solidFill>
                <a:latin typeface="Arial" charset="0"/>
                <a:ea typeface="Times New Roman" charset="0"/>
                <a:cs typeface="Times New Roman" charset="0"/>
              </a:rPr>
              <a:t>x-y</a:t>
            </a:r>
            <a:r>
              <a:rPr lang="en-US" sz="2800" dirty="0">
                <a:solidFill>
                  <a:srgbClr val="0000FF"/>
                </a:solidFill>
                <a:latin typeface="Arial" charset="0"/>
                <a:ea typeface="Times New Roman" charset="0"/>
                <a:cs typeface="Times New Roman" charset="0"/>
              </a:rPr>
              <a:t> plane, according to what you know from </a:t>
            </a:r>
            <a:r>
              <a:rPr lang="en-US" sz="2800" dirty="0" err="1">
                <a:solidFill>
                  <a:srgbClr val="0000FF"/>
                </a:solidFill>
                <a:latin typeface="Arial" charset="0"/>
                <a:ea typeface="Times New Roman" charset="0"/>
                <a:cs typeface="Times New Roman" charset="0"/>
              </a:rPr>
              <a:t>Phys</a:t>
            </a:r>
            <a:r>
              <a:rPr lang="en-US" sz="2800" dirty="0">
                <a:solidFill>
                  <a:srgbClr val="0000FF"/>
                </a:solidFill>
                <a:latin typeface="Arial" charset="0"/>
                <a:ea typeface="Times New Roman" charset="0"/>
                <a:cs typeface="Times New Roman" charset="0"/>
              </a:rPr>
              <a:t> 3310, the </a:t>
            </a:r>
            <a:r>
              <a:rPr lang="en-US" sz="2800" b="1" dirty="0">
                <a:solidFill>
                  <a:srgbClr val="0000FF"/>
                </a:solidFill>
                <a:latin typeface="Arial" charset="0"/>
                <a:ea typeface="Times New Roman" charset="0"/>
                <a:cs typeface="Times New Roman" charset="0"/>
              </a:rPr>
              <a:t>E</a:t>
            </a:r>
            <a:r>
              <a:rPr lang="en-US" sz="2800" dirty="0">
                <a:solidFill>
                  <a:srgbClr val="0000FF"/>
                </a:solidFill>
                <a:latin typeface="Arial" charset="0"/>
                <a:ea typeface="Times New Roman" charset="0"/>
                <a:cs typeface="Times New Roman" charset="0"/>
              </a:rPr>
              <a:t> and </a:t>
            </a:r>
            <a:r>
              <a:rPr lang="en-US" sz="2800" b="1" dirty="0">
                <a:solidFill>
                  <a:srgbClr val="0000FF"/>
                </a:solidFill>
                <a:latin typeface="Arial" charset="0"/>
                <a:ea typeface="Times New Roman" charset="0"/>
                <a:cs typeface="Times New Roman" charset="0"/>
              </a:rPr>
              <a:t>B</a:t>
            </a:r>
            <a:r>
              <a:rPr lang="en-US" sz="2800" dirty="0">
                <a:solidFill>
                  <a:srgbClr val="0000FF"/>
                </a:solidFill>
                <a:latin typeface="Arial" charset="0"/>
                <a:ea typeface="Times New Roman" charset="0"/>
                <a:cs typeface="Times New Roman" charset="0"/>
              </a:rPr>
              <a:t> field directions are:</a:t>
            </a:r>
          </a:p>
        </p:txBody>
      </p:sp>
      <p:sp>
        <p:nvSpPr>
          <p:cNvPr id="22531" name="Subtitle 2"/>
          <p:cNvSpPr>
            <a:spLocks noGrp="1"/>
          </p:cNvSpPr>
          <p:nvPr>
            <p:ph type="subTitle" idx="1"/>
          </p:nvPr>
        </p:nvSpPr>
        <p:spPr>
          <a:xfrm>
            <a:off x="3810000" y="2590800"/>
            <a:ext cx="5562600" cy="3352800"/>
          </a:xfrm>
        </p:spPr>
        <p:txBody>
          <a:bodyPr/>
          <a:lstStyle/>
          <a:p>
            <a:pPr marL="514350" indent="-514350" algn="l" eaLnBrk="1" hangingPunct="1">
              <a:buFont typeface="Arial" charset="0"/>
              <a:buAutoNum type="alphaUcParenR"/>
            </a:pPr>
            <a:r>
              <a:rPr lang="en-US" sz="2800" dirty="0">
                <a:solidFill>
                  <a:schemeClr val="tx1"/>
                </a:solidFill>
                <a:latin typeface="Arial" charset="0"/>
                <a:ea typeface="Times New Roman" charset="0"/>
                <a:cs typeface="Times New Roman" charset="0"/>
              </a:rPr>
              <a:t> </a:t>
            </a:r>
            <a:r>
              <a:rPr lang="en-US" sz="2800" b="1" dirty="0">
                <a:solidFill>
                  <a:schemeClr val="tx1"/>
                </a:solidFill>
                <a:latin typeface="Arial" charset="0"/>
                <a:ea typeface="Times New Roman" charset="0"/>
                <a:cs typeface="Times New Roman" charset="0"/>
              </a:rPr>
              <a:t>E</a:t>
            </a:r>
            <a:r>
              <a:rPr lang="en-US" sz="2800" dirty="0">
                <a:solidFill>
                  <a:schemeClr val="tx1"/>
                </a:solidFill>
                <a:latin typeface="Arial" charset="0"/>
                <a:ea typeface="Times New Roman" charset="0"/>
                <a:cs typeface="Times New Roman" charset="0"/>
              </a:rPr>
              <a:t> along </a:t>
            </a:r>
            <a:r>
              <a:rPr lang="en-US" sz="2800" i="1" dirty="0">
                <a:solidFill>
                  <a:schemeClr val="tx1"/>
                </a:solidFill>
                <a:latin typeface="Arial" charset="0"/>
                <a:ea typeface="Times New Roman" charset="0"/>
                <a:cs typeface="Times New Roman" charset="0"/>
              </a:rPr>
              <a:t>z</a:t>
            </a:r>
            <a:r>
              <a:rPr lang="en-US" sz="2800" dirty="0">
                <a:solidFill>
                  <a:schemeClr val="tx1"/>
                </a:solidFill>
                <a:latin typeface="Arial" charset="0"/>
                <a:ea typeface="Times New Roman" charset="0"/>
                <a:cs typeface="Times New Roman" charset="0"/>
              </a:rPr>
              <a:t>-axis, </a:t>
            </a:r>
            <a:r>
              <a:rPr lang="en-US" sz="2800" b="1" dirty="0">
                <a:solidFill>
                  <a:schemeClr val="tx1"/>
                </a:solidFill>
                <a:latin typeface="Arial" charset="0"/>
                <a:ea typeface="Times New Roman" charset="0"/>
                <a:cs typeface="Times New Roman" charset="0"/>
              </a:rPr>
              <a:t>B</a:t>
            </a:r>
            <a:r>
              <a:rPr lang="en-US" sz="2800" dirty="0">
                <a:solidFill>
                  <a:schemeClr val="tx1"/>
                </a:solidFill>
                <a:latin typeface="Arial" charset="0"/>
                <a:ea typeface="Times New Roman" charset="0"/>
                <a:cs typeface="Times New Roman" charset="0"/>
              </a:rPr>
              <a:t> is zero </a:t>
            </a:r>
            <a:endParaRPr lang="en-US" sz="2800" baseline="30000" dirty="0">
              <a:solidFill>
                <a:schemeClr val="tx1"/>
              </a:solidFill>
              <a:latin typeface="Arial" charset="0"/>
              <a:ea typeface="Times New Roman" charset="0"/>
              <a:cs typeface="Times New Roman" charset="0"/>
            </a:endParaRPr>
          </a:p>
          <a:p>
            <a:pPr marL="514350" indent="-514350" algn="l" eaLnBrk="1" hangingPunct="1">
              <a:buFont typeface="Arial" charset="0"/>
              <a:buAutoNum type="alphaUcParenR"/>
            </a:pPr>
            <a:r>
              <a:rPr lang="en-US" sz="2800" dirty="0">
                <a:solidFill>
                  <a:schemeClr val="tx1"/>
                </a:solidFill>
                <a:latin typeface="Arial" charset="0"/>
                <a:ea typeface="Times New Roman" charset="0"/>
                <a:cs typeface="Times New Roman" charset="0"/>
              </a:rPr>
              <a:t> </a:t>
            </a:r>
            <a:r>
              <a:rPr lang="en-US" sz="2800" b="1" dirty="0">
                <a:solidFill>
                  <a:schemeClr val="tx1"/>
                </a:solidFill>
                <a:latin typeface="Arial" charset="0"/>
                <a:ea typeface="Times New Roman" charset="0"/>
                <a:cs typeface="Times New Roman" charset="0"/>
              </a:rPr>
              <a:t>B</a:t>
            </a:r>
            <a:r>
              <a:rPr lang="en-US" sz="2800" dirty="0">
                <a:solidFill>
                  <a:schemeClr val="tx1"/>
                </a:solidFill>
                <a:latin typeface="Arial" charset="0"/>
                <a:ea typeface="Times New Roman" charset="0"/>
                <a:cs typeface="Times New Roman" charset="0"/>
              </a:rPr>
              <a:t> along </a:t>
            </a:r>
            <a:r>
              <a:rPr lang="en-US" sz="2800" i="1" dirty="0">
                <a:solidFill>
                  <a:schemeClr val="tx1"/>
                </a:solidFill>
                <a:latin typeface="Arial" charset="0"/>
                <a:ea typeface="Times New Roman" charset="0"/>
                <a:cs typeface="Times New Roman" charset="0"/>
              </a:rPr>
              <a:t>z</a:t>
            </a:r>
            <a:r>
              <a:rPr lang="en-US" sz="2800" dirty="0">
                <a:solidFill>
                  <a:schemeClr val="tx1"/>
                </a:solidFill>
                <a:latin typeface="Arial" charset="0"/>
                <a:ea typeface="Times New Roman" charset="0"/>
                <a:cs typeface="Times New Roman" charset="0"/>
              </a:rPr>
              <a:t>-axis, </a:t>
            </a:r>
            <a:r>
              <a:rPr lang="en-US" sz="2800" b="1" dirty="0">
                <a:solidFill>
                  <a:schemeClr val="tx1"/>
                </a:solidFill>
                <a:latin typeface="Arial" charset="0"/>
                <a:ea typeface="Times New Roman" charset="0"/>
                <a:cs typeface="Times New Roman" charset="0"/>
              </a:rPr>
              <a:t>E</a:t>
            </a:r>
            <a:r>
              <a:rPr lang="en-US" sz="2800" dirty="0">
                <a:solidFill>
                  <a:schemeClr val="tx1"/>
                </a:solidFill>
                <a:latin typeface="Arial" charset="0"/>
                <a:ea typeface="Times New Roman" charset="0"/>
                <a:cs typeface="Times New Roman" charset="0"/>
              </a:rPr>
              <a:t> is zero</a:t>
            </a:r>
            <a:endParaRPr lang="en-US" sz="2800" baseline="30000" dirty="0">
              <a:solidFill>
                <a:schemeClr val="tx1"/>
              </a:solidFill>
              <a:latin typeface="Arial" charset="0"/>
              <a:ea typeface="Times New Roman" charset="0"/>
              <a:cs typeface="Times New Roman" charset="0"/>
            </a:endParaRPr>
          </a:p>
          <a:p>
            <a:pPr marL="514350" indent="-514350" algn="l" eaLnBrk="1" hangingPunct="1">
              <a:buFont typeface="Arial" charset="0"/>
              <a:buAutoNum type="alphaUcParenR"/>
            </a:pPr>
            <a:r>
              <a:rPr lang="en-US" sz="2800" dirty="0">
                <a:solidFill>
                  <a:schemeClr val="tx1"/>
                </a:solidFill>
                <a:latin typeface="Arial" charset="0"/>
                <a:ea typeface="Times New Roman" charset="0"/>
                <a:cs typeface="Times New Roman" charset="0"/>
              </a:rPr>
              <a:t> </a:t>
            </a:r>
            <a:r>
              <a:rPr lang="en-US" sz="2800" b="1" dirty="0">
                <a:solidFill>
                  <a:schemeClr val="tx1"/>
                </a:solidFill>
                <a:latin typeface="Arial" charset="0"/>
                <a:ea typeface="Times New Roman" charset="0"/>
                <a:cs typeface="Times New Roman" charset="0"/>
              </a:rPr>
              <a:t>B</a:t>
            </a:r>
            <a:r>
              <a:rPr lang="en-US" sz="2800" dirty="0">
                <a:solidFill>
                  <a:schemeClr val="tx1"/>
                </a:solidFill>
                <a:latin typeface="Arial" charset="0"/>
                <a:ea typeface="Times New Roman" charset="0"/>
                <a:cs typeface="Times New Roman" charset="0"/>
              </a:rPr>
              <a:t> along </a:t>
            </a:r>
            <a:r>
              <a:rPr lang="en-US" sz="2800" i="1" dirty="0">
                <a:solidFill>
                  <a:schemeClr val="tx1"/>
                </a:solidFill>
                <a:latin typeface="Arial" charset="0"/>
                <a:ea typeface="Times New Roman" charset="0"/>
                <a:cs typeface="Times New Roman" charset="0"/>
              </a:rPr>
              <a:t>y</a:t>
            </a:r>
            <a:r>
              <a:rPr lang="en-US" sz="2800" dirty="0">
                <a:solidFill>
                  <a:schemeClr val="tx1"/>
                </a:solidFill>
                <a:latin typeface="Arial" charset="0"/>
                <a:ea typeface="Times New Roman" charset="0"/>
                <a:cs typeface="Times New Roman" charset="0"/>
              </a:rPr>
              <a:t>, </a:t>
            </a:r>
            <a:r>
              <a:rPr lang="en-US" sz="2800" b="1" dirty="0">
                <a:solidFill>
                  <a:schemeClr val="tx1"/>
                </a:solidFill>
                <a:latin typeface="Arial" charset="0"/>
                <a:ea typeface="Times New Roman" charset="0"/>
                <a:cs typeface="Times New Roman" charset="0"/>
              </a:rPr>
              <a:t>E</a:t>
            </a:r>
            <a:r>
              <a:rPr lang="en-US" sz="2800" dirty="0">
                <a:solidFill>
                  <a:schemeClr val="tx1"/>
                </a:solidFill>
                <a:latin typeface="Arial" charset="0"/>
                <a:ea typeface="Times New Roman" charset="0"/>
                <a:cs typeface="Times New Roman" charset="0"/>
              </a:rPr>
              <a:t> along </a:t>
            </a:r>
            <a:r>
              <a:rPr lang="en-US" sz="2800" i="1" dirty="0">
                <a:solidFill>
                  <a:schemeClr val="tx1"/>
                </a:solidFill>
                <a:latin typeface="Arial" charset="0"/>
                <a:ea typeface="Times New Roman" charset="0"/>
                <a:cs typeface="Times New Roman" charset="0"/>
              </a:rPr>
              <a:t>z</a:t>
            </a:r>
          </a:p>
          <a:p>
            <a:pPr marL="514350" indent="-514350" algn="l" eaLnBrk="1" hangingPunct="1">
              <a:buFont typeface="Arial" charset="0"/>
              <a:buAutoNum type="alphaUcParenR"/>
            </a:pPr>
            <a:r>
              <a:rPr lang="en-US" sz="2800" dirty="0">
                <a:solidFill>
                  <a:schemeClr val="tx1"/>
                </a:solidFill>
                <a:latin typeface="Arial" charset="0"/>
                <a:ea typeface="Times New Roman" charset="0"/>
                <a:cs typeface="Times New Roman" charset="0"/>
              </a:rPr>
              <a:t> </a:t>
            </a:r>
            <a:r>
              <a:rPr lang="en-US" sz="2800" b="1" dirty="0">
                <a:solidFill>
                  <a:schemeClr val="tx1"/>
                </a:solidFill>
                <a:latin typeface="Arial" charset="0"/>
                <a:ea typeface="Times New Roman" charset="0"/>
                <a:cs typeface="Times New Roman" charset="0"/>
              </a:rPr>
              <a:t>B</a:t>
            </a:r>
            <a:r>
              <a:rPr lang="en-US" sz="2800" dirty="0">
                <a:solidFill>
                  <a:schemeClr val="tx1"/>
                </a:solidFill>
                <a:latin typeface="Arial" charset="0"/>
                <a:ea typeface="Times New Roman" charset="0"/>
                <a:cs typeface="Times New Roman" charset="0"/>
              </a:rPr>
              <a:t> along </a:t>
            </a:r>
            <a:r>
              <a:rPr lang="en-US" sz="2800" i="1" dirty="0">
                <a:solidFill>
                  <a:schemeClr val="tx1"/>
                </a:solidFill>
                <a:latin typeface="Arial" charset="0"/>
                <a:ea typeface="Times New Roman" charset="0"/>
                <a:cs typeface="Times New Roman" charset="0"/>
              </a:rPr>
              <a:t>x</a:t>
            </a:r>
            <a:r>
              <a:rPr lang="en-US" sz="2800" dirty="0">
                <a:solidFill>
                  <a:schemeClr val="tx1"/>
                </a:solidFill>
                <a:latin typeface="Arial" charset="0"/>
                <a:ea typeface="Times New Roman" charset="0"/>
                <a:cs typeface="Times New Roman" charset="0"/>
              </a:rPr>
              <a:t>, </a:t>
            </a:r>
            <a:r>
              <a:rPr lang="en-US" sz="2800" b="1" dirty="0">
                <a:solidFill>
                  <a:schemeClr val="tx1"/>
                </a:solidFill>
                <a:latin typeface="Arial" charset="0"/>
                <a:ea typeface="Times New Roman" charset="0"/>
                <a:cs typeface="Times New Roman" charset="0"/>
              </a:rPr>
              <a:t>E</a:t>
            </a:r>
            <a:r>
              <a:rPr lang="en-US" sz="2800" dirty="0">
                <a:solidFill>
                  <a:schemeClr val="tx1"/>
                </a:solidFill>
                <a:latin typeface="Arial" charset="0"/>
                <a:ea typeface="Times New Roman" charset="0"/>
                <a:cs typeface="Times New Roman" charset="0"/>
              </a:rPr>
              <a:t> along </a:t>
            </a:r>
            <a:r>
              <a:rPr lang="en-US" sz="2800" i="1" dirty="0">
                <a:solidFill>
                  <a:schemeClr val="tx1"/>
                </a:solidFill>
                <a:latin typeface="Arial" charset="0"/>
                <a:ea typeface="Times New Roman" charset="0"/>
                <a:cs typeface="Times New Roman" charset="0"/>
              </a:rPr>
              <a:t>y</a:t>
            </a:r>
          </a:p>
          <a:p>
            <a:pPr marL="514350" indent="-514350" algn="l" eaLnBrk="1" hangingPunct="1">
              <a:buFont typeface="Arial" charset="0"/>
              <a:buAutoNum type="alphaUcParenR"/>
            </a:pPr>
            <a:r>
              <a:rPr lang="en-US" sz="2800" dirty="0">
                <a:solidFill>
                  <a:schemeClr val="tx1"/>
                </a:solidFill>
                <a:latin typeface="Arial" charset="0"/>
                <a:ea typeface="Times New Roman" charset="0"/>
                <a:cs typeface="Times New Roman" charset="0"/>
              </a:rPr>
              <a:t> None of these</a:t>
            </a:r>
          </a:p>
          <a:p>
            <a:pPr marL="514350" indent="-514350" algn="l" eaLnBrk="1" hangingPunct="1"/>
            <a:endParaRPr lang="en-US" sz="2800" dirty="0">
              <a:solidFill>
                <a:schemeClr val="tx1"/>
              </a:solidFill>
              <a:latin typeface="Times New Roman" charset="0"/>
              <a:ea typeface="Times New Roman" charset="0"/>
              <a:cs typeface="Times New Roman" charset="0"/>
            </a:endParaRPr>
          </a:p>
          <a:p>
            <a:pPr marL="514350" indent="-514350" algn="l" eaLnBrk="1" hangingPunct="1">
              <a:buFont typeface="Arial" charset="0"/>
              <a:buAutoNum type="alphaUcParenR"/>
            </a:pPr>
            <a:endParaRPr lang="en-US" sz="2800" dirty="0">
              <a:solidFill>
                <a:schemeClr val="tx1"/>
              </a:solidFill>
              <a:latin typeface="Times New Roman" charset="0"/>
              <a:ea typeface="Times New Roman" charset="0"/>
              <a:cs typeface="Times New Roman" charset="0"/>
            </a:endParaRPr>
          </a:p>
        </p:txBody>
      </p:sp>
      <p:sp>
        <p:nvSpPr>
          <p:cNvPr id="5" name="Oval 4"/>
          <p:cNvSpPr/>
          <p:nvPr/>
        </p:nvSpPr>
        <p:spPr>
          <a:xfrm>
            <a:off x="1219200" y="3048000"/>
            <a:ext cx="152400" cy="15240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Oval 5"/>
          <p:cNvSpPr/>
          <p:nvPr/>
        </p:nvSpPr>
        <p:spPr>
          <a:xfrm>
            <a:off x="1066800" y="2895600"/>
            <a:ext cx="457200" cy="4572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Oval 7"/>
          <p:cNvSpPr/>
          <p:nvPr/>
        </p:nvSpPr>
        <p:spPr>
          <a:xfrm>
            <a:off x="1219200" y="3733800"/>
            <a:ext cx="152400" cy="15240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 name="Oval 8"/>
          <p:cNvSpPr/>
          <p:nvPr/>
        </p:nvSpPr>
        <p:spPr>
          <a:xfrm>
            <a:off x="1066800" y="3581400"/>
            <a:ext cx="457200" cy="4572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 name="Oval 9"/>
          <p:cNvSpPr/>
          <p:nvPr/>
        </p:nvSpPr>
        <p:spPr>
          <a:xfrm>
            <a:off x="1219200" y="4419600"/>
            <a:ext cx="152400" cy="15240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 name="Oval 10"/>
          <p:cNvSpPr/>
          <p:nvPr/>
        </p:nvSpPr>
        <p:spPr>
          <a:xfrm>
            <a:off x="1066800" y="4267200"/>
            <a:ext cx="457200" cy="4572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2" name="Oval 11"/>
          <p:cNvSpPr/>
          <p:nvPr/>
        </p:nvSpPr>
        <p:spPr>
          <a:xfrm>
            <a:off x="1219200" y="5105400"/>
            <a:ext cx="152400" cy="15240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3" name="Oval 12"/>
          <p:cNvSpPr/>
          <p:nvPr/>
        </p:nvSpPr>
        <p:spPr>
          <a:xfrm>
            <a:off x="1066800" y="4953000"/>
            <a:ext cx="457200" cy="4572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4" name="Oval 13"/>
          <p:cNvSpPr/>
          <p:nvPr/>
        </p:nvSpPr>
        <p:spPr>
          <a:xfrm>
            <a:off x="1219200" y="5791200"/>
            <a:ext cx="152400" cy="15240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5" name="Oval 14"/>
          <p:cNvSpPr/>
          <p:nvPr/>
        </p:nvSpPr>
        <p:spPr>
          <a:xfrm>
            <a:off x="1066800" y="5638800"/>
            <a:ext cx="457200" cy="4572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17" name="Straight Arrow Connector 16"/>
          <p:cNvCxnSpPr/>
          <p:nvPr/>
        </p:nvCxnSpPr>
        <p:spPr>
          <a:xfrm rot="5400000" flipH="1" flipV="1">
            <a:off x="-646112" y="4457700"/>
            <a:ext cx="3884612" cy="1588"/>
          </a:xfrm>
          <a:prstGeom prst="straightConnector1">
            <a:avLst/>
          </a:prstGeom>
          <a:ln w="254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304800" y="4495800"/>
            <a:ext cx="2971800" cy="1588"/>
          </a:xfrm>
          <a:prstGeom prst="straightConnector1">
            <a:avLst/>
          </a:prstGeom>
          <a:ln w="254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22544" name="TextBox 20"/>
          <p:cNvSpPr txBox="1">
            <a:spLocks noChangeArrowheads="1"/>
          </p:cNvSpPr>
          <p:nvPr/>
        </p:nvSpPr>
        <p:spPr bwMode="auto">
          <a:xfrm>
            <a:off x="1371600" y="2525713"/>
            <a:ext cx="381000" cy="369887"/>
          </a:xfrm>
          <a:prstGeom prst="rect">
            <a:avLst/>
          </a:prstGeom>
          <a:noFill/>
          <a:ln w="9525">
            <a:noFill/>
            <a:miter lim="800000"/>
            <a:headEnd/>
            <a:tailEnd/>
          </a:ln>
        </p:spPr>
        <p:txBody>
          <a:bodyPr>
            <a:prstTxWarp prst="textNoShape">
              <a:avLst/>
            </a:prstTxWarp>
            <a:spAutoFit/>
          </a:bodyPr>
          <a:lstStyle/>
          <a:p>
            <a:r>
              <a:rPr lang="en-US"/>
              <a:t>X</a:t>
            </a:r>
          </a:p>
        </p:txBody>
      </p:sp>
      <p:sp>
        <p:nvSpPr>
          <p:cNvPr id="22545" name="TextBox 21"/>
          <p:cNvSpPr txBox="1">
            <a:spLocks noChangeArrowheads="1"/>
          </p:cNvSpPr>
          <p:nvPr/>
        </p:nvSpPr>
        <p:spPr bwMode="auto">
          <a:xfrm>
            <a:off x="3124200" y="4583113"/>
            <a:ext cx="381000" cy="369887"/>
          </a:xfrm>
          <a:prstGeom prst="rect">
            <a:avLst/>
          </a:prstGeom>
          <a:noFill/>
          <a:ln w="9525">
            <a:noFill/>
            <a:miter lim="800000"/>
            <a:headEnd/>
            <a:tailEnd/>
          </a:ln>
        </p:spPr>
        <p:txBody>
          <a:bodyPr>
            <a:prstTxWarp prst="textNoShape">
              <a:avLst/>
            </a:prstTxWarp>
            <a:spAutoFit/>
          </a:bodyPr>
          <a:lstStyle/>
          <a:p>
            <a:r>
              <a:rPr lang="en-US"/>
              <a:t>Z</a:t>
            </a:r>
          </a:p>
        </p:txBody>
      </p:sp>
      <p:sp>
        <p:nvSpPr>
          <p:cNvPr id="22546" name="TextBox 22"/>
          <p:cNvSpPr txBox="1">
            <a:spLocks noChangeArrowheads="1"/>
          </p:cNvSpPr>
          <p:nvPr/>
        </p:nvSpPr>
        <p:spPr bwMode="auto">
          <a:xfrm>
            <a:off x="914400" y="4038600"/>
            <a:ext cx="381000" cy="369888"/>
          </a:xfrm>
          <a:prstGeom prst="rect">
            <a:avLst/>
          </a:prstGeom>
          <a:noFill/>
          <a:ln w="9525">
            <a:noFill/>
            <a:miter lim="800000"/>
            <a:headEnd/>
            <a:tailEnd/>
          </a:ln>
        </p:spPr>
        <p:txBody>
          <a:bodyPr>
            <a:prstTxWarp prst="textNoShape">
              <a:avLst/>
            </a:prstTxWarp>
            <a:spAutoFit/>
          </a:bodyPr>
          <a:lstStyle/>
          <a:p>
            <a:r>
              <a:rPr lang="en-US"/>
              <a:t>Y</a:t>
            </a:r>
          </a:p>
        </p:txBody>
      </p:sp>
      <p:sp>
        <p:nvSpPr>
          <p:cNvPr id="22547" name="TextBox 26"/>
          <p:cNvSpPr txBox="1">
            <a:spLocks noChangeArrowheads="1"/>
          </p:cNvSpPr>
          <p:nvPr/>
        </p:nvSpPr>
        <p:spPr bwMode="auto">
          <a:xfrm>
            <a:off x="228600" y="4572000"/>
            <a:ext cx="533400" cy="369888"/>
          </a:xfrm>
          <a:prstGeom prst="rect">
            <a:avLst/>
          </a:prstGeom>
          <a:noFill/>
          <a:ln w="9525">
            <a:noFill/>
            <a:miter lim="800000"/>
            <a:headEnd/>
            <a:tailEnd/>
          </a:ln>
        </p:spPr>
        <p:txBody>
          <a:bodyPr>
            <a:prstTxWarp prst="textNoShape">
              <a:avLst/>
            </a:prstTxWarp>
            <a:spAutoFit/>
          </a:bodyPr>
          <a:lstStyle/>
          <a:p>
            <a:r>
              <a:rPr lang="en-US"/>
              <a:t>-Z</a:t>
            </a:r>
          </a:p>
        </p:txBody>
      </p:sp>
      <p:sp>
        <p:nvSpPr>
          <p:cNvPr id="22548" name="TextBox 27"/>
          <p:cNvSpPr txBox="1">
            <a:spLocks noChangeArrowheads="1"/>
          </p:cNvSpPr>
          <p:nvPr/>
        </p:nvSpPr>
        <p:spPr bwMode="auto">
          <a:xfrm>
            <a:off x="1371600" y="6096000"/>
            <a:ext cx="457200" cy="369888"/>
          </a:xfrm>
          <a:prstGeom prst="rect">
            <a:avLst/>
          </a:prstGeom>
          <a:noFill/>
          <a:ln w="9525">
            <a:noFill/>
            <a:miter lim="800000"/>
            <a:headEnd/>
            <a:tailEnd/>
          </a:ln>
        </p:spPr>
        <p:txBody>
          <a:bodyPr>
            <a:prstTxWarp prst="textNoShape">
              <a:avLst/>
            </a:prstTxWarp>
            <a:spAutoFit/>
          </a:bodyPr>
          <a:lstStyle/>
          <a:p>
            <a:r>
              <a:rPr lang="en-US"/>
              <a:t>-X</a:t>
            </a:r>
          </a:p>
        </p:txBody>
      </p:sp>
      <p:sp>
        <p:nvSpPr>
          <p:cNvPr id="22549" name="TextBox 28"/>
          <p:cNvSpPr txBox="1">
            <a:spLocks noChangeArrowheads="1"/>
          </p:cNvSpPr>
          <p:nvPr/>
        </p:nvSpPr>
        <p:spPr bwMode="auto">
          <a:xfrm>
            <a:off x="381000" y="3048000"/>
            <a:ext cx="381000" cy="369888"/>
          </a:xfrm>
          <a:prstGeom prst="rect">
            <a:avLst/>
          </a:prstGeom>
          <a:noFill/>
          <a:ln w="9525">
            <a:noFill/>
            <a:miter lim="800000"/>
            <a:headEnd/>
            <a:tailEnd/>
          </a:ln>
        </p:spPr>
        <p:txBody>
          <a:bodyPr>
            <a:prstTxWarp prst="textNoShape">
              <a:avLst/>
            </a:prstTxWarp>
            <a:spAutoFit/>
          </a:bodyPr>
          <a:lstStyle/>
          <a:p>
            <a:r>
              <a:rPr lang="en-US" i="1">
                <a:latin typeface="Times New Roman" charset="0"/>
                <a:ea typeface="Times New Roman" charset="0"/>
                <a:cs typeface="Times New Roman" charset="0"/>
              </a:rPr>
              <a:t>K</a:t>
            </a:r>
          </a:p>
        </p:txBody>
      </p:sp>
      <p:cxnSp>
        <p:nvCxnSpPr>
          <p:cNvPr id="34" name="Straight Arrow Connector 33"/>
          <p:cNvCxnSpPr/>
          <p:nvPr/>
        </p:nvCxnSpPr>
        <p:spPr>
          <a:xfrm>
            <a:off x="762000" y="3198813"/>
            <a:ext cx="228600" cy="15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a:xfrm>
            <a:off x="685800" y="3352800"/>
            <a:ext cx="304800" cy="228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a:stCxn id="22549" idx="2"/>
          </p:cNvCxnSpPr>
          <p:nvPr/>
        </p:nvCxnSpPr>
        <p:spPr>
          <a:xfrm rot="16200000" flipH="1">
            <a:off x="13494" y="3975894"/>
            <a:ext cx="1535112" cy="4191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a:stCxn id="22549" idx="2"/>
          </p:cNvCxnSpPr>
          <p:nvPr/>
        </p:nvCxnSpPr>
        <p:spPr>
          <a:xfrm rot="16200000" flipH="1">
            <a:off x="-367506" y="4356894"/>
            <a:ext cx="2297112" cy="4191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6" name="Text Box 8"/>
          <p:cNvSpPr txBox="1">
            <a:spLocks noChangeArrowheads="1"/>
          </p:cNvSpPr>
          <p:nvPr/>
        </p:nvSpPr>
        <p:spPr bwMode="auto">
          <a:xfrm>
            <a:off x="0" y="0"/>
            <a:ext cx="418554" cy="215444"/>
          </a:xfrm>
          <a:prstGeom prst="rect">
            <a:avLst/>
          </a:prstGeom>
          <a:noFill/>
          <a:ln w="9525">
            <a:noFill/>
            <a:miter lim="800000"/>
            <a:headEnd/>
            <a:tailEnd/>
          </a:ln>
        </p:spPr>
        <p:txBody>
          <a:bodyPr wrap="none">
            <a:prstTxWarp prst="textNoShape">
              <a:avLst/>
            </a:prstTxWarp>
            <a:spAutoFit/>
          </a:bodyPr>
          <a:lstStyle/>
          <a:p>
            <a:r>
              <a:rPr lang="en-US" sz="800" dirty="0" smtClean="0"/>
              <a:t>10.16</a:t>
            </a:r>
            <a:endParaRPr lang="en-US" sz="800" dirty="0"/>
          </a:p>
        </p:txBody>
      </p:sp>
    </p:spTree>
    <p:extLst>
      <p:ext uri="{BB962C8B-B14F-4D97-AF65-F5344CB8AC3E}">
        <p14:creationId xmlns:p14="http://schemas.microsoft.com/office/powerpoint/2010/main" val="3213587619"/>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ctrTitle"/>
          </p:nvPr>
        </p:nvSpPr>
        <p:spPr>
          <a:xfrm>
            <a:off x="304800" y="152400"/>
            <a:ext cx="8534400" cy="2209800"/>
          </a:xfrm>
        </p:spPr>
        <p:txBody>
          <a:bodyPr/>
          <a:lstStyle/>
          <a:p>
            <a:pPr algn="l" eaLnBrk="1" hangingPunct="1"/>
            <a:r>
              <a:rPr lang="en-US" sz="2800" dirty="0">
                <a:latin typeface="Arial" charset="0"/>
                <a:ea typeface="Times New Roman" charset="0"/>
                <a:cs typeface="Times New Roman" charset="0"/>
              </a:rPr>
              <a:t>A </a:t>
            </a:r>
            <a:r>
              <a:rPr lang="en-US" sz="2800" dirty="0" smtClean="0">
                <a:latin typeface="Arial" charset="0"/>
                <a:ea typeface="Times New Roman" charset="0"/>
                <a:cs typeface="Times New Roman" charset="0"/>
              </a:rPr>
              <a:t>neutral infinite </a:t>
            </a:r>
            <a:r>
              <a:rPr lang="en-US" sz="2800" dirty="0">
                <a:latin typeface="Arial" charset="0"/>
                <a:ea typeface="Times New Roman" charset="0"/>
                <a:cs typeface="Times New Roman" charset="0"/>
              </a:rPr>
              <a:t>current sheet, </a:t>
            </a:r>
            <a:r>
              <a:rPr lang="en-US" sz="2800" b="1" dirty="0">
                <a:latin typeface="Arial" charset="0"/>
                <a:ea typeface="Times New Roman" charset="0"/>
                <a:cs typeface="Times New Roman" charset="0"/>
              </a:rPr>
              <a:t>K</a:t>
            </a:r>
            <a:r>
              <a:rPr lang="en-US" sz="2800" dirty="0">
                <a:latin typeface="Arial" charset="0"/>
                <a:ea typeface="Times New Roman" charset="0"/>
                <a:cs typeface="Times New Roman" charset="0"/>
              </a:rPr>
              <a:t>, is turned on at </a:t>
            </a:r>
            <a:r>
              <a:rPr lang="en-US" sz="2800" i="1" dirty="0">
                <a:latin typeface="Arial" charset="0"/>
                <a:ea typeface="Times New Roman" charset="0"/>
                <a:cs typeface="Times New Roman" charset="0"/>
              </a:rPr>
              <a:t>t</a:t>
            </a:r>
            <a:r>
              <a:rPr lang="en-US" sz="2800" dirty="0">
                <a:latin typeface="Arial" charset="0"/>
                <a:ea typeface="Times New Roman" charset="0"/>
                <a:cs typeface="Times New Roman" charset="0"/>
              </a:rPr>
              <a:t>=0, flows in the </a:t>
            </a:r>
            <a:r>
              <a:rPr lang="en-US" sz="2800" i="1" dirty="0">
                <a:latin typeface="Arial" charset="0"/>
                <a:ea typeface="Times New Roman" charset="0"/>
                <a:cs typeface="Times New Roman" charset="0"/>
              </a:rPr>
              <a:t>x-y</a:t>
            </a:r>
            <a:r>
              <a:rPr lang="en-US" sz="2800" dirty="0">
                <a:latin typeface="Arial" charset="0"/>
                <a:ea typeface="Times New Roman" charset="0"/>
                <a:cs typeface="Times New Roman" charset="0"/>
              </a:rPr>
              <a:t> plane, in the </a:t>
            </a:r>
            <a:r>
              <a:rPr lang="en-US" sz="2800" dirty="0" smtClean="0">
                <a:latin typeface="Arial" charset="0"/>
                <a:ea typeface="Times New Roman" charset="0"/>
                <a:cs typeface="Times New Roman" charset="0"/>
              </a:rPr>
              <a:t>+</a:t>
            </a:r>
            <a:r>
              <a:rPr lang="en-US" sz="2800" i="1" dirty="0" smtClean="0">
                <a:latin typeface="Arial" charset="0"/>
                <a:ea typeface="Times New Roman" charset="0"/>
                <a:cs typeface="Times New Roman" charset="0"/>
              </a:rPr>
              <a:t>y</a:t>
            </a:r>
            <a:r>
              <a:rPr lang="en-US" sz="2800" dirty="0">
                <a:latin typeface="Arial" charset="0"/>
                <a:ea typeface="Times New Roman" charset="0"/>
                <a:cs typeface="Times New Roman" charset="0"/>
              </a:rPr>
              <a:t> </a:t>
            </a:r>
            <a:r>
              <a:rPr lang="en-US" sz="2800" dirty="0" smtClean="0">
                <a:latin typeface="Arial" charset="0"/>
                <a:ea typeface="Times New Roman" charset="0"/>
                <a:cs typeface="Times New Roman" charset="0"/>
              </a:rPr>
              <a:t>direction. </a:t>
            </a:r>
            <a:br>
              <a:rPr lang="en-US" sz="2800" dirty="0" smtClean="0">
                <a:latin typeface="Arial" charset="0"/>
                <a:ea typeface="Times New Roman" charset="0"/>
                <a:cs typeface="Times New Roman" charset="0"/>
              </a:rPr>
            </a:br>
            <a:r>
              <a:rPr lang="en-US" sz="2800" dirty="0" smtClean="0">
                <a:solidFill>
                  <a:srgbClr val="660066"/>
                </a:solidFill>
                <a:latin typeface="Arial" charset="0"/>
                <a:ea typeface="Times New Roman" charset="0"/>
                <a:cs typeface="Times New Roman" charset="0"/>
              </a:rPr>
              <a:t>Very shortly after t=0,  </a:t>
            </a:r>
            <a:r>
              <a:rPr lang="en-US" sz="2800" dirty="0">
                <a:solidFill>
                  <a:srgbClr val="660066"/>
                </a:solidFill>
                <a:latin typeface="Arial" charset="0"/>
                <a:ea typeface="Times New Roman" charset="0"/>
                <a:cs typeface="Times New Roman" charset="0"/>
              </a:rPr>
              <a:t>the </a:t>
            </a:r>
            <a:r>
              <a:rPr lang="en-US" sz="2800" b="1" dirty="0">
                <a:solidFill>
                  <a:srgbClr val="660066"/>
                </a:solidFill>
                <a:latin typeface="Arial" charset="0"/>
                <a:ea typeface="Times New Roman" charset="0"/>
                <a:cs typeface="Times New Roman" charset="0"/>
              </a:rPr>
              <a:t>E</a:t>
            </a:r>
            <a:r>
              <a:rPr lang="en-US" sz="2800" dirty="0">
                <a:solidFill>
                  <a:srgbClr val="660066"/>
                </a:solidFill>
                <a:latin typeface="Arial" charset="0"/>
                <a:ea typeface="Times New Roman" charset="0"/>
                <a:cs typeface="Times New Roman" charset="0"/>
              </a:rPr>
              <a:t> and </a:t>
            </a:r>
            <a:r>
              <a:rPr lang="en-US" sz="2800" b="1" dirty="0">
                <a:solidFill>
                  <a:srgbClr val="660066"/>
                </a:solidFill>
                <a:latin typeface="Arial" charset="0"/>
                <a:ea typeface="Times New Roman" charset="0"/>
                <a:cs typeface="Times New Roman" charset="0"/>
              </a:rPr>
              <a:t>B</a:t>
            </a:r>
            <a:r>
              <a:rPr lang="en-US" sz="2800" dirty="0">
                <a:solidFill>
                  <a:srgbClr val="660066"/>
                </a:solidFill>
                <a:latin typeface="Arial" charset="0"/>
                <a:ea typeface="Times New Roman" charset="0"/>
                <a:cs typeface="Times New Roman" charset="0"/>
              </a:rPr>
              <a:t> fields:</a:t>
            </a:r>
          </a:p>
        </p:txBody>
      </p:sp>
      <p:sp>
        <p:nvSpPr>
          <p:cNvPr id="24579" name="Subtitle 2"/>
          <p:cNvSpPr>
            <a:spLocks noGrp="1"/>
          </p:cNvSpPr>
          <p:nvPr>
            <p:ph type="subTitle" idx="1"/>
          </p:nvPr>
        </p:nvSpPr>
        <p:spPr>
          <a:xfrm>
            <a:off x="3276600" y="1905000"/>
            <a:ext cx="5867400" cy="3733800"/>
          </a:xfrm>
        </p:spPr>
        <p:txBody>
          <a:bodyPr>
            <a:normAutofit/>
          </a:bodyPr>
          <a:lstStyle/>
          <a:p>
            <a:pPr marL="514350" indent="-514350" algn="l" eaLnBrk="1" hangingPunct="1">
              <a:buFont typeface="Arial" charset="0"/>
              <a:buAutoNum type="alphaUcParenR"/>
            </a:pPr>
            <a:r>
              <a:rPr lang="en-US" sz="2800" dirty="0">
                <a:solidFill>
                  <a:schemeClr val="tx1"/>
                </a:solidFill>
                <a:latin typeface="Arial" charset="0"/>
                <a:ea typeface="Times New Roman" charset="0"/>
                <a:cs typeface="Times New Roman" charset="0"/>
              </a:rPr>
              <a:t> Remain </a:t>
            </a:r>
            <a:r>
              <a:rPr lang="en-US" sz="2800" dirty="0" smtClean="0">
                <a:solidFill>
                  <a:schemeClr val="tx1"/>
                </a:solidFill>
                <a:latin typeface="Arial" charset="0"/>
                <a:ea typeface="Times New Roman" charset="0"/>
                <a:cs typeface="Times New Roman" charset="0"/>
              </a:rPr>
              <a:t>zero.</a:t>
            </a:r>
            <a:endParaRPr lang="en-US" sz="2800" baseline="30000" dirty="0">
              <a:solidFill>
                <a:schemeClr val="tx1"/>
              </a:solidFill>
              <a:latin typeface="Arial" charset="0"/>
              <a:ea typeface="Times New Roman" charset="0"/>
              <a:cs typeface="Times New Roman" charset="0"/>
            </a:endParaRPr>
          </a:p>
          <a:p>
            <a:pPr marL="514350" indent="-514350" algn="l" eaLnBrk="1" hangingPunct="1">
              <a:buFont typeface="Arial" charset="0"/>
              <a:buAutoNum type="alphaUcParenR"/>
            </a:pPr>
            <a:r>
              <a:rPr lang="en-US" sz="2800" dirty="0">
                <a:solidFill>
                  <a:schemeClr val="tx1"/>
                </a:solidFill>
                <a:latin typeface="Arial" charset="0"/>
                <a:ea typeface="Times New Roman" charset="0"/>
                <a:cs typeface="Times New Roman" charset="0"/>
              </a:rPr>
              <a:t> Immediately appear with their static values in all space.</a:t>
            </a:r>
            <a:endParaRPr lang="en-US" sz="2800" baseline="30000" dirty="0">
              <a:solidFill>
                <a:schemeClr val="tx1"/>
              </a:solidFill>
              <a:latin typeface="Arial" charset="0"/>
              <a:ea typeface="Times New Roman" charset="0"/>
              <a:cs typeface="Times New Roman" charset="0"/>
            </a:endParaRPr>
          </a:p>
          <a:p>
            <a:pPr marL="514350" indent="-514350" algn="l" eaLnBrk="1" hangingPunct="1">
              <a:buFont typeface="Arial" charset="0"/>
              <a:buAutoNum type="alphaUcParenR"/>
            </a:pPr>
            <a:r>
              <a:rPr lang="en-US" sz="2800" dirty="0">
                <a:solidFill>
                  <a:schemeClr val="tx1"/>
                </a:solidFill>
                <a:latin typeface="Arial" charset="0"/>
                <a:ea typeface="Times New Roman" charset="0"/>
                <a:cs typeface="Times New Roman" charset="0"/>
              </a:rPr>
              <a:t> Appear only near </a:t>
            </a:r>
            <a:r>
              <a:rPr lang="en-US" sz="2800" b="1" dirty="0">
                <a:solidFill>
                  <a:schemeClr val="tx1"/>
                </a:solidFill>
                <a:latin typeface="Arial" charset="0"/>
                <a:ea typeface="Times New Roman" charset="0"/>
                <a:cs typeface="Times New Roman" charset="0"/>
              </a:rPr>
              <a:t>K</a:t>
            </a:r>
          </a:p>
          <a:p>
            <a:pPr marL="514350" indent="-514350" algn="l" eaLnBrk="1" hangingPunct="1">
              <a:buFont typeface="Arial" charset="0"/>
              <a:buAutoNum type="alphaUcParenR"/>
            </a:pPr>
            <a:r>
              <a:rPr lang="en-US" sz="2800" dirty="0">
                <a:solidFill>
                  <a:schemeClr val="tx1"/>
                </a:solidFill>
                <a:latin typeface="Arial" charset="0"/>
                <a:ea typeface="Times New Roman" charset="0"/>
                <a:cs typeface="Times New Roman" charset="0"/>
              </a:rPr>
              <a:t> </a:t>
            </a:r>
            <a:r>
              <a:rPr lang="en-US" sz="2800" dirty="0" smtClean="0">
                <a:solidFill>
                  <a:schemeClr val="tx1"/>
                </a:solidFill>
                <a:latin typeface="Arial" charset="0"/>
                <a:ea typeface="Times New Roman" charset="0"/>
                <a:cs typeface="Times New Roman" charset="0"/>
              </a:rPr>
              <a:t>Appear everywhere, but exponentially suppressed as you move farther away from </a:t>
            </a:r>
            <a:r>
              <a:rPr lang="en-US" sz="2800" b="1" dirty="0" smtClean="0">
                <a:solidFill>
                  <a:schemeClr val="tx1"/>
                </a:solidFill>
                <a:latin typeface="Arial" charset="0"/>
                <a:ea typeface="Times New Roman" charset="0"/>
                <a:cs typeface="Times New Roman" charset="0"/>
              </a:rPr>
              <a:t>K. </a:t>
            </a:r>
            <a:endParaRPr lang="en-US" sz="2800" b="1" dirty="0">
              <a:solidFill>
                <a:schemeClr val="tx1"/>
              </a:solidFill>
              <a:latin typeface="Arial" charset="0"/>
              <a:ea typeface="Times New Roman" charset="0"/>
              <a:cs typeface="Times New Roman" charset="0"/>
            </a:endParaRPr>
          </a:p>
          <a:p>
            <a:pPr marL="514350" indent="-514350" algn="l" eaLnBrk="1" hangingPunct="1">
              <a:buFont typeface="Arial" charset="0"/>
              <a:buAutoNum type="alphaUcParenR"/>
            </a:pPr>
            <a:r>
              <a:rPr lang="en-US" sz="2800" dirty="0">
                <a:solidFill>
                  <a:schemeClr val="tx1"/>
                </a:solidFill>
                <a:latin typeface="Arial" charset="0"/>
                <a:ea typeface="Times New Roman" charset="0"/>
                <a:cs typeface="Times New Roman" charset="0"/>
              </a:rPr>
              <a:t> None of these</a:t>
            </a:r>
          </a:p>
          <a:p>
            <a:pPr marL="514350" indent="-514350" algn="l" eaLnBrk="1" hangingPunct="1"/>
            <a:endParaRPr lang="en-US" sz="2800" dirty="0">
              <a:solidFill>
                <a:schemeClr val="tx1"/>
              </a:solidFill>
              <a:latin typeface="Times New Roman" charset="0"/>
              <a:ea typeface="Times New Roman" charset="0"/>
              <a:cs typeface="Times New Roman" charset="0"/>
            </a:endParaRPr>
          </a:p>
          <a:p>
            <a:pPr marL="514350" indent="-514350" algn="l" eaLnBrk="1" hangingPunct="1">
              <a:buFont typeface="Arial" charset="0"/>
              <a:buAutoNum type="alphaUcParenR"/>
            </a:pPr>
            <a:endParaRPr lang="en-US" sz="2800" dirty="0">
              <a:solidFill>
                <a:schemeClr val="tx1"/>
              </a:solidFill>
              <a:latin typeface="Times New Roman" charset="0"/>
              <a:ea typeface="Times New Roman" charset="0"/>
              <a:cs typeface="Times New Roman" charset="0"/>
            </a:endParaRPr>
          </a:p>
        </p:txBody>
      </p:sp>
      <p:sp>
        <p:nvSpPr>
          <p:cNvPr id="5" name="Oval 4"/>
          <p:cNvSpPr/>
          <p:nvPr/>
        </p:nvSpPr>
        <p:spPr>
          <a:xfrm>
            <a:off x="1219200" y="3048000"/>
            <a:ext cx="152400" cy="15240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Oval 5"/>
          <p:cNvSpPr/>
          <p:nvPr/>
        </p:nvSpPr>
        <p:spPr>
          <a:xfrm>
            <a:off x="1066800" y="2895600"/>
            <a:ext cx="457200" cy="4572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Oval 7"/>
          <p:cNvSpPr/>
          <p:nvPr/>
        </p:nvSpPr>
        <p:spPr>
          <a:xfrm>
            <a:off x="1219200" y="3733800"/>
            <a:ext cx="152400" cy="15240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 name="Oval 8"/>
          <p:cNvSpPr/>
          <p:nvPr/>
        </p:nvSpPr>
        <p:spPr>
          <a:xfrm>
            <a:off x="1066800" y="3581400"/>
            <a:ext cx="457200" cy="4572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 name="Oval 9"/>
          <p:cNvSpPr/>
          <p:nvPr/>
        </p:nvSpPr>
        <p:spPr>
          <a:xfrm>
            <a:off x="1219200" y="4419600"/>
            <a:ext cx="152400" cy="15240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 name="Oval 10"/>
          <p:cNvSpPr/>
          <p:nvPr/>
        </p:nvSpPr>
        <p:spPr>
          <a:xfrm>
            <a:off x="1066800" y="4267200"/>
            <a:ext cx="457200" cy="4572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2" name="Oval 11"/>
          <p:cNvSpPr/>
          <p:nvPr/>
        </p:nvSpPr>
        <p:spPr>
          <a:xfrm>
            <a:off x="1219200" y="5105400"/>
            <a:ext cx="152400" cy="15240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3" name="Oval 12"/>
          <p:cNvSpPr/>
          <p:nvPr/>
        </p:nvSpPr>
        <p:spPr>
          <a:xfrm>
            <a:off x="1066800" y="4953000"/>
            <a:ext cx="457200" cy="4572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4" name="Oval 13"/>
          <p:cNvSpPr/>
          <p:nvPr/>
        </p:nvSpPr>
        <p:spPr>
          <a:xfrm>
            <a:off x="1219200" y="5791200"/>
            <a:ext cx="152400" cy="15240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5" name="Oval 14"/>
          <p:cNvSpPr/>
          <p:nvPr/>
        </p:nvSpPr>
        <p:spPr>
          <a:xfrm>
            <a:off x="1066800" y="5638800"/>
            <a:ext cx="457200" cy="4572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17" name="Straight Arrow Connector 16"/>
          <p:cNvCxnSpPr/>
          <p:nvPr/>
        </p:nvCxnSpPr>
        <p:spPr>
          <a:xfrm rot="5400000" flipH="1" flipV="1">
            <a:off x="-646112" y="4457700"/>
            <a:ext cx="3884612" cy="1588"/>
          </a:xfrm>
          <a:prstGeom prst="straightConnector1">
            <a:avLst/>
          </a:prstGeom>
          <a:ln w="254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304800" y="4495800"/>
            <a:ext cx="2971800" cy="1588"/>
          </a:xfrm>
          <a:prstGeom prst="straightConnector1">
            <a:avLst/>
          </a:prstGeom>
          <a:ln w="254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24592" name="TextBox 20"/>
          <p:cNvSpPr txBox="1">
            <a:spLocks noChangeArrowheads="1"/>
          </p:cNvSpPr>
          <p:nvPr/>
        </p:nvSpPr>
        <p:spPr bwMode="auto">
          <a:xfrm>
            <a:off x="1371600" y="2525713"/>
            <a:ext cx="381000" cy="369887"/>
          </a:xfrm>
          <a:prstGeom prst="rect">
            <a:avLst/>
          </a:prstGeom>
          <a:noFill/>
          <a:ln w="9525">
            <a:noFill/>
            <a:miter lim="800000"/>
            <a:headEnd/>
            <a:tailEnd/>
          </a:ln>
        </p:spPr>
        <p:txBody>
          <a:bodyPr>
            <a:prstTxWarp prst="textNoShape">
              <a:avLst/>
            </a:prstTxWarp>
            <a:spAutoFit/>
          </a:bodyPr>
          <a:lstStyle/>
          <a:p>
            <a:r>
              <a:rPr lang="en-US"/>
              <a:t>X</a:t>
            </a:r>
          </a:p>
        </p:txBody>
      </p:sp>
      <p:sp>
        <p:nvSpPr>
          <p:cNvPr id="24593" name="TextBox 21"/>
          <p:cNvSpPr txBox="1">
            <a:spLocks noChangeArrowheads="1"/>
          </p:cNvSpPr>
          <p:nvPr/>
        </p:nvSpPr>
        <p:spPr bwMode="auto">
          <a:xfrm>
            <a:off x="2819400" y="4114800"/>
            <a:ext cx="381000" cy="369888"/>
          </a:xfrm>
          <a:prstGeom prst="rect">
            <a:avLst/>
          </a:prstGeom>
          <a:noFill/>
          <a:ln w="9525">
            <a:noFill/>
            <a:miter lim="800000"/>
            <a:headEnd/>
            <a:tailEnd/>
          </a:ln>
        </p:spPr>
        <p:txBody>
          <a:bodyPr>
            <a:prstTxWarp prst="textNoShape">
              <a:avLst/>
            </a:prstTxWarp>
            <a:spAutoFit/>
          </a:bodyPr>
          <a:lstStyle/>
          <a:p>
            <a:r>
              <a:rPr lang="en-US"/>
              <a:t>Z</a:t>
            </a:r>
          </a:p>
        </p:txBody>
      </p:sp>
      <p:sp>
        <p:nvSpPr>
          <p:cNvPr id="24594" name="TextBox 22"/>
          <p:cNvSpPr txBox="1">
            <a:spLocks noChangeArrowheads="1"/>
          </p:cNvSpPr>
          <p:nvPr/>
        </p:nvSpPr>
        <p:spPr bwMode="auto">
          <a:xfrm>
            <a:off x="914400" y="4038600"/>
            <a:ext cx="381000" cy="369888"/>
          </a:xfrm>
          <a:prstGeom prst="rect">
            <a:avLst/>
          </a:prstGeom>
          <a:noFill/>
          <a:ln w="9525">
            <a:noFill/>
            <a:miter lim="800000"/>
            <a:headEnd/>
            <a:tailEnd/>
          </a:ln>
        </p:spPr>
        <p:txBody>
          <a:bodyPr>
            <a:prstTxWarp prst="textNoShape">
              <a:avLst/>
            </a:prstTxWarp>
            <a:spAutoFit/>
          </a:bodyPr>
          <a:lstStyle/>
          <a:p>
            <a:r>
              <a:rPr lang="en-US"/>
              <a:t>Y</a:t>
            </a:r>
          </a:p>
        </p:txBody>
      </p:sp>
      <p:sp>
        <p:nvSpPr>
          <p:cNvPr id="24595" name="TextBox 26"/>
          <p:cNvSpPr txBox="1">
            <a:spLocks noChangeArrowheads="1"/>
          </p:cNvSpPr>
          <p:nvPr/>
        </p:nvSpPr>
        <p:spPr bwMode="auto">
          <a:xfrm>
            <a:off x="228600" y="4572000"/>
            <a:ext cx="533400" cy="369888"/>
          </a:xfrm>
          <a:prstGeom prst="rect">
            <a:avLst/>
          </a:prstGeom>
          <a:noFill/>
          <a:ln w="9525">
            <a:noFill/>
            <a:miter lim="800000"/>
            <a:headEnd/>
            <a:tailEnd/>
          </a:ln>
        </p:spPr>
        <p:txBody>
          <a:bodyPr>
            <a:prstTxWarp prst="textNoShape">
              <a:avLst/>
            </a:prstTxWarp>
            <a:spAutoFit/>
          </a:bodyPr>
          <a:lstStyle/>
          <a:p>
            <a:r>
              <a:rPr lang="en-US"/>
              <a:t>-Z</a:t>
            </a:r>
          </a:p>
        </p:txBody>
      </p:sp>
      <p:sp>
        <p:nvSpPr>
          <p:cNvPr id="24596" name="TextBox 27"/>
          <p:cNvSpPr txBox="1">
            <a:spLocks noChangeArrowheads="1"/>
          </p:cNvSpPr>
          <p:nvPr/>
        </p:nvSpPr>
        <p:spPr bwMode="auto">
          <a:xfrm>
            <a:off x="1371600" y="6096000"/>
            <a:ext cx="457200" cy="369888"/>
          </a:xfrm>
          <a:prstGeom prst="rect">
            <a:avLst/>
          </a:prstGeom>
          <a:noFill/>
          <a:ln w="9525">
            <a:noFill/>
            <a:miter lim="800000"/>
            <a:headEnd/>
            <a:tailEnd/>
          </a:ln>
        </p:spPr>
        <p:txBody>
          <a:bodyPr>
            <a:prstTxWarp prst="textNoShape">
              <a:avLst/>
            </a:prstTxWarp>
            <a:spAutoFit/>
          </a:bodyPr>
          <a:lstStyle/>
          <a:p>
            <a:r>
              <a:rPr lang="en-US"/>
              <a:t>-X</a:t>
            </a:r>
          </a:p>
        </p:txBody>
      </p:sp>
      <p:sp>
        <p:nvSpPr>
          <p:cNvPr id="24597" name="TextBox 28"/>
          <p:cNvSpPr txBox="1">
            <a:spLocks noChangeArrowheads="1"/>
          </p:cNvSpPr>
          <p:nvPr/>
        </p:nvSpPr>
        <p:spPr bwMode="auto">
          <a:xfrm>
            <a:off x="381000" y="3048000"/>
            <a:ext cx="381000" cy="369888"/>
          </a:xfrm>
          <a:prstGeom prst="rect">
            <a:avLst/>
          </a:prstGeom>
          <a:noFill/>
          <a:ln w="9525">
            <a:noFill/>
            <a:miter lim="800000"/>
            <a:headEnd/>
            <a:tailEnd/>
          </a:ln>
        </p:spPr>
        <p:txBody>
          <a:bodyPr>
            <a:prstTxWarp prst="textNoShape">
              <a:avLst/>
            </a:prstTxWarp>
            <a:spAutoFit/>
          </a:bodyPr>
          <a:lstStyle/>
          <a:p>
            <a:r>
              <a:rPr lang="en-US" i="1">
                <a:latin typeface="Times New Roman" charset="0"/>
                <a:ea typeface="Times New Roman" charset="0"/>
                <a:cs typeface="Times New Roman" charset="0"/>
              </a:rPr>
              <a:t>K</a:t>
            </a:r>
          </a:p>
        </p:txBody>
      </p:sp>
      <p:cxnSp>
        <p:nvCxnSpPr>
          <p:cNvPr id="34" name="Straight Arrow Connector 33"/>
          <p:cNvCxnSpPr/>
          <p:nvPr/>
        </p:nvCxnSpPr>
        <p:spPr>
          <a:xfrm>
            <a:off x="762000" y="3198813"/>
            <a:ext cx="228600" cy="15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a:xfrm>
            <a:off x="685800" y="3352800"/>
            <a:ext cx="304800" cy="228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a:stCxn id="24597" idx="2"/>
          </p:cNvCxnSpPr>
          <p:nvPr/>
        </p:nvCxnSpPr>
        <p:spPr>
          <a:xfrm rot="16200000" flipH="1">
            <a:off x="13494" y="3975894"/>
            <a:ext cx="1535112" cy="4191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a:stCxn id="24597" idx="2"/>
          </p:cNvCxnSpPr>
          <p:nvPr/>
        </p:nvCxnSpPr>
        <p:spPr>
          <a:xfrm rot="16200000" flipH="1">
            <a:off x="-367506" y="4356894"/>
            <a:ext cx="2297112" cy="4191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6" name="Text Box 8"/>
          <p:cNvSpPr txBox="1">
            <a:spLocks noChangeArrowheads="1"/>
          </p:cNvSpPr>
          <p:nvPr/>
        </p:nvSpPr>
        <p:spPr bwMode="auto">
          <a:xfrm>
            <a:off x="0" y="0"/>
            <a:ext cx="418554" cy="215444"/>
          </a:xfrm>
          <a:prstGeom prst="rect">
            <a:avLst/>
          </a:prstGeom>
          <a:noFill/>
          <a:ln w="9525">
            <a:noFill/>
            <a:miter lim="800000"/>
            <a:headEnd/>
            <a:tailEnd/>
          </a:ln>
        </p:spPr>
        <p:txBody>
          <a:bodyPr wrap="none">
            <a:prstTxWarp prst="textNoShape">
              <a:avLst/>
            </a:prstTxWarp>
            <a:spAutoFit/>
          </a:bodyPr>
          <a:lstStyle/>
          <a:p>
            <a:r>
              <a:rPr lang="en-US" sz="800" dirty="0" smtClean="0"/>
              <a:t>10.17</a:t>
            </a:r>
            <a:endParaRPr lang="en-US" sz="800" dirty="0"/>
          </a:p>
        </p:txBody>
      </p:sp>
    </p:spTree>
    <p:extLst>
      <p:ext uri="{BB962C8B-B14F-4D97-AF65-F5344CB8AC3E}">
        <p14:creationId xmlns:p14="http://schemas.microsoft.com/office/powerpoint/2010/main" val="1974773927"/>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ctrTitle"/>
          </p:nvPr>
        </p:nvSpPr>
        <p:spPr>
          <a:xfrm>
            <a:off x="304800" y="152400"/>
            <a:ext cx="8534400" cy="2209800"/>
          </a:xfrm>
        </p:spPr>
        <p:txBody>
          <a:bodyPr/>
          <a:lstStyle/>
          <a:p>
            <a:pPr algn="l" eaLnBrk="1" hangingPunct="1"/>
            <a:r>
              <a:rPr lang="en-US" sz="2800" dirty="0">
                <a:latin typeface="Arial" charset="0"/>
                <a:ea typeface="Times New Roman" charset="0"/>
                <a:cs typeface="Times New Roman" charset="0"/>
              </a:rPr>
              <a:t>A </a:t>
            </a:r>
            <a:r>
              <a:rPr lang="en-US" sz="2800" dirty="0" smtClean="0">
                <a:latin typeface="Arial" charset="0"/>
                <a:ea typeface="Times New Roman" charset="0"/>
                <a:cs typeface="Times New Roman" charset="0"/>
              </a:rPr>
              <a:t>neutral infinite </a:t>
            </a:r>
            <a:r>
              <a:rPr lang="en-US" sz="2800" dirty="0">
                <a:latin typeface="Arial" charset="0"/>
                <a:ea typeface="Times New Roman" charset="0"/>
                <a:cs typeface="Times New Roman" charset="0"/>
              </a:rPr>
              <a:t>current sheet, </a:t>
            </a:r>
            <a:r>
              <a:rPr lang="en-US" sz="2800" b="1" dirty="0">
                <a:latin typeface="Arial" charset="0"/>
                <a:ea typeface="Times New Roman" charset="0"/>
                <a:cs typeface="Times New Roman" charset="0"/>
              </a:rPr>
              <a:t>K</a:t>
            </a:r>
            <a:r>
              <a:rPr lang="en-US" sz="2800" dirty="0">
                <a:latin typeface="Arial" charset="0"/>
                <a:ea typeface="Times New Roman" charset="0"/>
                <a:cs typeface="Times New Roman" charset="0"/>
              </a:rPr>
              <a:t>, is turned on at </a:t>
            </a:r>
            <a:r>
              <a:rPr lang="en-US" sz="2800" i="1" dirty="0">
                <a:latin typeface="Arial" charset="0"/>
                <a:ea typeface="Times New Roman" charset="0"/>
                <a:cs typeface="Times New Roman" charset="0"/>
              </a:rPr>
              <a:t>t</a:t>
            </a:r>
            <a:r>
              <a:rPr lang="en-US" sz="2800" dirty="0">
                <a:latin typeface="Arial" charset="0"/>
                <a:ea typeface="Times New Roman" charset="0"/>
                <a:cs typeface="Times New Roman" charset="0"/>
              </a:rPr>
              <a:t>=0, flows in the </a:t>
            </a:r>
            <a:r>
              <a:rPr lang="en-US" sz="2800" i="1" dirty="0">
                <a:latin typeface="Arial" charset="0"/>
                <a:ea typeface="Times New Roman" charset="0"/>
                <a:cs typeface="Times New Roman" charset="0"/>
              </a:rPr>
              <a:t>x-y</a:t>
            </a:r>
            <a:r>
              <a:rPr lang="en-US" sz="2800" dirty="0">
                <a:latin typeface="Arial" charset="0"/>
                <a:ea typeface="Times New Roman" charset="0"/>
                <a:cs typeface="Times New Roman" charset="0"/>
              </a:rPr>
              <a:t> plane, in the </a:t>
            </a:r>
            <a:r>
              <a:rPr lang="en-US" sz="2800" dirty="0" smtClean="0">
                <a:latin typeface="Arial" charset="0"/>
                <a:ea typeface="Times New Roman" charset="0"/>
                <a:cs typeface="Times New Roman" charset="0"/>
              </a:rPr>
              <a:t>+</a:t>
            </a:r>
            <a:r>
              <a:rPr lang="en-US" sz="2800" i="1" dirty="0" smtClean="0">
                <a:latin typeface="Arial" charset="0"/>
                <a:ea typeface="Times New Roman" charset="0"/>
                <a:cs typeface="Times New Roman" charset="0"/>
              </a:rPr>
              <a:t>y</a:t>
            </a:r>
            <a:r>
              <a:rPr lang="en-US" sz="2800" dirty="0" smtClean="0">
                <a:latin typeface="Arial" charset="0"/>
                <a:ea typeface="Times New Roman" charset="0"/>
                <a:cs typeface="Times New Roman" charset="0"/>
              </a:rPr>
              <a:t> </a:t>
            </a:r>
            <a:r>
              <a:rPr lang="en-US" sz="2800" dirty="0">
                <a:latin typeface="Arial" charset="0"/>
                <a:ea typeface="Times New Roman" charset="0"/>
                <a:cs typeface="Times New Roman" charset="0"/>
              </a:rPr>
              <a:t>direction. </a:t>
            </a:r>
            <a:r>
              <a:rPr lang="en-US" sz="2800" dirty="0" smtClean="0">
                <a:latin typeface="Arial" charset="0"/>
                <a:ea typeface="Times New Roman" charset="0"/>
                <a:cs typeface="Times New Roman" charset="0"/>
              </a:rPr>
              <a:t/>
            </a:r>
            <a:br>
              <a:rPr lang="en-US" sz="2800" dirty="0" smtClean="0">
                <a:latin typeface="Arial" charset="0"/>
                <a:ea typeface="Times New Roman" charset="0"/>
                <a:cs typeface="Times New Roman" charset="0"/>
              </a:rPr>
            </a:br>
            <a:r>
              <a:rPr lang="en-US" sz="2800" dirty="0">
                <a:solidFill>
                  <a:srgbClr val="660066"/>
                </a:solidFill>
                <a:latin typeface="Arial" charset="0"/>
                <a:ea typeface="Times New Roman" charset="0"/>
                <a:cs typeface="Times New Roman" charset="0"/>
              </a:rPr>
              <a:t>S</a:t>
            </a:r>
            <a:r>
              <a:rPr lang="en-US" sz="2800" dirty="0" smtClean="0">
                <a:solidFill>
                  <a:srgbClr val="660066"/>
                </a:solidFill>
                <a:latin typeface="Arial" charset="0"/>
                <a:ea typeface="Times New Roman" charset="0"/>
                <a:cs typeface="Times New Roman" charset="0"/>
              </a:rPr>
              <a:t>hortly </a:t>
            </a:r>
            <a:r>
              <a:rPr lang="en-US" sz="2800" dirty="0">
                <a:solidFill>
                  <a:srgbClr val="660066"/>
                </a:solidFill>
                <a:latin typeface="Arial" charset="0"/>
                <a:ea typeface="Times New Roman" charset="0"/>
                <a:cs typeface="Times New Roman" charset="0"/>
              </a:rPr>
              <a:t>afterwards, the </a:t>
            </a:r>
            <a:r>
              <a:rPr lang="en-US" sz="2800" b="1" dirty="0">
                <a:solidFill>
                  <a:srgbClr val="660066"/>
                </a:solidFill>
                <a:latin typeface="Arial" charset="0"/>
                <a:ea typeface="Times New Roman" charset="0"/>
                <a:cs typeface="Times New Roman" charset="0"/>
              </a:rPr>
              <a:t>B</a:t>
            </a:r>
            <a:r>
              <a:rPr lang="en-US" sz="2800" dirty="0">
                <a:solidFill>
                  <a:srgbClr val="660066"/>
                </a:solidFill>
                <a:latin typeface="Arial" charset="0"/>
                <a:ea typeface="Times New Roman" charset="0"/>
                <a:cs typeface="Times New Roman" charset="0"/>
              </a:rPr>
              <a:t> field near the sheet:</a:t>
            </a:r>
          </a:p>
        </p:txBody>
      </p:sp>
      <p:sp>
        <p:nvSpPr>
          <p:cNvPr id="26627" name="Subtitle 2"/>
          <p:cNvSpPr>
            <a:spLocks noGrp="1"/>
          </p:cNvSpPr>
          <p:nvPr>
            <p:ph type="subTitle" idx="1"/>
          </p:nvPr>
        </p:nvSpPr>
        <p:spPr>
          <a:xfrm>
            <a:off x="4114800" y="1981200"/>
            <a:ext cx="5029200" cy="3657600"/>
          </a:xfrm>
        </p:spPr>
        <p:txBody>
          <a:bodyPr/>
          <a:lstStyle/>
          <a:p>
            <a:pPr marL="514350" indent="-514350" algn="l" eaLnBrk="1" hangingPunct="1">
              <a:buFont typeface="Arial" charset="0"/>
              <a:buAutoNum type="alphaUcParenR"/>
            </a:pPr>
            <a:r>
              <a:rPr lang="en-US" sz="2800" smtClean="0">
                <a:solidFill>
                  <a:schemeClr val="tx1"/>
                </a:solidFill>
                <a:latin typeface="Arial" charset="0"/>
                <a:ea typeface="Times New Roman" charset="0"/>
                <a:cs typeface="Times New Roman" charset="0"/>
              </a:rPr>
              <a:t>is </a:t>
            </a:r>
            <a:r>
              <a:rPr lang="en-US" sz="2800">
                <a:solidFill>
                  <a:schemeClr val="tx1"/>
                </a:solidFill>
                <a:latin typeface="Arial" charset="0"/>
                <a:ea typeface="Times New Roman" charset="0"/>
                <a:cs typeface="Times New Roman" charset="0"/>
              </a:rPr>
              <a:t>in the </a:t>
            </a:r>
            <a:r>
              <a:rPr lang="en-US" sz="2800" i="1">
                <a:solidFill>
                  <a:schemeClr val="tx1"/>
                </a:solidFill>
                <a:latin typeface="Arial" charset="0"/>
                <a:ea typeface="Times New Roman" charset="0"/>
                <a:cs typeface="Times New Roman" charset="0"/>
              </a:rPr>
              <a:t>z</a:t>
            </a:r>
            <a:r>
              <a:rPr lang="en-US" sz="2800">
                <a:solidFill>
                  <a:schemeClr val="tx1"/>
                </a:solidFill>
                <a:latin typeface="Arial" charset="0"/>
                <a:ea typeface="Times New Roman" charset="0"/>
                <a:cs typeface="Times New Roman" charset="0"/>
              </a:rPr>
              <a:t>-direction</a:t>
            </a:r>
            <a:endParaRPr lang="en-US" sz="2800" baseline="30000" smtClean="0">
              <a:solidFill>
                <a:schemeClr val="tx1"/>
              </a:solidFill>
              <a:latin typeface="Arial" charset="0"/>
              <a:ea typeface="Times New Roman" charset="0"/>
              <a:cs typeface="Times New Roman" charset="0"/>
            </a:endParaRPr>
          </a:p>
          <a:p>
            <a:pPr marL="514350" indent="-514350" algn="l" eaLnBrk="1" hangingPunct="1">
              <a:buFont typeface="Arial" charset="0"/>
              <a:buAutoNum type="alphaUcParenR"/>
            </a:pPr>
            <a:r>
              <a:rPr lang="en-US" sz="2800" smtClean="0">
                <a:solidFill>
                  <a:schemeClr val="tx1"/>
                </a:solidFill>
                <a:latin typeface="Arial" charset="0"/>
                <a:ea typeface="Times New Roman" charset="0"/>
                <a:cs typeface="Times New Roman" charset="0"/>
              </a:rPr>
              <a:t>is </a:t>
            </a:r>
            <a:r>
              <a:rPr lang="en-US" sz="2800">
                <a:solidFill>
                  <a:schemeClr val="tx1"/>
                </a:solidFill>
                <a:latin typeface="Arial" charset="0"/>
                <a:ea typeface="Times New Roman" charset="0"/>
                <a:cs typeface="Times New Roman" charset="0"/>
              </a:rPr>
              <a:t>in the </a:t>
            </a:r>
            <a:r>
              <a:rPr lang="en-US" sz="2800" i="1">
                <a:solidFill>
                  <a:schemeClr val="tx1"/>
                </a:solidFill>
                <a:latin typeface="Arial" charset="0"/>
                <a:ea typeface="Times New Roman" charset="0"/>
                <a:cs typeface="Times New Roman" charset="0"/>
              </a:rPr>
              <a:t>x</a:t>
            </a:r>
            <a:r>
              <a:rPr lang="en-US" sz="2800">
                <a:solidFill>
                  <a:schemeClr val="tx1"/>
                </a:solidFill>
                <a:latin typeface="Arial" charset="0"/>
                <a:ea typeface="Times New Roman" charset="0"/>
                <a:cs typeface="Times New Roman" charset="0"/>
              </a:rPr>
              <a:t>-direction</a:t>
            </a:r>
            <a:endParaRPr lang="en-US" sz="2800" baseline="30000" smtClean="0">
              <a:solidFill>
                <a:schemeClr val="tx1"/>
              </a:solidFill>
              <a:latin typeface="Arial" charset="0"/>
              <a:ea typeface="Times New Roman" charset="0"/>
              <a:cs typeface="Times New Roman" charset="0"/>
            </a:endParaRPr>
          </a:p>
          <a:p>
            <a:pPr marL="514350" indent="-514350" algn="l" eaLnBrk="1" hangingPunct="1">
              <a:buFont typeface="Arial" charset="0"/>
              <a:buAutoNum type="alphaUcParenR"/>
            </a:pPr>
            <a:r>
              <a:rPr lang="en-US" sz="2800" smtClean="0">
                <a:solidFill>
                  <a:schemeClr val="tx1"/>
                </a:solidFill>
                <a:latin typeface="Arial" charset="0"/>
                <a:ea typeface="Times New Roman" charset="0"/>
                <a:cs typeface="Times New Roman" charset="0"/>
              </a:rPr>
              <a:t>is </a:t>
            </a:r>
            <a:r>
              <a:rPr lang="en-US" sz="2800">
                <a:solidFill>
                  <a:schemeClr val="tx1"/>
                </a:solidFill>
                <a:latin typeface="Arial" charset="0"/>
                <a:ea typeface="Times New Roman" charset="0"/>
                <a:cs typeface="Times New Roman" charset="0"/>
              </a:rPr>
              <a:t>in the </a:t>
            </a:r>
            <a:r>
              <a:rPr lang="en-US" sz="2800" i="1">
                <a:solidFill>
                  <a:schemeClr val="tx1"/>
                </a:solidFill>
                <a:latin typeface="Arial" charset="0"/>
                <a:ea typeface="Times New Roman" charset="0"/>
                <a:cs typeface="Times New Roman" charset="0"/>
              </a:rPr>
              <a:t>y</a:t>
            </a:r>
            <a:r>
              <a:rPr lang="en-US" sz="2800">
                <a:solidFill>
                  <a:schemeClr val="tx1"/>
                </a:solidFill>
                <a:latin typeface="Arial" charset="0"/>
                <a:ea typeface="Times New Roman" charset="0"/>
                <a:cs typeface="Times New Roman" charset="0"/>
              </a:rPr>
              <a:t>-direction</a:t>
            </a:r>
            <a:endParaRPr lang="en-US" sz="2800" smtClean="0">
              <a:solidFill>
                <a:schemeClr val="tx1"/>
              </a:solidFill>
              <a:latin typeface="Arial" charset="0"/>
              <a:ea typeface="Times New Roman" charset="0"/>
              <a:cs typeface="Times New Roman" charset="0"/>
            </a:endParaRPr>
          </a:p>
          <a:p>
            <a:pPr marL="514350" indent="-514350" algn="l" eaLnBrk="1" hangingPunct="1">
              <a:buFont typeface="Arial" charset="0"/>
              <a:buAutoNum type="alphaUcParenR"/>
            </a:pPr>
            <a:r>
              <a:rPr lang="en-US" sz="2800" smtClean="0">
                <a:solidFill>
                  <a:schemeClr val="tx1"/>
                </a:solidFill>
                <a:latin typeface="Arial" charset="0"/>
                <a:ea typeface="Times New Roman" charset="0"/>
                <a:cs typeface="Times New Roman" charset="0"/>
              </a:rPr>
              <a:t>is </a:t>
            </a:r>
            <a:r>
              <a:rPr lang="en-US" sz="2800">
                <a:solidFill>
                  <a:schemeClr val="tx1"/>
                </a:solidFill>
                <a:latin typeface="Arial" charset="0"/>
                <a:ea typeface="Times New Roman" charset="0"/>
                <a:cs typeface="Times New Roman" charset="0"/>
              </a:rPr>
              <a:t>actually zero close </a:t>
            </a:r>
            <a:r>
              <a:rPr lang="en-US" sz="2800" smtClean="0">
                <a:solidFill>
                  <a:schemeClr val="tx1"/>
                </a:solidFill>
                <a:latin typeface="Arial" charset="0"/>
                <a:ea typeface="Times New Roman" charset="0"/>
                <a:cs typeface="Times New Roman" charset="0"/>
              </a:rPr>
              <a:t>to </a:t>
            </a:r>
            <a:r>
              <a:rPr lang="en-US" sz="2800" b="1" smtClean="0">
                <a:solidFill>
                  <a:schemeClr val="tx1"/>
                </a:solidFill>
                <a:latin typeface="Arial" charset="0"/>
                <a:ea typeface="Times New Roman" charset="0"/>
                <a:cs typeface="Times New Roman" charset="0"/>
              </a:rPr>
              <a:t>K</a:t>
            </a:r>
            <a:r>
              <a:rPr lang="en-US" sz="2800">
                <a:solidFill>
                  <a:schemeClr val="tx1"/>
                </a:solidFill>
                <a:latin typeface="Arial" charset="0"/>
                <a:ea typeface="Times New Roman" charset="0"/>
                <a:cs typeface="Times New Roman" charset="0"/>
              </a:rPr>
              <a:t>.</a:t>
            </a:r>
            <a:endParaRPr lang="en-US" sz="2800" i="1" smtClean="0">
              <a:solidFill>
                <a:schemeClr val="tx1"/>
              </a:solidFill>
              <a:latin typeface="Arial" charset="0"/>
              <a:ea typeface="Times New Roman" charset="0"/>
              <a:cs typeface="Times New Roman" charset="0"/>
            </a:endParaRPr>
          </a:p>
          <a:p>
            <a:pPr marL="514350" indent="-514350" algn="l" eaLnBrk="1" hangingPunct="1">
              <a:buFont typeface="Arial" charset="0"/>
              <a:buAutoNum type="alphaUcParenR"/>
            </a:pPr>
            <a:r>
              <a:rPr lang="en-US" sz="2800" smtClean="0">
                <a:solidFill>
                  <a:schemeClr val="tx1"/>
                </a:solidFill>
                <a:latin typeface="Arial" charset="0"/>
                <a:ea typeface="Times New Roman" charset="0"/>
                <a:cs typeface="Times New Roman" charset="0"/>
              </a:rPr>
              <a:t>None </a:t>
            </a:r>
            <a:r>
              <a:rPr lang="en-US" sz="2800">
                <a:solidFill>
                  <a:schemeClr val="tx1"/>
                </a:solidFill>
                <a:latin typeface="Arial" charset="0"/>
                <a:ea typeface="Times New Roman" charset="0"/>
                <a:cs typeface="Times New Roman" charset="0"/>
              </a:rPr>
              <a:t>of these</a:t>
            </a:r>
          </a:p>
          <a:p>
            <a:pPr marL="514350" indent="-514350" algn="l" eaLnBrk="1" hangingPunct="1"/>
            <a:endParaRPr lang="en-US" sz="2800">
              <a:solidFill>
                <a:schemeClr val="tx1"/>
              </a:solidFill>
              <a:latin typeface="Times New Roman" charset="0"/>
              <a:ea typeface="Times New Roman" charset="0"/>
              <a:cs typeface="Times New Roman" charset="0"/>
            </a:endParaRPr>
          </a:p>
          <a:p>
            <a:pPr marL="514350" indent="-514350" algn="l" eaLnBrk="1" hangingPunct="1"/>
            <a:endParaRPr lang="en-US" sz="2800">
              <a:solidFill>
                <a:schemeClr val="tx1"/>
              </a:solidFill>
              <a:latin typeface="Times New Roman" charset="0"/>
              <a:ea typeface="Times New Roman" charset="0"/>
              <a:cs typeface="Times New Roman" charset="0"/>
            </a:endParaRPr>
          </a:p>
        </p:txBody>
      </p:sp>
      <p:sp>
        <p:nvSpPr>
          <p:cNvPr id="5" name="Oval 4"/>
          <p:cNvSpPr/>
          <p:nvPr/>
        </p:nvSpPr>
        <p:spPr>
          <a:xfrm>
            <a:off x="1219200" y="3048000"/>
            <a:ext cx="152400" cy="15240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Oval 5"/>
          <p:cNvSpPr/>
          <p:nvPr/>
        </p:nvSpPr>
        <p:spPr>
          <a:xfrm>
            <a:off x="1066800" y="2895600"/>
            <a:ext cx="457200" cy="4572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Oval 7"/>
          <p:cNvSpPr/>
          <p:nvPr/>
        </p:nvSpPr>
        <p:spPr>
          <a:xfrm>
            <a:off x="1219200" y="3733800"/>
            <a:ext cx="152400" cy="15240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 name="Oval 8"/>
          <p:cNvSpPr/>
          <p:nvPr/>
        </p:nvSpPr>
        <p:spPr>
          <a:xfrm>
            <a:off x="1066800" y="3581400"/>
            <a:ext cx="457200" cy="4572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 name="Oval 9"/>
          <p:cNvSpPr/>
          <p:nvPr/>
        </p:nvSpPr>
        <p:spPr>
          <a:xfrm>
            <a:off x="1219200" y="4419600"/>
            <a:ext cx="152400" cy="15240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 name="Oval 10"/>
          <p:cNvSpPr/>
          <p:nvPr/>
        </p:nvSpPr>
        <p:spPr>
          <a:xfrm>
            <a:off x="1066800" y="4267200"/>
            <a:ext cx="457200" cy="4572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2" name="Oval 11"/>
          <p:cNvSpPr/>
          <p:nvPr/>
        </p:nvSpPr>
        <p:spPr>
          <a:xfrm>
            <a:off x="1219200" y="5105400"/>
            <a:ext cx="152400" cy="15240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3" name="Oval 12"/>
          <p:cNvSpPr/>
          <p:nvPr/>
        </p:nvSpPr>
        <p:spPr>
          <a:xfrm>
            <a:off x="1066800" y="4953000"/>
            <a:ext cx="457200" cy="4572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4" name="Oval 13"/>
          <p:cNvSpPr/>
          <p:nvPr/>
        </p:nvSpPr>
        <p:spPr>
          <a:xfrm>
            <a:off x="1219200" y="5791200"/>
            <a:ext cx="152400" cy="15240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5" name="Oval 14"/>
          <p:cNvSpPr/>
          <p:nvPr/>
        </p:nvSpPr>
        <p:spPr>
          <a:xfrm>
            <a:off x="1066800" y="5638800"/>
            <a:ext cx="457200" cy="4572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17" name="Straight Arrow Connector 16"/>
          <p:cNvCxnSpPr/>
          <p:nvPr/>
        </p:nvCxnSpPr>
        <p:spPr>
          <a:xfrm rot="5400000" flipH="1" flipV="1">
            <a:off x="-646112" y="4457700"/>
            <a:ext cx="3884612" cy="1588"/>
          </a:xfrm>
          <a:prstGeom prst="straightConnector1">
            <a:avLst/>
          </a:prstGeom>
          <a:ln w="254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304800" y="4495800"/>
            <a:ext cx="2971800" cy="1588"/>
          </a:xfrm>
          <a:prstGeom prst="straightConnector1">
            <a:avLst/>
          </a:prstGeom>
          <a:ln w="254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26640" name="TextBox 20"/>
          <p:cNvSpPr txBox="1">
            <a:spLocks noChangeArrowheads="1"/>
          </p:cNvSpPr>
          <p:nvPr/>
        </p:nvSpPr>
        <p:spPr bwMode="auto">
          <a:xfrm>
            <a:off x="1371600" y="2525713"/>
            <a:ext cx="381000" cy="369887"/>
          </a:xfrm>
          <a:prstGeom prst="rect">
            <a:avLst/>
          </a:prstGeom>
          <a:noFill/>
          <a:ln w="9525">
            <a:noFill/>
            <a:miter lim="800000"/>
            <a:headEnd/>
            <a:tailEnd/>
          </a:ln>
        </p:spPr>
        <p:txBody>
          <a:bodyPr>
            <a:prstTxWarp prst="textNoShape">
              <a:avLst/>
            </a:prstTxWarp>
            <a:spAutoFit/>
          </a:bodyPr>
          <a:lstStyle/>
          <a:p>
            <a:r>
              <a:rPr lang="en-US"/>
              <a:t>X</a:t>
            </a:r>
          </a:p>
        </p:txBody>
      </p:sp>
      <p:sp>
        <p:nvSpPr>
          <p:cNvPr id="26641" name="TextBox 21"/>
          <p:cNvSpPr txBox="1">
            <a:spLocks noChangeArrowheads="1"/>
          </p:cNvSpPr>
          <p:nvPr/>
        </p:nvSpPr>
        <p:spPr bwMode="auto">
          <a:xfrm>
            <a:off x="2819400" y="4114800"/>
            <a:ext cx="381000" cy="369888"/>
          </a:xfrm>
          <a:prstGeom prst="rect">
            <a:avLst/>
          </a:prstGeom>
          <a:noFill/>
          <a:ln w="9525">
            <a:noFill/>
            <a:miter lim="800000"/>
            <a:headEnd/>
            <a:tailEnd/>
          </a:ln>
        </p:spPr>
        <p:txBody>
          <a:bodyPr>
            <a:prstTxWarp prst="textNoShape">
              <a:avLst/>
            </a:prstTxWarp>
            <a:spAutoFit/>
          </a:bodyPr>
          <a:lstStyle/>
          <a:p>
            <a:r>
              <a:rPr lang="en-US"/>
              <a:t>Z</a:t>
            </a:r>
          </a:p>
        </p:txBody>
      </p:sp>
      <p:sp>
        <p:nvSpPr>
          <p:cNvPr id="26642" name="TextBox 22"/>
          <p:cNvSpPr txBox="1">
            <a:spLocks noChangeArrowheads="1"/>
          </p:cNvSpPr>
          <p:nvPr/>
        </p:nvSpPr>
        <p:spPr bwMode="auto">
          <a:xfrm>
            <a:off x="914400" y="4038600"/>
            <a:ext cx="381000" cy="369888"/>
          </a:xfrm>
          <a:prstGeom prst="rect">
            <a:avLst/>
          </a:prstGeom>
          <a:noFill/>
          <a:ln w="9525">
            <a:noFill/>
            <a:miter lim="800000"/>
            <a:headEnd/>
            <a:tailEnd/>
          </a:ln>
        </p:spPr>
        <p:txBody>
          <a:bodyPr>
            <a:prstTxWarp prst="textNoShape">
              <a:avLst/>
            </a:prstTxWarp>
            <a:spAutoFit/>
          </a:bodyPr>
          <a:lstStyle/>
          <a:p>
            <a:r>
              <a:rPr lang="en-US"/>
              <a:t>Y</a:t>
            </a:r>
          </a:p>
        </p:txBody>
      </p:sp>
      <p:sp>
        <p:nvSpPr>
          <p:cNvPr id="26643" name="TextBox 26"/>
          <p:cNvSpPr txBox="1">
            <a:spLocks noChangeArrowheads="1"/>
          </p:cNvSpPr>
          <p:nvPr/>
        </p:nvSpPr>
        <p:spPr bwMode="auto">
          <a:xfrm>
            <a:off x="228600" y="4572000"/>
            <a:ext cx="533400" cy="369888"/>
          </a:xfrm>
          <a:prstGeom prst="rect">
            <a:avLst/>
          </a:prstGeom>
          <a:noFill/>
          <a:ln w="9525">
            <a:noFill/>
            <a:miter lim="800000"/>
            <a:headEnd/>
            <a:tailEnd/>
          </a:ln>
        </p:spPr>
        <p:txBody>
          <a:bodyPr>
            <a:prstTxWarp prst="textNoShape">
              <a:avLst/>
            </a:prstTxWarp>
            <a:spAutoFit/>
          </a:bodyPr>
          <a:lstStyle/>
          <a:p>
            <a:r>
              <a:rPr lang="en-US"/>
              <a:t>-Z</a:t>
            </a:r>
          </a:p>
        </p:txBody>
      </p:sp>
      <p:sp>
        <p:nvSpPr>
          <p:cNvPr id="26644" name="TextBox 27"/>
          <p:cNvSpPr txBox="1">
            <a:spLocks noChangeArrowheads="1"/>
          </p:cNvSpPr>
          <p:nvPr/>
        </p:nvSpPr>
        <p:spPr bwMode="auto">
          <a:xfrm>
            <a:off x="1371600" y="6096000"/>
            <a:ext cx="457200" cy="369888"/>
          </a:xfrm>
          <a:prstGeom prst="rect">
            <a:avLst/>
          </a:prstGeom>
          <a:noFill/>
          <a:ln w="9525">
            <a:noFill/>
            <a:miter lim="800000"/>
            <a:headEnd/>
            <a:tailEnd/>
          </a:ln>
        </p:spPr>
        <p:txBody>
          <a:bodyPr>
            <a:prstTxWarp prst="textNoShape">
              <a:avLst/>
            </a:prstTxWarp>
            <a:spAutoFit/>
          </a:bodyPr>
          <a:lstStyle/>
          <a:p>
            <a:r>
              <a:rPr lang="en-US"/>
              <a:t>-X</a:t>
            </a:r>
          </a:p>
        </p:txBody>
      </p:sp>
      <p:sp>
        <p:nvSpPr>
          <p:cNvPr id="26645" name="TextBox 28"/>
          <p:cNvSpPr txBox="1">
            <a:spLocks noChangeArrowheads="1"/>
          </p:cNvSpPr>
          <p:nvPr/>
        </p:nvSpPr>
        <p:spPr bwMode="auto">
          <a:xfrm>
            <a:off x="381000" y="3048000"/>
            <a:ext cx="381000" cy="369888"/>
          </a:xfrm>
          <a:prstGeom prst="rect">
            <a:avLst/>
          </a:prstGeom>
          <a:noFill/>
          <a:ln w="9525">
            <a:noFill/>
            <a:miter lim="800000"/>
            <a:headEnd/>
            <a:tailEnd/>
          </a:ln>
        </p:spPr>
        <p:txBody>
          <a:bodyPr>
            <a:prstTxWarp prst="textNoShape">
              <a:avLst/>
            </a:prstTxWarp>
            <a:spAutoFit/>
          </a:bodyPr>
          <a:lstStyle/>
          <a:p>
            <a:r>
              <a:rPr lang="en-US" i="1">
                <a:latin typeface="Times New Roman" charset="0"/>
                <a:ea typeface="Times New Roman" charset="0"/>
                <a:cs typeface="Times New Roman" charset="0"/>
              </a:rPr>
              <a:t>K</a:t>
            </a:r>
          </a:p>
        </p:txBody>
      </p:sp>
      <p:cxnSp>
        <p:nvCxnSpPr>
          <p:cNvPr id="34" name="Straight Arrow Connector 33"/>
          <p:cNvCxnSpPr/>
          <p:nvPr/>
        </p:nvCxnSpPr>
        <p:spPr>
          <a:xfrm>
            <a:off x="762000" y="3198813"/>
            <a:ext cx="228600" cy="15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a:xfrm>
            <a:off x="685800" y="3352800"/>
            <a:ext cx="304800" cy="228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a:stCxn id="26645" idx="2"/>
          </p:cNvCxnSpPr>
          <p:nvPr/>
        </p:nvCxnSpPr>
        <p:spPr>
          <a:xfrm rot="16200000" flipH="1">
            <a:off x="13494" y="3975894"/>
            <a:ext cx="1535112" cy="4191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a:stCxn id="26645" idx="2"/>
          </p:cNvCxnSpPr>
          <p:nvPr/>
        </p:nvCxnSpPr>
        <p:spPr>
          <a:xfrm rot="16200000" flipH="1">
            <a:off x="-367506" y="4356894"/>
            <a:ext cx="2297112" cy="4191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6650" name="TextBox 29"/>
          <p:cNvSpPr txBox="1">
            <a:spLocks noChangeArrowheads="1"/>
          </p:cNvSpPr>
          <p:nvPr/>
        </p:nvSpPr>
        <p:spPr bwMode="auto">
          <a:xfrm>
            <a:off x="3124200" y="3163888"/>
            <a:ext cx="1295400" cy="2246312"/>
          </a:xfrm>
          <a:prstGeom prst="rect">
            <a:avLst/>
          </a:prstGeom>
          <a:noFill/>
          <a:ln w="9525">
            <a:noFill/>
            <a:miter lim="800000"/>
            <a:headEnd/>
            <a:tailEnd/>
          </a:ln>
        </p:spPr>
        <p:txBody>
          <a:bodyPr>
            <a:prstTxWarp prst="textNoShape">
              <a:avLst/>
            </a:prstTxWarp>
            <a:spAutoFit/>
          </a:bodyPr>
          <a:lstStyle/>
          <a:p>
            <a:r>
              <a:rPr lang="en-US" sz="2800">
                <a:solidFill>
                  <a:srgbClr val="0000FF"/>
                </a:solidFill>
              </a:rPr>
              <a:t>B=0 out here for awhile</a:t>
            </a:r>
          </a:p>
        </p:txBody>
      </p:sp>
      <p:cxnSp>
        <p:nvCxnSpPr>
          <p:cNvPr id="35" name="Straight Connector 34"/>
          <p:cNvCxnSpPr/>
          <p:nvPr/>
        </p:nvCxnSpPr>
        <p:spPr>
          <a:xfrm rot="5400000">
            <a:off x="723901" y="4533900"/>
            <a:ext cx="3581400" cy="3175"/>
          </a:xfrm>
          <a:prstGeom prst="line">
            <a:avLst/>
          </a:prstGeom>
          <a:ln w="28575" cmpd="sng">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p:nvPr/>
        </p:nvCxnSpPr>
        <p:spPr>
          <a:xfrm>
            <a:off x="2209800" y="5791200"/>
            <a:ext cx="1143000" cy="1588"/>
          </a:xfrm>
          <a:prstGeom prst="straightConnector1">
            <a:avLst/>
          </a:prstGeom>
          <a:ln w="28575" cmpd="sng">
            <a:tailEnd type="arrow"/>
          </a:ln>
        </p:spPr>
        <p:style>
          <a:lnRef idx="1">
            <a:schemeClr val="accent1"/>
          </a:lnRef>
          <a:fillRef idx="0">
            <a:schemeClr val="accent1"/>
          </a:fillRef>
          <a:effectRef idx="0">
            <a:schemeClr val="accent1"/>
          </a:effectRef>
          <a:fontRef idx="minor">
            <a:schemeClr val="tx1"/>
          </a:fontRef>
        </p:style>
      </p:cxnSp>
      <p:sp>
        <p:nvSpPr>
          <p:cNvPr id="26653" name="TextBox 40"/>
          <p:cNvSpPr txBox="1">
            <a:spLocks noChangeArrowheads="1"/>
          </p:cNvSpPr>
          <p:nvPr/>
        </p:nvSpPr>
        <p:spPr bwMode="auto">
          <a:xfrm>
            <a:off x="2590800" y="5830888"/>
            <a:ext cx="1447800" cy="646112"/>
          </a:xfrm>
          <a:prstGeom prst="rect">
            <a:avLst/>
          </a:prstGeom>
          <a:noFill/>
          <a:ln w="9525">
            <a:noFill/>
            <a:miter lim="800000"/>
            <a:headEnd/>
            <a:tailEnd/>
          </a:ln>
        </p:spPr>
        <p:txBody>
          <a:bodyPr>
            <a:prstTxWarp prst="textNoShape">
              <a:avLst/>
            </a:prstTxWarp>
            <a:spAutoFit/>
          </a:bodyPr>
          <a:lstStyle/>
          <a:p>
            <a:r>
              <a:rPr lang="en-US"/>
              <a:t>Front moves at v.</a:t>
            </a:r>
          </a:p>
        </p:txBody>
      </p:sp>
      <p:sp>
        <p:nvSpPr>
          <p:cNvPr id="30" name="Text Box 8"/>
          <p:cNvSpPr txBox="1">
            <a:spLocks noChangeArrowheads="1"/>
          </p:cNvSpPr>
          <p:nvPr/>
        </p:nvSpPr>
        <p:spPr bwMode="auto">
          <a:xfrm>
            <a:off x="0" y="0"/>
            <a:ext cx="418554" cy="215444"/>
          </a:xfrm>
          <a:prstGeom prst="rect">
            <a:avLst/>
          </a:prstGeom>
          <a:noFill/>
          <a:ln w="9525">
            <a:noFill/>
            <a:miter lim="800000"/>
            <a:headEnd/>
            <a:tailEnd/>
          </a:ln>
        </p:spPr>
        <p:txBody>
          <a:bodyPr wrap="none">
            <a:prstTxWarp prst="textNoShape">
              <a:avLst/>
            </a:prstTxWarp>
            <a:spAutoFit/>
          </a:bodyPr>
          <a:lstStyle/>
          <a:p>
            <a:r>
              <a:rPr lang="en-US" sz="800" dirty="0" smtClean="0"/>
              <a:t>10.18</a:t>
            </a:r>
            <a:endParaRPr lang="en-US" sz="800" dirty="0"/>
          </a:p>
        </p:txBody>
      </p:sp>
    </p:spTree>
    <p:extLst>
      <p:ext uri="{BB962C8B-B14F-4D97-AF65-F5344CB8AC3E}">
        <p14:creationId xmlns:p14="http://schemas.microsoft.com/office/powerpoint/2010/main" val="89526763"/>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ctrTitle"/>
          </p:nvPr>
        </p:nvSpPr>
        <p:spPr>
          <a:xfrm>
            <a:off x="304800" y="25400"/>
            <a:ext cx="8534400" cy="2209800"/>
          </a:xfrm>
        </p:spPr>
        <p:txBody>
          <a:bodyPr/>
          <a:lstStyle/>
          <a:p>
            <a:pPr algn="l" eaLnBrk="1" hangingPunct="1"/>
            <a:r>
              <a:rPr lang="en-US" sz="2800" dirty="0" smtClean="0">
                <a:latin typeface="Arial" charset="0"/>
                <a:ea typeface="Times New Roman" charset="0"/>
                <a:cs typeface="Times New Roman" charset="0"/>
              </a:rPr>
              <a:t>A neutral </a:t>
            </a:r>
            <a:r>
              <a:rPr lang="en-US" sz="2800" dirty="0">
                <a:latin typeface="Arial" charset="0"/>
                <a:ea typeface="Times New Roman" charset="0"/>
                <a:cs typeface="Times New Roman" charset="0"/>
              </a:rPr>
              <a:t>infinite current sheet, </a:t>
            </a:r>
            <a:r>
              <a:rPr lang="en-US" sz="2800" b="1" dirty="0">
                <a:latin typeface="Arial" charset="0"/>
                <a:ea typeface="Times New Roman" charset="0"/>
                <a:cs typeface="Times New Roman" charset="0"/>
              </a:rPr>
              <a:t>K</a:t>
            </a:r>
            <a:r>
              <a:rPr lang="en-US" sz="2800" dirty="0">
                <a:latin typeface="Arial" charset="0"/>
                <a:ea typeface="Times New Roman" charset="0"/>
                <a:cs typeface="Times New Roman" charset="0"/>
              </a:rPr>
              <a:t>, is turned on at </a:t>
            </a:r>
            <a:r>
              <a:rPr lang="en-US" sz="2800" i="1" dirty="0">
                <a:latin typeface="Arial" charset="0"/>
                <a:ea typeface="Times New Roman" charset="0"/>
                <a:cs typeface="Times New Roman" charset="0"/>
              </a:rPr>
              <a:t>t</a:t>
            </a:r>
            <a:r>
              <a:rPr lang="en-US" sz="2800" dirty="0">
                <a:latin typeface="Arial" charset="0"/>
                <a:ea typeface="Times New Roman" charset="0"/>
                <a:cs typeface="Times New Roman" charset="0"/>
              </a:rPr>
              <a:t>=0, flows in the </a:t>
            </a:r>
            <a:r>
              <a:rPr lang="en-US" sz="2800" i="1" dirty="0">
                <a:latin typeface="Arial" charset="0"/>
                <a:ea typeface="Times New Roman" charset="0"/>
                <a:cs typeface="Times New Roman" charset="0"/>
              </a:rPr>
              <a:t>x-y</a:t>
            </a:r>
            <a:r>
              <a:rPr lang="en-US" sz="2800" dirty="0">
                <a:latin typeface="Arial" charset="0"/>
                <a:ea typeface="Times New Roman" charset="0"/>
                <a:cs typeface="Times New Roman" charset="0"/>
              </a:rPr>
              <a:t> plane, in the </a:t>
            </a:r>
            <a:r>
              <a:rPr lang="en-US" sz="2800" dirty="0" smtClean="0">
                <a:latin typeface="Arial" charset="0"/>
                <a:ea typeface="Times New Roman" charset="0"/>
                <a:cs typeface="Times New Roman" charset="0"/>
              </a:rPr>
              <a:t>+</a:t>
            </a:r>
            <a:r>
              <a:rPr lang="en-US" sz="2800" i="1" dirty="0" smtClean="0">
                <a:latin typeface="Arial" charset="0"/>
                <a:ea typeface="Times New Roman" charset="0"/>
                <a:cs typeface="Times New Roman" charset="0"/>
              </a:rPr>
              <a:t>y</a:t>
            </a:r>
            <a:r>
              <a:rPr lang="en-US" sz="2800" dirty="0">
                <a:latin typeface="Arial" charset="0"/>
                <a:ea typeface="Times New Roman" charset="0"/>
                <a:cs typeface="Times New Roman" charset="0"/>
              </a:rPr>
              <a:t>-</a:t>
            </a:r>
            <a:r>
              <a:rPr lang="en-US" sz="2800" dirty="0" smtClean="0">
                <a:latin typeface="Arial" charset="0"/>
                <a:ea typeface="Times New Roman" charset="0"/>
                <a:cs typeface="Times New Roman" charset="0"/>
              </a:rPr>
              <a:t>axis. </a:t>
            </a:r>
            <a:r>
              <a:rPr lang="en-US" sz="2800" dirty="0">
                <a:latin typeface="Arial" charset="0"/>
                <a:ea typeface="Times New Roman" charset="0"/>
                <a:cs typeface="Times New Roman" charset="0"/>
              </a:rPr>
              <a:t/>
            </a:r>
            <a:br>
              <a:rPr lang="en-US" sz="2800" dirty="0">
                <a:latin typeface="Arial" charset="0"/>
                <a:ea typeface="Times New Roman" charset="0"/>
                <a:cs typeface="Times New Roman" charset="0"/>
              </a:rPr>
            </a:br>
            <a:r>
              <a:rPr lang="en-US" sz="2800" dirty="0" smtClean="0">
                <a:solidFill>
                  <a:srgbClr val="660066"/>
                </a:solidFill>
                <a:latin typeface="Arial" charset="0"/>
                <a:ea typeface="Times New Roman" charset="0"/>
                <a:cs typeface="Times New Roman" charset="0"/>
              </a:rPr>
              <a:t>Shortly </a:t>
            </a:r>
            <a:r>
              <a:rPr lang="en-US" sz="2800" dirty="0">
                <a:solidFill>
                  <a:srgbClr val="660066"/>
                </a:solidFill>
                <a:latin typeface="Arial" charset="0"/>
                <a:ea typeface="Times New Roman" charset="0"/>
                <a:cs typeface="Times New Roman" charset="0"/>
              </a:rPr>
              <a:t>afterwards, the </a:t>
            </a:r>
            <a:r>
              <a:rPr lang="en-US" sz="2800" b="1" dirty="0">
                <a:solidFill>
                  <a:srgbClr val="660066"/>
                </a:solidFill>
                <a:latin typeface="Arial" charset="0"/>
                <a:ea typeface="Times New Roman" charset="0"/>
                <a:cs typeface="Times New Roman" charset="0"/>
              </a:rPr>
              <a:t>E</a:t>
            </a:r>
            <a:r>
              <a:rPr lang="en-US" sz="2800" dirty="0">
                <a:solidFill>
                  <a:srgbClr val="660066"/>
                </a:solidFill>
                <a:latin typeface="Arial" charset="0"/>
                <a:ea typeface="Times New Roman" charset="0"/>
                <a:cs typeface="Times New Roman" charset="0"/>
              </a:rPr>
              <a:t> field near the </a:t>
            </a:r>
            <a:r>
              <a:rPr lang="en-US" sz="2800" dirty="0" err="1" smtClean="0">
                <a:solidFill>
                  <a:srgbClr val="660066"/>
                </a:solidFill>
                <a:latin typeface="Arial" charset="0"/>
                <a:ea typeface="Times New Roman" charset="0"/>
                <a:cs typeface="Times New Roman" charset="0"/>
              </a:rPr>
              <a:t>wavefront</a:t>
            </a:r>
            <a:r>
              <a:rPr lang="en-US" sz="2800" dirty="0" smtClean="0">
                <a:solidFill>
                  <a:srgbClr val="660066"/>
                </a:solidFill>
                <a:latin typeface="Arial" charset="0"/>
                <a:ea typeface="Times New Roman" charset="0"/>
                <a:cs typeface="Times New Roman" charset="0"/>
              </a:rPr>
              <a:t> (but not past it):</a:t>
            </a:r>
            <a:endParaRPr lang="en-US" sz="2800" dirty="0">
              <a:solidFill>
                <a:srgbClr val="660066"/>
              </a:solidFill>
              <a:latin typeface="Arial" charset="0"/>
              <a:ea typeface="Times New Roman" charset="0"/>
              <a:cs typeface="Times New Roman" charset="0"/>
            </a:endParaRPr>
          </a:p>
        </p:txBody>
      </p:sp>
      <p:sp>
        <p:nvSpPr>
          <p:cNvPr id="30723" name="Subtitle 2"/>
          <p:cNvSpPr>
            <a:spLocks noGrp="1"/>
          </p:cNvSpPr>
          <p:nvPr>
            <p:ph type="subTitle" idx="1"/>
          </p:nvPr>
        </p:nvSpPr>
        <p:spPr>
          <a:xfrm>
            <a:off x="4343400" y="1752600"/>
            <a:ext cx="4724400" cy="3657600"/>
          </a:xfrm>
        </p:spPr>
        <p:txBody>
          <a:bodyPr/>
          <a:lstStyle/>
          <a:p>
            <a:pPr marL="514350" indent="-514350" algn="l" eaLnBrk="1" hangingPunct="1">
              <a:buFont typeface="Arial" charset="0"/>
              <a:buAutoNum type="alphaUcParenR"/>
            </a:pPr>
            <a:r>
              <a:rPr lang="en-US" sz="2800" smtClean="0">
                <a:solidFill>
                  <a:schemeClr val="tx1"/>
                </a:solidFill>
                <a:latin typeface="Arial" charset="0"/>
                <a:ea typeface="Times New Roman" charset="0"/>
                <a:cs typeface="Times New Roman" charset="0"/>
              </a:rPr>
              <a:t>is in the –</a:t>
            </a:r>
            <a:r>
              <a:rPr lang="en-US" sz="2800" i="1" smtClean="0">
                <a:solidFill>
                  <a:schemeClr val="tx1"/>
                </a:solidFill>
                <a:latin typeface="Arial" charset="0"/>
                <a:ea typeface="Times New Roman" charset="0"/>
                <a:cs typeface="Times New Roman" charset="0"/>
              </a:rPr>
              <a:t>z</a:t>
            </a:r>
            <a:r>
              <a:rPr lang="en-US" sz="2800" smtClean="0">
                <a:solidFill>
                  <a:schemeClr val="tx1"/>
                </a:solidFill>
                <a:latin typeface="Arial" charset="0"/>
                <a:ea typeface="Times New Roman" charset="0"/>
                <a:cs typeface="Times New Roman" charset="0"/>
              </a:rPr>
              <a:t> direction</a:t>
            </a:r>
            <a:endParaRPr lang="en-US" sz="2800" baseline="30000" smtClean="0">
              <a:solidFill>
                <a:schemeClr val="tx1"/>
              </a:solidFill>
              <a:latin typeface="Arial" charset="0"/>
              <a:ea typeface="Times New Roman" charset="0"/>
              <a:cs typeface="Times New Roman" charset="0"/>
            </a:endParaRPr>
          </a:p>
          <a:p>
            <a:pPr marL="514350" indent="-514350" algn="l" eaLnBrk="1" hangingPunct="1">
              <a:buFont typeface="Arial" charset="0"/>
              <a:buAutoNum type="alphaUcParenR"/>
            </a:pPr>
            <a:r>
              <a:rPr lang="en-US" sz="2800" smtClean="0">
                <a:solidFill>
                  <a:schemeClr val="tx1"/>
                </a:solidFill>
                <a:latin typeface="Arial" charset="0"/>
                <a:ea typeface="Times New Roman" charset="0"/>
                <a:cs typeface="Times New Roman" charset="0"/>
              </a:rPr>
              <a:t>is </a:t>
            </a:r>
            <a:r>
              <a:rPr lang="en-US" sz="2800">
                <a:solidFill>
                  <a:schemeClr val="tx1"/>
                </a:solidFill>
                <a:latin typeface="Arial" charset="0"/>
                <a:ea typeface="Times New Roman" charset="0"/>
                <a:cs typeface="Times New Roman" charset="0"/>
              </a:rPr>
              <a:t>in the –</a:t>
            </a:r>
            <a:r>
              <a:rPr lang="en-US" sz="2800" i="1">
                <a:solidFill>
                  <a:schemeClr val="tx1"/>
                </a:solidFill>
                <a:latin typeface="Arial" charset="0"/>
                <a:ea typeface="Times New Roman" charset="0"/>
                <a:cs typeface="Times New Roman" charset="0"/>
              </a:rPr>
              <a:t>x</a:t>
            </a:r>
            <a:r>
              <a:rPr lang="en-US" sz="2800">
                <a:solidFill>
                  <a:schemeClr val="tx1"/>
                </a:solidFill>
                <a:latin typeface="Arial" charset="0"/>
                <a:ea typeface="Times New Roman" charset="0"/>
                <a:cs typeface="Times New Roman" charset="0"/>
              </a:rPr>
              <a:t> direction</a:t>
            </a:r>
            <a:endParaRPr lang="en-US" sz="2800" baseline="30000" smtClean="0">
              <a:solidFill>
                <a:schemeClr val="tx1"/>
              </a:solidFill>
              <a:latin typeface="Arial" charset="0"/>
              <a:ea typeface="Times New Roman" charset="0"/>
              <a:cs typeface="Times New Roman" charset="0"/>
            </a:endParaRPr>
          </a:p>
          <a:p>
            <a:pPr marL="514350" indent="-514350" algn="l" eaLnBrk="1" hangingPunct="1">
              <a:buFont typeface="Arial" charset="0"/>
              <a:buAutoNum type="alphaUcParenR"/>
            </a:pPr>
            <a:r>
              <a:rPr lang="en-US" sz="2800" smtClean="0">
                <a:solidFill>
                  <a:schemeClr val="tx1"/>
                </a:solidFill>
                <a:latin typeface="Arial" charset="0"/>
                <a:ea typeface="Times New Roman" charset="0"/>
                <a:cs typeface="Times New Roman" charset="0"/>
              </a:rPr>
              <a:t>is </a:t>
            </a:r>
            <a:r>
              <a:rPr lang="en-US" sz="2800">
                <a:solidFill>
                  <a:schemeClr val="tx1"/>
                </a:solidFill>
                <a:latin typeface="Arial" charset="0"/>
                <a:ea typeface="Times New Roman" charset="0"/>
                <a:cs typeface="Times New Roman" charset="0"/>
              </a:rPr>
              <a:t>in the –</a:t>
            </a:r>
            <a:r>
              <a:rPr lang="en-US" sz="2800" i="1">
                <a:solidFill>
                  <a:schemeClr val="tx1"/>
                </a:solidFill>
                <a:latin typeface="Arial" charset="0"/>
                <a:ea typeface="Times New Roman" charset="0"/>
                <a:cs typeface="Times New Roman" charset="0"/>
              </a:rPr>
              <a:t>y</a:t>
            </a:r>
            <a:r>
              <a:rPr lang="en-US" sz="2800">
                <a:solidFill>
                  <a:schemeClr val="tx1"/>
                </a:solidFill>
                <a:latin typeface="Arial" charset="0"/>
                <a:ea typeface="Times New Roman" charset="0"/>
                <a:cs typeface="Times New Roman" charset="0"/>
              </a:rPr>
              <a:t> direction</a:t>
            </a:r>
            <a:endParaRPr lang="en-US" sz="2800" smtClean="0">
              <a:solidFill>
                <a:schemeClr val="tx1"/>
              </a:solidFill>
              <a:latin typeface="Arial" charset="0"/>
              <a:ea typeface="Times New Roman" charset="0"/>
              <a:cs typeface="Times New Roman" charset="0"/>
            </a:endParaRPr>
          </a:p>
          <a:p>
            <a:pPr marL="514350" indent="-514350" algn="l" eaLnBrk="1" hangingPunct="1">
              <a:buFont typeface="Arial" charset="0"/>
              <a:buAutoNum type="alphaUcParenR"/>
            </a:pPr>
            <a:r>
              <a:rPr lang="en-US" sz="2800" smtClean="0">
                <a:solidFill>
                  <a:schemeClr val="tx1"/>
                </a:solidFill>
                <a:latin typeface="Arial" charset="0"/>
                <a:ea typeface="Times New Roman" charset="0"/>
                <a:cs typeface="Times New Roman" charset="0"/>
              </a:rPr>
              <a:t>is actually zero close to </a:t>
            </a:r>
            <a:r>
              <a:rPr lang="en-US" sz="2800" i="1" smtClean="0">
                <a:solidFill>
                  <a:schemeClr val="tx1"/>
                </a:solidFill>
                <a:latin typeface="Arial" charset="0"/>
                <a:ea typeface="Times New Roman" charset="0"/>
                <a:cs typeface="Times New Roman" charset="0"/>
              </a:rPr>
              <a:t>the front</a:t>
            </a:r>
            <a:r>
              <a:rPr lang="en-US" sz="2800" smtClean="0">
                <a:solidFill>
                  <a:schemeClr val="tx1"/>
                </a:solidFill>
                <a:latin typeface="Arial" charset="0"/>
                <a:ea typeface="Times New Roman" charset="0"/>
                <a:cs typeface="Times New Roman" charset="0"/>
              </a:rPr>
              <a:t>.</a:t>
            </a:r>
            <a:endParaRPr lang="en-US" sz="2800" i="1" smtClean="0">
              <a:solidFill>
                <a:schemeClr val="tx1"/>
              </a:solidFill>
              <a:latin typeface="Arial" charset="0"/>
              <a:ea typeface="Times New Roman" charset="0"/>
              <a:cs typeface="Times New Roman" charset="0"/>
            </a:endParaRPr>
          </a:p>
          <a:p>
            <a:pPr marL="514350" indent="-514350" algn="l" eaLnBrk="1" hangingPunct="1">
              <a:buFont typeface="Arial" charset="0"/>
              <a:buAutoNum type="alphaUcParenR"/>
            </a:pPr>
            <a:r>
              <a:rPr lang="en-US" sz="2800" smtClean="0">
                <a:solidFill>
                  <a:schemeClr val="tx1"/>
                </a:solidFill>
                <a:latin typeface="Arial" charset="0"/>
                <a:ea typeface="Times New Roman" charset="0"/>
                <a:cs typeface="Times New Roman" charset="0"/>
              </a:rPr>
              <a:t>None </a:t>
            </a:r>
            <a:r>
              <a:rPr lang="en-US" sz="2800">
                <a:solidFill>
                  <a:schemeClr val="tx1"/>
                </a:solidFill>
                <a:latin typeface="Arial" charset="0"/>
                <a:ea typeface="Times New Roman" charset="0"/>
                <a:cs typeface="Times New Roman" charset="0"/>
              </a:rPr>
              <a:t>of these</a:t>
            </a:r>
          </a:p>
          <a:p>
            <a:pPr marL="514350" indent="-514350" algn="l" eaLnBrk="1" hangingPunct="1"/>
            <a:endParaRPr lang="en-US" sz="2800">
              <a:solidFill>
                <a:schemeClr val="tx1"/>
              </a:solidFill>
              <a:latin typeface="Times New Roman" charset="0"/>
              <a:ea typeface="Times New Roman" charset="0"/>
              <a:cs typeface="Times New Roman" charset="0"/>
            </a:endParaRPr>
          </a:p>
          <a:p>
            <a:pPr marL="514350" indent="-514350" algn="l" eaLnBrk="1" hangingPunct="1"/>
            <a:endParaRPr lang="en-US" sz="2800">
              <a:solidFill>
                <a:schemeClr val="tx1"/>
              </a:solidFill>
              <a:latin typeface="Times New Roman" charset="0"/>
              <a:ea typeface="Times New Roman" charset="0"/>
              <a:cs typeface="Times New Roman" charset="0"/>
            </a:endParaRPr>
          </a:p>
        </p:txBody>
      </p:sp>
      <p:sp>
        <p:nvSpPr>
          <p:cNvPr id="5" name="Oval 4"/>
          <p:cNvSpPr/>
          <p:nvPr/>
        </p:nvSpPr>
        <p:spPr>
          <a:xfrm>
            <a:off x="1219200" y="3048000"/>
            <a:ext cx="152400" cy="15240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Oval 5"/>
          <p:cNvSpPr/>
          <p:nvPr/>
        </p:nvSpPr>
        <p:spPr>
          <a:xfrm>
            <a:off x="1066800" y="2895600"/>
            <a:ext cx="457200" cy="4572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Oval 7"/>
          <p:cNvSpPr/>
          <p:nvPr/>
        </p:nvSpPr>
        <p:spPr>
          <a:xfrm>
            <a:off x="1219200" y="3733800"/>
            <a:ext cx="152400" cy="15240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 name="Oval 8"/>
          <p:cNvSpPr/>
          <p:nvPr/>
        </p:nvSpPr>
        <p:spPr>
          <a:xfrm>
            <a:off x="1066800" y="3581400"/>
            <a:ext cx="457200" cy="4572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 name="Oval 9"/>
          <p:cNvSpPr/>
          <p:nvPr/>
        </p:nvSpPr>
        <p:spPr>
          <a:xfrm>
            <a:off x="1219200" y="4419600"/>
            <a:ext cx="152400" cy="15240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 name="Oval 10"/>
          <p:cNvSpPr/>
          <p:nvPr/>
        </p:nvSpPr>
        <p:spPr>
          <a:xfrm>
            <a:off x="1066800" y="4267200"/>
            <a:ext cx="457200" cy="4572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2" name="Oval 11"/>
          <p:cNvSpPr/>
          <p:nvPr/>
        </p:nvSpPr>
        <p:spPr>
          <a:xfrm>
            <a:off x="1219200" y="5105400"/>
            <a:ext cx="152400" cy="15240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3" name="Oval 12"/>
          <p:cNvSpPr/>
          <p:nvPr/>
        </p:nvSpPr>
        <p:spPr>
          <a:xfrm>
            <a:off x="1066800" y="4953000"/>
            <a:ext cx="457200" cy="4572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4" name="Oval 13"/>
          <p:cNvSpPr/>
          <p:nvPr/>
        </p:nvSpPr>
        <p:spPr>
          <a:xfrm>
            <a:off x="1219200" y="5791200"/>
            <a:ext cx="152400" cy="15240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5" name="Oval 14"/>
          <p:cNvSpPr/>
          <p:nvPr/>
        </p:nvSpPr>
        <p:spPr>
          <a:xfrm>
            <a:off x="1066800" y="5638800"/>
            <a:ext cx="457200" cy="4572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17" name="Straight Arrow Connector 16"/>
          <p:cNvCxnSpPr/>
          <p:nvPr/>
        </p:nvCxnSpPr>
        <p:spPr>
          <a:xfrm rot="5400000" flipH="1" flipV="1">
            <a:off x="-646112" y="4457700"/>
            <a:ext cx="3884612" cy="1588"/>
          </a:xfrm>
          <a:prstGeom prst="straightConnector1">
            <a:avLst/>
          </a:prstGeom>
          <a:ln w="254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304800" y="4495800"/>
            <a:ext cx="2971800" cy="1588"/>
          </a:xfrm>
          <a:prstGeom prst="straightConnector1">
            <a:avLst/>
          </a:prstGeom>
          <a:ln w="254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30736" name="TextBox 20"/>
          <p:cNvSpPr txBox="1">
            <a:spLocks noChangeArrowheads="1"/>
          </p:cNvSpPr>
          <p:nvPr/>
        </p:nvSpPr>
        <p:spPr bwMode="auto">
          <a:xfrm>
            <a:off x="1371600" y="2525713"/>
            <a:ext cx="381000" cy="369887"/>
          </a:xfrm>
          <a:prstGeom prst="rect">
            <a:avLst/>
          </a:prstGeom>
          <a:noFill/>
          <a:ln w="9525">
            <a:noFill/>
            <a:miter lim="800000"/>
            <a:headEnd/>
            <a:tailEnd/>
          </a:ln>
        </p:spPr>
        <p:txBody>
          <a:bodyPr>
            <a:prstTxWarp prst="textNoShape">
              <a:avLst/>
            </a:prstTxWarp>
            <a:spAutoFit/>
          </a:bodyPr>
          <a:lstStyle/>
          <a:p>
            <a:r>
              <a:rPr lang="en-US"/>
              <a:t>X</a:t>
            </a:r>
          </a:p>
        </p:txBody>
      </p:sp>
      <p:sp>
        <p:nvSpPr>
          <p:cNvPr id="30737" name="TextBox 21"/>
          <p:cNvSpPr txBox="1">
            <a:spLocks noChangeArrowheads="1"/>
          </p:cNvSpPr>
          <p:nvPr/>
        </p:nvSpPr>
        <p:spPr bwMode="auto">
          <a:xfrm>
            <a:off x="2819400" y="4114800"/>
            <a:ext cx="381000" cy="369888"/>
          </a:xfrm>
          <a:prstGeom prst="rect">
            <a:avLst/>
          </a:prstGeom>
          <a:noFill/>
          <a:ln w="9525">
            <a:noFill/>
            <a:miter lim="800000"/>
            <a:headEnd/>
            <a:tailEnd/>
          </a:ln>
        </p:spPr>
        <p:txBody>
          <a:bodyPr>
            <a:prstTxWarp prst="textNoShape">
              <a:avLst/>
            </a:prstTxWarp>
            <a:spAutoFit/>
          </a:bodyPr>
          <a:lstStyle/>
          <a:p>
            <a:r>
              <a:rPr lang="en-US"/>
              <a:t>Z</a:t>
            </a:r>
          </a:p>
        </p:txBody>
      </p:sp>
      <p:sp>
        <p:nvSpPr>
          <p:cNvPr id="30738" name="TextBox 22"/>
          <p:cNvSpPr txBox="1">
            <a:spLocks noChangeArrowheads="1"/>
          </p:cNvSpPr>
          <p:nvPr/>
        </p:nvSpPr>
        <p:spPr bwMode="auto">
          <a:xfrm>
            <a:off x="914400" y="4038600"/>
            <a:ext cx="381000" cy="369888"/>
          </a:xfrm>
          <a:prstGeom prst="rect">
            <a:avLst/>
          </a:prstGeom>
          <a:noFill/>
          <a:ln w="9525">
            <a:noFill/>
            <a:miter lim="800000"/>
            <a:headEnd/>
            <a:tailEnd/>
          </a:ln>
        </p:spPr>
        <p:txBody>
          <a:bodyPr>
            <a:prstTxWarp prst="textNoShape">
              <a:avLst/>
            </a:prstTxWarp>
            <a:spAutoFit/>
          </a:bodyPr>
          <a:lstStyle/>
          <a:p>
            <a:r>
              <a:rPr lang="en-US"/>
              <a:t>Y</a:t>
            </a:r>
          </a:p>
        </p:txBody>
      </p:sp>
      <p:sp>
        <p:nvSpPr>
          <p:cNvPr id="30739" name="TextBox 26"/>
          <p:cNvSpPr txBox="1">
            <a:spLocks noChangeArrowheads="1"/>
          </p:cNvSpPr>
          <p:nvPr/>
        </p:nvSpPr>
        <p:spPr bwMode="auto">
          <a:xfrm>
            <a:off x="228600" y="4572000"/>
            <a:ext cx="533400" cy="369888"/>
          </a:xfrm>
          <a:prstGeom prst="rect">
            <a:avLst/>
          </a:prstGeom>
          <a:noFill/>
          <a:ln w="9525">
            <a:noFill/>
            <a:miter lim="800000"/>
            <a:headEnd/>
            <a:tailEnd/>
          </a:ln>
        </p:spPr>
        <p:txBody>
          <a:bodyPr>
            <a:prstTxWarp prst="textNoShape">
              <a:avLst/>
            </a:prstTxWarp>
            <a:spAutoFit/>
          </a:bodyPr>
          <a:lstStyle/>
          <a:p>
            <a:r>
              <a:rPr lang="en-US"/>
              <a:t>-Z</a:t>
            </a:r>
          </a:p>
        </p:txBody>
      </p:sp>
      <p:sp>
        <p:nvSpPr>
          <p:cNvPr id="30740" name="TextBox 27"/>
          <p:cNvSpPr txBox="1">
            <a:spLocks noChangeArrowheads="1"/>
          </p:cNvSpPr>
          <p:nvPr/>
        </p:nvSpPr>
        <p:spPr bwMode="auto">
          <a:xfrm>
            <a:off x="1371600" y="6096000"/>
            <a:ext cx="457200" cy="369888"/>
          </a:xfrm>
          <a:prstGeom prst="rect">
            <a:avLst/>
          </a:prstGeom>
          <a:noFill/>
          <a:ln w="9525">
            <a:noFill/>
            <a:miter lim="800000"/>
            <a:headEnd/>
            <a:tailEnd/>
          </a:ln>
        </p:spPr>
        <p:txBody>
          <a:bodyPr>
            <a:prstTxWarp prst="textNoShape">
              <a:avLst/>
            </a:prstTxWarp>
            <a:spAutoFit/>
          </a:bodyPr>
          <a:lstStyle/>
          <a:p>
            <a:r>
              <a:rPr lang="en-US"/>
              <a:t>-X</a:t>
            </a:r>
          </a:p>
        </p:txBody>
      </p:sp>
      <p:sp>
        <p:nvSpPr>
          <p:cNvPr id="30741" name="TextBox 28"/>
          <p:cNvSpPr txBox="1">
            <a:spLocks noChangeArrowheads="1"/>
          </p:cNvSpPr>
          <p:nvPr/>
        </p:nvSpPr>
        <p:spPr bwMode="auto">
          <a:xfrm>
            <a:off x="381000" y="3048000"/>
            <a:ext cx="381000" cy="369888"/>
          </a:xfrm>
          <a:prstGeom prst="rect">
            <a:avLst/>
          </a:prstGeom>
          <a:noFill/>
          <a:ln w="9525">
            <a:noFill/>
            <a:miter lim="800000"/>
            <a:headEnd/>
            <a:tailEnd/>
          </a:ln>
        </p:spPr>
        <p:txBody>
          <a:bodyPr>
            <a:prstTxWarp prst="textNoShape">
              <a:avLst/>
            </a:prstTxWarp>
            <a:spAutoFit/>
          </a:bodyPr>
          <a:lstStyle/>
          <a:p>
            <a:r>
              <a:rPr lang="en-US" i="1">
                <a:latin typeface="Times New Roman" charset="0"/>
                <a:ea typeface="Times New Roman" charset="0"/>
                <a:cs typeface="Times New Roman" charset="0"/>
              </a:rPr>
              <a:t>K</a:t>
            </a:r>
          </a:p>
        </p:txBody>
      </p:sp>
      <p:sp>
        <p:nvSpPr>
          <p:cNvPr id="30742" name="TextBox 31"/>
          <p:cNvSpPr txBox="1">
            <a:spLocks noChangeArrowheads="1"/>
          </p:cNvSpPr>
          <p:nvPr/>
        </p:nvSpPr>
        <p:spPr bwMode="auto">
          <a:xfrm>
            <a:off x="1676400" y="3124200"/>
            <a:ext cx="1143000" cy="523875"/>
          </a:xfrm>
          <a:prstGeom prst="rect">
            <a:avLst/>
          </a:prstGeom>
          <a:noFill/>
          <a:ln w="9525">
            <a:noFill/>
            <a:miter lim="800000"/>
            <a:headEnd/>
            <a:tailEnd/>
          </a:ln>
        </p:spPr>
        <p:txBody>
          <a:bodyPr>
            <a:prstTxWarp prst="textNoShape">
              <a:avLst/>
            </a:prstTxWarp>
            <a:spAutoFit/>
          </a:bodyPr>
          <a:lstStyle/>
          <a:p>
            <a:r>
              <a:rPr lang="en-US" sz="2800">
                <a:solidFill>
                  <a:srgbClr val="0000FF"/>
                </a:solidFill>
              </a:rPr>
              <a:t>B</a:t>
            </a:r>
          </a:p>
        </p:txBody>
      </p:sp>
      <p:cxnSp>
        <p:nvCxnSpPr>
          <p:cNvPr id="34" name="Straight Arrow Connector 33"/>
          <p:cNvCxnSpPr/>
          <p:nvPr/>
        </p:nvCxnSpPr>
        <p:spPr>
          <a:xfrm>
            <a:off x="762000" y="3198813"/>
            <a:ext cx="228600" cy="15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a:xfrm>
            <a:off x="685800" y="3352800"/>
            <a:ext cx="304800" cy="228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a:stCxn id="30741" idx="2"/>
          </p:cNvCxnSpPr>
          <p:nvPr/>
        </p:nvCxnSpPr>
        <p:spPr>
          <a:xfrm rot="16200000" flipH="1">
            <a:off x="13494" y="3975894"/>
            <a:ext cx="1535112" cy="4191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a:stCxn id="30741" idx="2"/>
          </p:cNvCxnSpPr>
          <p:nvPr/>
        </p:nvCxnSpPr>
        <p:spPr>
          <a:xfrm rot="16200000" flipH="1">
            <a:off x="-367506" y="4356894"/>
            <a:ext cx="2297112" cy="4191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0747" name="TextBox 29"/>
          <p:cNvSpPr txBox="1">
            <a:spLocks noChangeArrowheads="1"/>
          </p:cNvSpPr>
          <p:nvPr/>
        </p:nvSpPr>
        <p:spPr bwMode="auto">
          <a:xfrm>
            <a:off x="4343400" y="5372100"/>
            <a:ext cx="2743200" cy="954088"/>
          </a:xfrm>
          <a:prstGeom prst="rect">
            <a:avLst/>
          </a:prstGeom>
          <a:noFill/>
          <a:ln w="9525">
            <a:noFill/>
            <a:miter lim="800000"/>
            <a:headEnd/>
            <a:tailEnd/>
          </a:ln>
        </p:spPr>
        <p:txBody>
          <a:bodyPr>
            <a:prstTxWarp prst="textNoShape">
              <a:avLst/>
            </a:prstTxWarp>
            <a:spAutoFit/>
          </a:bodyPr>
          <a:lstStyle/>
          <a:p>
            <a:r>
              <a:rPr lang="en-US" sz="2800">
                <a:solidFill>
                  <a:srgbClr val="0000FF"/>
                </a:solidFill>
              </a:rPr>
              <a:t>B=0 out here for awhile</a:t>
            </a:r>
          </a:p>
        </p:txBody>
      </p:sp>
      <p:cxnSp>
        <p:nvCxnSpPr>
          <p:cNvPr id="31" name="Straight Arrow Connector 30"/>
          <p:cNvCxnSpPr/>
          <p:nvPr/>
        </p:nvCxnSpPr>
        <p:spPr>
          <a:xfrm rot="5400000" flipH="1" flipV="1">
            <a:off x="762794" y="4342606"/>
            <a:ext cx="1828800" cy="1588"/>
          </a:xfrm>
          <a:prstGeom prst="straightConnector1">
            <a:avLst/>
          </a:prstGeom>
          <a:ln w="38100">
            <a:solidFill>
              <a:srgbClr val="0000FF"/>
            </a:solidFill>
            <a:tailEnd type="arrow"/>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5400000">
            <a:off x="723901" y="4533900"/>
            <a:ext cx="3581400" cy="3175"/>
          </a:xfrm>
          <a:prstGeom prst="line">
            <a:avLst/>
          </a:prstGeom>
          <a:ln w="28575" cmpd="sng">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p:nvPr/>
        </p:nvCxnSpPr>
        <p:spPr>
          <a:xfrm>
            <a:off x="2209800" y="5791200"/>
            <a:ext cx="1143000" cy="1588"/>
          </a:xfrm>
          <a:prstGeom prst="straightConnector1">
            <a:avLst/>
          </a:prstGeom>
          <a:ln w="28575" cmpd="sng">
            <a:tailEnd type="arrow"/>
          </a:ln>
        </p:spPr>
        <p:style>
          <a:lnRef idx="1">
            <a:schemeClr val="accent1"/>
          </a:lnRef>
          <a:fillRef idx="0">
            <a:schemeClr val="accent1"/>
          </a:fillRef>
          <a:effectRef idx="0">
            <a:schemeClr val="accent1"/>
          </a:effectRef>
          <a:fontRef idx="minor">
            <a:schemeClr val="tx1"/>
          </a:fontRef>
        </p:style>
      </p:cxnSp>
      <p:sp>
        <p:nvSpPr>
          <p:cNvPr id="30751" name="TextBox 40"/>
          <p:cNvSpPr txBox="1">
            <a:spLocks noChangeArrowheads="1"/>
          </p:cNvSpPr>
          <p:nvPr/>
        </p:nvSpPr>
        <p:spPr bwMode="auto">
          <a:xfrm>
            <a:off x="2590800" y="5830888"/>
            <a:ext cx="1447800" cy="646112"/>
          </a:xfrm>
          <a:prstGeom prst="rect">
            <a:avLst/>
          </a:prstGeom>
          <a:noFill/>
          <a:ln w="9525">
            <a:noFill/>
            <a:miter lim="800000"/>
            <a:headEnd/>
            <a:tailEnd/>
          </a:ln>
        </p:spPr>
        <p:txBody>
          <a:bodyPr>
            <a:prstTxWarp prst="textNoShape">
              <a:avLst/>
            </a:prstTxWarp>
            <a:spAutoFit/>
          </a:bodyPr>
          <a:lstStyle/>
          <a:p>
            <a:r>
              <a:rPr lang="en-US"/>
              <a:t>Front moves at v.</a:t>
            </a:r>
          </a:p>
        </p:txBody>
      </p:sp>
      <p:sp>
        <p:nvSpPr>
          <p:cNvPr id="32" name="Text Box 8"/>
          <p:cNvSpPr txBox="1">
            <a:spLocks noChangeArrowheads="1"/>
          </p:cNvSpPr>
          <p:nvPr/>
        </p:nvSpPr>
        <p:spPr bwMode="auto">
          <a:xfrm>
            <a:off x="0" y="0"/>
            <a:ext cx="418554" cy="215444"/>
          </a:xfrm>
          <a:prstGeom prst="rect">
            <a:avLst/>
          </a:prstGeom>
          <a:noFill/>
          <a:ln w="9525">
            <a:noFill/>
            <a:miter lim="800000"/>
            <a:headEnd/>
            <a:tailEnd/>
          </a:ln>
        </p:spPr>
        <p:txBody>
          <a:bodyPr wrap="none">
            <a:prstTxWarp prst="textNoShape">
              <a:avLst/>
            </a:prstTxWarp>
            <a:spAutoFit/>
          </a:bodyPr>
          <a:lstStyle/>
          <a:p>
            <a:r>
              <a:rPr lang="en-US" sz="800" dirty="0" smtClean="0"/>
              <a:t>10.19</a:t>
            </a:r>
            <a:endParaRPr lang="en-US" sz="800" dirty="0"/>
          </a:p>
        </p:txBody>
      </p:sp>
    </p:spTree>
    <p:extLst>
      <p:ext uri="{BB962C8B-B14F-4D97-AF65-F5344CB8AC3E}">
        <p14:creationId xmlns:p14="http://schemas.microsoft.com/office/powerpoint/2010/main" val="1775525399"/>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5900" y="368300"/>
            <a:ext cx="8801186" cy="469900"/>
          </a:xfrm>
        </p:spPr>
        <p:txBody>
          <a:bodyPr>
            <a:noAutofit/>
          </a:bodyPr>
          <a:lstStyle/>
          <a:p>
            <a:pPr algn="l"/>
            <a:r>
              <a:rPr lang="en-US" sz="2800" dirty="0" smtClean="0"/>
              <a:t>If I tell you		         ,  what can you conclude about </a:t>
            </a:r>
            <a:r>
              <a:rPr lang="en-US" sz="2800" b="1" dirty="0" smtClean="0"/>
              <a:t>F</a:t>
            </a:r>
            <a:r>
              <a:rPr lang="en-US" sz="2800" dirty="0" smtClean="0"/>
              <a:t>?  </a:t>
            </a:r>
            <a:endParaRPr lang="en-US" sz="2800" dirty="0"/>
          </a:p>
        </p:txBody>
      </p:sp>
      <p:graphicFrame>
        <p:nvGraphicFramePr>
          <p:cNvPr id="3" name="Object 2"/>
          <p:cNvGraphicFramePr>
            <a:graphicFrameLocks noChangeAspect="1"/>
          </p:cNvGraphicFramePr>
          <p:nvPr>
            <p:extLst/>
          </p:nvPr>
        </p:nvGraphicFramePr>
        <p:xfrm>
          <a:off x="1909011" y="393700"/>
          <a:ext cx="1468438" cy="469900"/>
        </p:xfrm>
        <a:graphic>
          <a:graphicData uri="http://schemas.openxmlformats.org/presentationml/2006/ole">
            <mc:AlternateContent xmlns:mc="http://schemas.openxmlformats.org/markup-compatibility/2006">
              <mc:Choice xmlns:v="urn:schemas-microsoft-com:vml" Requires="v">
                <p:oleObj spid="_x0000_s1028" name="Equation" r:id="rId4" imgW="635000" imgH="203200" progId="Equation.3">
                  <p:embed/>
                </p:oleObj>
              </mc:Choice>
              <mc:Fallback>
                <p:oleObj name="Equation" r:id="rId4" imgW="635000" imgH="20320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09011" y="393700"/>
                        <a:ext cx="1468438" cy="469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 name="Object 3"/>
          <p:cNvGraphicFramePr>
            <a:graphicFrameLocks noChangeAspect="1"/>
          </p:cNvGraphicFramePr>
          <p:nvPr>
            <p:extLst/>
          </p:nvPr>
        </p:nvGraphicFramePr>
        <p:xfrm>
          <a:off x="319088" y="1254719"/>
          <a:ext cx="4141787" cy="2732088"/>
        </p:xfrm>
        <a:graphic>
          <a:graphicData uri="http://schemas.openxmlformats.org/presentationml/2006/ole">
            <mc:AlternateContent xmlns:mc="http://schemas.openxmlformats.org/markup-compatibility/2006">
              <mc:Choice xmlns:v="urn:schemas-microsoft-com:vml" Requires="v">
                <p:oleObj spid="_x0000_s1029" name="Equation" r:id="rId6" imgW="1790700" imgH="1181100" progId="Equation.3">
                  <p:embed/>
                </p:oleObj>
              </mc:Choice>
              <mc:Fallback>
                <p:oleObj name="Equation" r:id="rId6" imgW="1790700" imgH="118110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19088" y="1254719"/>
                        <a:ext cx="4141787" cy="27320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Text Box 8"/>
          <p:cNvSpPr txBox="1">
            <a:spLocks noChangeArrowheads="1"/>
          </p:cNvSpPr>
          <p:nvPr/>
        </p:nvSpPr>
        <p:spPr bwMode="auto">
          <a:xfrm>
            <a:off x="0" y="0"/>
            <a:ext cx="366557" cy="215444"/>
          </a:xfrm>
          <a:prstGeom prst="rect">
            <a:avLst/>
          </a:prstGeom>
          <a:noFill/>
          <a:ln w="9525">
            <a:noFill/>
            <a:miter lim="800000"/>
            <a:headEnd/>
            <a:tailEnd/>
          </a:ln>
        </p:spPr>
        <p:txBody>
          <a:bodyPr wrap="none">
            <a:prstTxWarp prst="textNoShape">
              <a:avLst/>
            </a:prstTxWarp>
            <a:spAutoFit/>
          </a:bodyPr>
          <a:lstStyle/>
          <a:p>
            <a:r>
              <a:rPr lang="en-US" sz="800" dirty="0" smtClean="0"/>
              <a:t>10.2</a:t>
            </a:r>
            <a:endParaRPr lang="en-US" sz="800" dirty="0"/>
          </a:p>
        </p:txBody>
      </p:sp>
    </p:spTree>
    <p:extLst>
      <p:ext uri="{BB962C8B-B14F-4D97-AF65-F5344CB8AC3E}">
        <p14:creationId xmlns:p14="http://schemas.microsoft.com/office/powerpoint/2010/main" val="1159058363"/>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5099" y="393700"/>
            <a:ext cx="8782229" cy="469900"/>
          </a:xfrm>
        </p:spPr>
        <p:txBody>
          <a:bodyPr>
            <a:noAutofit/>
          </a:bodyPr>
          <a:lstStyle/>
          <a:p>
            <a:pPr algn="l"/>
            <a:r>
              <a:rPr lang="en-US" sz="2800" dirty="0" smtClean="0"/>
              <a:t>If I tell you		        , what can you conclude about </a:t>
            </a:r>
            <a:r>
              <a:rPr lang="en-US" sz="2800" b="1" dirty="0" smtClean="0"/>
              <a:t>F</a:t>
            </a:r>
            <a:r>
              <a:rPr lang="en-US" sz="2800" dirty="0" smtClean="0"/>
              <a:t>?  </a:t>
            </a:r>
            <a:endParaRPr lang="en-US" sz="2800" dirty="0"/>
          </a:p>
        </p:txBody>
      </p:sp>
      <p:graphicFrame>
        <p:nvGraphicFramePr>
          <p:cNvPr id="3" name="Object 2"/>
          <p:cNvGraphicFramePr>
            <a:graphicFrameLocks noChangeAspect="1"/>
          </p:cNvGraphicFramePr>
          <p:nvPr>
            <p:extLst/>
          </p:nvPr>
        </p:nvGraphicFramePr>
        <p:xfrm>
          <a:off x="1830388" y="419100"/>
          <a:ext cx="1322387" cy="469900"/>
        </p:xfrm>
        <a:graphic>
          <a:graphicData uri="http://schemas.openxmlformats.org/presentationml/2006/ole">
            <mc:AlternateContent xmlns:mc="http://schemas.openxmlformats.org/markup-compatibility/2006">
              <mc:Choice xmlns:v="urn:schemas-microsoft-com:vml" Requires="v">
                <p:oleObj spid="_x0000_s2052" name="Equation" r:id="rId4" imgW="571500" imgH="203200" progId="Equation.3">
                  <p:embed/>
                </p:oleObj>
              </mc:Choice>
              <mc:Fallback>
                <p:oleObj name="Equation" r:id="rId4" imgW="571500" imgH="20320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30388" y="419100"/>
                        <a:ext cx="1322387" cy="469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 name="Object 3"/>
          <p:cNvGraphicFramePr>
            <a:graphicFrameLocks noChangeAspect="1"/>
          </p:cNvGraphicFramePr>
          <p:nvPr>
            <p:extLst/>
          </p:nvPr>
        </p:nvGraphicFramePr>
        <p:xfrm>
          <a:off x="319088" y="1254720"/>
          <a:ext cx="4141787" cy="2732088"/>
        </p:xfrm>
        <a:graphic>
          <a:graphicData uri="http://schemas.openxmlformats.org/presentationml/2006/ole">
            <mc:AlternateContent xmlns:mc="http://schemas.openxmlformats.org/markup-compatibility/2006">
              <mc:Choice xmlns:v="urn:schemas-microsoft-com:vml" Requires="v">
                <p:oleObj spid="_x0000_s2053" name="Equation" r:id="rId6" imgW="1790700" imgH="1181100" progId="Equation.3">
                  <p:embed/>
                </p:oleObj>
              </mc:Choice>
              <mc:Fallback>
                <p:oleObj name="Equation" r:id="rId6" imgW="1790700" imgH="118110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19088" y="1254720"/>
                        <a:ext cx="4141787" cy="27320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Text Box 8"/>
          <p:cNvSpPr txBox="1">
            <a:spLocks noChangeArrowheads="1"/>
          </p:cNvSpPr>
          <p:nvPr/>
        </p:nvSpPr>
        <p:spPr bwMode="auto">
          <a:xfrm>
            <a:off x="0" y="0"/>
            <a:ext cx="366557" cy="215444"/>
          </a:xfrm>
          <a:prstGeom prst="rect">
            <a:avLst/>
          </a:prstGeom>
          <a:noFill/>
          <a:ln w="9525">
            <a:noFill/>
            <a:miter lim="800000"/>
            <a:headEnd/>
            <a:tailEnd/>
          </a:ln>
        </p:spPr>
        <p:txBody>
          <a:bodyPr wrap="none">
            <a:prstTxWarp prst="textNoShape">
              <a:avLst/>
            </a:prstTxWarp>
            <a:spAutoFit/>
          </a:bodyPr>
          <a:lstStyle/>
          <a:p>
            <a:r>
              <a:rPr lang="en-US" sz="800" dirty="0" smtClean="0"/>
              <a:t>10.3</a:t>
            </a:r>
            <a:endParaRPr lang="en-US" sz="800" dirty="0"/>
          </a:p>
        </p:txBody>
      </p:sp>
    </p:spTree>
    <p:extLst>
      <p:ext uri="{BB962C8B-B14F-4D97-AF65-F5344CB8AC3E}">
        <p14:creationId xmlns:p14="http://schemas.microsoft.com/office/powerpoint/2010/main" val="4275556519"/>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Object 10"/>
          <p:cNvGraphicFramePr>
            <a:graphicFrameLocks noChangeAspect="1"/>
          </p:cNvGraphicFramePr>
          <p:nvPr>
            <p:extLst/>
          </p:nvPr>
        </p:nvGraphicFramePr>
        <p:xfrm>
          <a:off x="341313" y="1393825"/>
          <a:ext cx="4370387" cy="983711"/>
        </p:xfrm>
        <a:graphic>
          <a:graphicData uri="http://schemas.openxmlformats.org/presentationml/2006/ole">
            <mc:AlternateContent xmlns:mc="http://schemas.openxmlformats.org/markup-compatibility/2006">
              <mc:Choice xmlns:v="urn:schemas-microsoft-com:vml" Requires="v">
                <p:oleObj spid="_x0000_s3077" name="Equation" r:id="rId4" imgW="1905000" imgH="431800" progId="Equation.3">
                  <p:embed/>
                </p:oleObj>
              </mc:Choice>
              <mc:Fallback>
                <p:oleObj name="Equation" r:id="rId4" imgW="1905000" imgH="43180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41313" y="1393825"/>
                        <a:ext cx="4370387" cy="98371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3" name="Object 12"/>
          <p:cNvGraphicFramePr>
            <a:graphicFrameLocks noChangeAspect="1"/>
          </p:cNvGraphicFramePr>
          <p:nvPr>
            <p:extLst/>
          </p:nvPr>
        </p:nvGraphicFramePr>
        <p:xfrm>
          <a:off x="5613186" y="1390650"/>
          <a:ext cx="3046627" cy="882650"/>
        </p:xfrm>
        <a:graphic>
          <a:graphicData uri="http://schemas.openxmlformats.org/presentationml/2006/ole">
            <mc:AlternateContent xmlns:mc="http://schemas.openxmlformats.org/markup-compatibility/2006">
              <mc:Choice xmlns:v="urn:schemas-microsoft-com:vml" Requires="v">
                <p:oleObj spid="_x0000_s3078" name="Equation" r:id="rId6" imgW="1358900" imgH="393700" progId="Equation.3">
                  <p:embed/>
                </p:oleObj>
              </mc:Choice>
              <mc:Fallback>
                <p:oleObj name="Equation" r:id="rId6" imgW="1358900" imgH="39370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613186" y="1390650"/>
                        <a:ext cx="3046627" cy="8826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4" name="Object 13"/>
          <p:cNvGraphicFramePr>
            <a:graphicFrameLocks noChangeAspect="1"/>
          </p:cNvGraphicFramePr>
          <p:nvPr>
            <p:extLst/>
          </p:nvPr>
        </p:nvGraphicFramePr>
        <p:xfrm>
          <a:off x="3687763" y="161925"/>
          <a:ext cx="4102100" cy="955675"/>
        </p:xfrm>
        <a:graphic>
          <a:graphicData uri="http://schemas.openxmlformats.org/presentationml/2006/ole">
            <mc:AlternateContent xmlns:mc="http://schemas.openxmlformats.org/markup-compatibility/2006">
              <mc:Choice xmlns:v="urn:schemas-microsoft-com:vml" Requires="v">
                <p:oleObj spid="_x0000_s3079" name="Equation" r:id="rId8" imgW="1854200" imgH="431800" progId="Equation.3">
                  <p:embed/>
                </p:oleObj>
              </mc:Choice>
              <mc:Fallback>
                <p:oleObj name="Equation" r:id="rId8" imgW="1854200" imgH="431800" progId="Equation.3">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687763" y="161925"/>
                        <a:ext cx="4102100" cy="9556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TextBox 4"/>
          <p:cNvSpPr txBox="1"/>
          <p:nvPr/>
        </p:nvSpPr>
        <p:spPr>
          <a:xfrm>
            <a:off x="-14287" y="323334"/>
            <a:ext cx="3754303" cy="461665"/>
          </a:xfrm>
          <a:prstGeom prst="rect">
            <a:avLst/>
          </a:prstGeom>
          <a:noFill/>
        </p:spPr>
        <p:txBody>
          <a:bodyPr wrap="none" rtlCol="0">
            <a:spAutoFit/>
          </a:bodyPr>
          <a:lstStyle/>
          <a:p>
            <a:r>
              <a:rPr lang="en-US" sz="2400" dirty="0" smtClean="0"/>
              <a:t>In Coulomb’s gauge (CG): </a:t>
            </a:r>
            <a:endParaRPr lang="en-US" sz="2400" dirty="0"/>
          </a:p>
        </p:txBody>
      </p:sp>
      <p:sp>
        <p:nvSpPr>
          <p:cNvPr id="15" name="TextBox 14"/>
          <p:cNvSpPr txBox="1"/>
          <p:nvPr/>
        </p:nvSpPr>
        <p:spPr>
          <a:xfrm>
            <a:off x="11113" y="1047234"/>
            <a:ext cx="2639064" cy="461665"/>
          </a:xfrm>
          <a:prstGeom prst="rect">
            <a:avLst/>
          </a:prstGeom>
          <a:noFill/>
        </p:spPr>
        <p:txBody>
          <a:bodyPr wrap="none" rtlCol="0">
            <a:spAutoFit/>
          </a:bodyPr>
          <a:lstStyle/>
          <a:p>
            <a:r>
              <a:rPr lang="en-US" sz="2400" dirty="0" smtClean="0"/>
              <a:t>In Lorentz’ gauge:</a:t>
            </a:r>
            <a:endParaRPr lang="en-US" sz="2400" dirty="0"/>
          </a:p>
        </p:txBody>
      </p:sp>
      <p:sp>
        <p:nvSpPr>
          <p:cNvPr id="16" name="TextBox 15"/>
          <p:cNvSpPr txBox="1"/>
          <p:nvPr/>
        </p:nvSpPr>
        <p:spPr>
          <a:xfrm>
            <a:off x="190500" y="2512497"/>
            <a:ext cx="6234699" cy="461665"/>
          </a:xfrm>
          <a:prstGeom prst="rect">
            <a:avLst/>
          </a:prstGeom>
          <a:noFill/>
        </p:spPr>
        <p:txBody>
          <a:bodyPr wrap="none" rtlCol="0">
            <a:spAutoFit/>
          </a:bodyPr>
          <a:lstStyle/>
          <a:p>
            <a:r>
              <a:rPr lang="en-US" sz="2400" dirty="0" smtClean="0">
                <a:solidFill>
                  <a:srgbClr val="000090"/>
                </a:solidFill>
              </a:rPr>
              <a:t>These look subtly different, which is correct? </a:t>
            </a:r>
            <a:endParaRPr lang="en-US" sz="2400" dirty="0">
              <a:solidFill>
                <a:srgbClr val="000090"/>
              </a:solidFill>
            </a:endParaRPr>
          </a:p>
        </p:txBody>
      </p:sp>
      <p:sp>
        <p:nvSpPr>
          <p:cNvPr id="17" name="TextBox 16"/>
          <p:cNvSpPr txBox="1"/>
          <p:nvPr/>
        </p:nvSpPr>
        <p:spPr>
          <a:xfrm>
            <a:off x="36513" y="2959100"/>
            <a:ext cx="8904287" cy="3785652"/>
          </a:xfrm>
          <a:prstGeom prst="rect">
            <a:avLst/>
          </a:prstGeom>
          <a:noFill/>
        </p:spPr>
        <p:txBody>
          <a:bodyPr wrap="square" rtlCol="0">
            <a:spAutoFit/>
          </a:bodyPr>
          <a:lstStyle/>
          <a:p>
            <a:pPr marL="342900" indent="-342900">
              <a:buFontTx/>
              <a:buAutoNum type="alphaUcParenR"/>
            </a:pPr>
            <a:r>
              <a:rPr lang="en-US" sz="2400" dirty="0"/>
              <a:t> CG is unphysical and incorrect, it violates relativity</a:t>
            </a:r>
          </a:p>
          <a:p>
            <a:pPr marL="342900" indent="-342900">
              <a:buAutoNum type="alphaUcParenR"/>
            </a:pPr>
            <a:r>
              <a:rPr lang="en-US" sz="2400" dirty="0" smtClean="0"/>
              <a:t> CG result is only correct for time independent problems, </a:t>
            </a:r>
            <a:br>
              <a:rPr lang="en-US" sz="2400" dirty="0" smtClean="0"/>
            </a:br>
            <a:r>
              <a:rPr lang="en-US" sz="2400" dirty="0" smtClean="0"/>
              <a:t> LG is what you want for time dependent problems  </a:t>
            </a:r>
          </a:p>
          <a:p>
            <a:pPr marL="342900" indent="-342900">
              <a:buAutoNum type="alphaUcParenR"/>
            </a:pPr>
            <a:r>
              <a:rPr lang="en-US" sz="2400" dirty="0" smtClean="0"/>
              <a:t> They only LOOK different, but in fact they give the same result for V when you work them out</a:t>
            </a:r>
          </a:p>
          <a:p>
            <a:pPr marL="342900" indent="-342900">
              <a:buAutoNum type="alphaUcParenR"/>
            </a:pPr>
            <a:r>
              <a:rPr lang="en-US" sz="2400" dirty="0"/>
              <a:t> </a:t>
            </a:r>
            <a:r>
              <a:rPr lang="en-US" sz="2400" dirty="0" smtClean="0"/>
              <a:t>Both are equally “correct”, it’s just a gauge choice. You can use </a:t>
            </a:r>
            <a:r>
              <a:rPr lang="en-US" sz="2400" i="1" dirty="0" smtClean="0"/>
              <a:t>either</a:t>
            </a:r>
            <a:r>
              <a:rPr lang="en-US" sz="2400" dirty="0" smtClean="0"/>
              <a:t> one in </a:t>
            </a:r>
            <a:r>
              <a:rPr lang="en-US" sz="2400" i="1" dirty="0" smtClean="0"/>
              <a:t>any</a:t>
            </a:r>
            <a:r>
              <a:rPr lang="en-US" sz="2400" dirty="0" smtClean="0"/>
              <a:t> situation</a:t>
            </a:r>
          </a:p>
          <a:p>
            <a:pPr marL="342900" indent="-342900">
              <a:buAutoNum type="alphaUcParenR"/>
            </a:pPr>
            <a:r>
              <a:rPr lang="en-US" sz="2400" dirty="0"/>
              <a:t> </a:t>
            </a:r>
            <a:r>
              <a:rPr lang="en-US" sz="2400" dirty="0" smtClean="0"/>
              <a:t>Something else is going on, none of the above articulates my opinion very well here!</a:t>
            </a:r>
          </a:p>
          <a:p>
            <a:pPr marL="342900" indent="-342900">
              <a:buAutoNum type="alphaUcParenR"/>
            </a:pPr>
            <a:endParaRPr lang="en-US" sz="2400" dirty="0"/>
          </a:p>
        </p:txBody>
      </p:sp>
      <p:sp>
        <p:nvSpPr>
          <p:cNvPr id="9" name="Text Box 8"/>
          <p:cNvSpPr txBox="1">
            <a:spLocks noChangeArrowheads="1"/>
          </p:cNvSpPr>
          <p:nvPr/>
        </p:nvSpPr>
        <p:spPr bwMode="auto">
          <a:xfrm>
            <a:off x="0" y="0"/>
            <a:ext cx="366557" cy="215444"/>
          </a:xfrm>
          <a:prstGeom prst="rect">
            <a:avLst/>
          </a:prstGeom>
          <a:noFill/>
          <a:ln w="9525">
            <a:noFill/>
            <a:miter lim="800000"/>
            <a:headEnd/>
            <a:tailEnd/>
          </a:ln>
        </p:spPr>
        <p:txBody>
          <a:bodyPr wrap="none">
            <a:prstTxWarp prst="textNoShape">
              <a:avLst/>
            </a:prstTxWarp>
            <a:spAutoFit/>
          </a:bodyPr>
          <a:lstStyle/>
          <a:p>
            <a:r>
              <a:rPr lang="en-US" sz="800" dirty="0" smtClean="0"/>
              <a:t>10.8</a:t>
            </a:r>
            <a:endParaRPr lang="en-US" sz="800" dirty="0"/>
          </a:p>
        </p:txBody>
      </p:sp>
    </p:spTree>
    <p:extLst>
      <p:ext uri="{BB962C8B-B14F-4D97-AF65-F5344CB8AC3E}">
        <p14:creationId xmlns:p14="http://schemas.microsoft.com/office/powerpoint/2010/main" val="25206007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a:xfrm>
            <a:off x="381000" y="152400"/>
            <a:ext cx="8458200" cy="990600"/>
          </a:xfrm>
          <a:noFill/>
        </p:spPr>
        <p:txBody>
          <a:bodyPr/>
          <a:lstStyle/>
          <a:p>
            <a:pPr algn="l"/>
            <a:r>
              <a:rPr lang="en-US" sz="4000" dirty="0" smtClean="0">
                <a:latin typeface="Calibri" charset="0"/>
              </a:rPr>
              <a:t>How do you interpret</a:t>
            </a:r>
            <a:endParaRPr lang="en-US" sz="4000" dirty="0">
              <a:latin typeface="Calibri" charset="0"/>
            </a:endParaRPr>
          </a:p>
        </p:txBody>
      </p:sp>
      <p:graphicFrame>
        <p:nvGraphicFramePr>
          <p:cNvPr id="1026" name="Object 2"/>
          <p:cNvGraphicFramePr>
            <a:graphicFrameLocks noChangeAspect="1"/>
          </p:cNvGraphicFramePr>
          <p:nvPr>
            <p:extLst/>
          </p:nvPr>
        </p:nvGraphicFramePr>
        <p:xfrm>
          <a:off x="3070225" y="957263"/>
          <a:ext cx="2078038" cy="1182687"/>
        </p:xfrm>
        <a:graphic>
          <a:graphicData uri="http://schemas.openxmlformats.org/presentationml/2006/ole">
            <mc:AlternateContent xmlns:mc="http://schemas.openxmlformats.org/markup-compatibility/2006">
              <mc:Choice xmlns:v="urn:schemas-microsoft-com:vml" Requires="v">
                <p:oleObj spid="_x0000_s4099" name="Equation" r:id="rId4" imgW="876300" imgH="457200" progId="Equation.3">
                  <p:embed/>
                </p:oleObj>
              </mc:Choice>
              <mc:Fallback>
                <p:oleObj name="Equation" r:id="rId4" imgW="876300" imgH="45720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70225" y="957263"/>
                        <a:ext cx="2078038" cy="11826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 name="TextBox 21"/>
          <p:cNvSpPr txBox="1">
            <a:spLocks noChangeArrowheads="1"/>
          </p:cNvSpPr>
          <p:nvPr/>
        </p:nvSpPr>
        <p:spPr bwMode="auto">
          <a:xfrm>
            <a:off x="609600" y="2362200"/>
            <a:ext cx="8305800" cy="3108325"/>
          </a:xfrm>
          <a:prstGeom prst="rect">
            <a:avLst/>
          </a:prstGeom>
          <a:noFill/>
          <a:ln>
            <a:noFill/>
          </a:ln>
          <a:extLst>
            <a:ext uri="{909E8E84-426E-40dd-AFC4-6F175D3DCCD1}">
              <a14:hiddenFill xmlns:mc="http://schemas.openxmlformats.org/markup-compatibility/2006" xmlns:mv="urn:schemas-microsoft-com:mac:vml" xmlns:a14="http://schemas.microsoft.com/office/drawing/2010/main" xmlns="">
                <a:solidFill>
                  <a:srgbClr val="FFFFFF"/>
                </a:solidFill>
              </a14:hiddenFill>
            </a:ext>
            <a:ext uri="{91240B29-F687-4f45-9708-019B960494DF}">
              <a14:hiddenLine xmlns:mc="http://schemas.openxmlformats.org/markup-compatibility/2006" xmlns:mv="urn:schemas-microsoft-com:mac:vml" xmlns:a14="http://schemas.microsoft.com/office/drawing/2010/main" xmlns=""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buFontTx/>
              <a:buAutoNum type="alphaUcParenR"/>
            </a:pPr>
            <a:r>
              <a:rPr lang="en-US" sz="2800"/>
              <a:t> is the actual time of observation at point </a:t>
            </a:r>
            <a:r>
              <a:rPr lang="en-US" sz="2800" i="1">
                <a:latin typeface="Times New Roman" charset="0"/>
                <a:cs typeface="Times New Roman" charset="0"/>
              </a:rPr>
              <a:t>r</a:t>
            </a:r>
            <a:r>
              <a:rPr lang="en-US" sz="2800" i="1"/>
              <a:t>.</a:t>
            </a:r>
            <a:endParaRPr lang="en-US" sz="2800"/>
          </a:p>
          <a:p>
            <a:pPr eaLnBrk="1" hangingPunct="1">
              <a:buFontTx/>
              <a:buAutoNum type="alphaUcParenR"/>
            </a:pPr>
            <a:r>
              <a:rPr lang="en-US" sz="2800"/>
              <a:t> is the time light needs to travel from </a:t>
            </a:r>
            <a:r>
              <a:rPr lang="en-US" sz="2800" i="1">
                <a:latin typeface="Times New Roman" charset="0"/>
                <a:cs typeface="Times New Roman" charset="0"/>
              </a:rPr>
              <a:t>r</a:t>
            </a:r>
            <a:r>
              <a:rPr lang="ja-JP" altLang="en-US" sz="2800">
                <a:latin typeface="Times New Roman" charset="0"/>
                <a:cs typeface="Times New Roman" charset="0"/>
              </a:rPr>
              <a:t>’</a:t>
            </a:r>
            <a:r>
              <a:rPr lang="en-US" sz="2800"/>
              <a:t> to </a:t>
            </a:r>
            <a:r>
              <a:rPr lang="en-US" sz="2800" i="1">
                <a:latin typeface="Times New Roman" charset="0"/>
                <a:cs typeface="Times New Roman" charset="0"/>
              </a:rPr>
              <a:t>r</a:t>
            </a:r>
            <a:r>
              <a:rPr lang="en-US" sz="2800"/>
              <a:t>.</a:t>
            </a:r>
            <a:endParaRPr lang="en-US" sz="2800">
              <a:latin typeface="Times New Roman" charset="0"/>
              <a:cs typeface="Times New Roman" charset="0"/>
            </a:endParaRPr>
          </a:p>
          <a:p>
            <a:pPr eaLnBrk="1" hangingPunct="1">
              <a:buFontTx/>
              <a:buAutoNum type="alphaUcParenR"/>
            </a:pPr>
            <a:r>
              <a:rPr lang="en-US" sz="2800">
                <a:cs typeface="Arial" charset="0"/>
              </a:rPr>
              <a:t> is a time in the future when light emitted from point </a:t>
            </a:r>
            <a:r>
              <a:rPr lang="en-US" sz="2800" i="1">
                <a:latin typeface="Times New Roman" charset="0"/>
                <a:cs typeface="Times New Roman" charset="0"/>
              </a:rPr>
              <a:t>r</a:t>
            </a:r>
            <a:r>
              <a:rPr lang="en-US" sz="2800">
                <a:latin typeface="Times New Roman" charset="0"/>
                <a:cs typeface="Times New Roman" charset="0"/>
              </a:rPr>
              <a:t> </a:t>
            </a:r>
            <a:r>
              <a:rPr lang="en-US" sz="2800">
                <a:cs typeface="Arial" charset="0"/>
              </a:rPr>
              <a:t>at time </a:t>
            </a:r>
            <a:r>
              <a:rPr lang="en-US" sz="2800" i="1">
                <a:latin typeface="Times New Roman" charset="0"/>
                <a:cs typeface="Times New Roman" charset="0"/>
              </a:rPr>
              <a:t>t</a:t>
            </a:r>
            <a:r>
              <a:rPr lang="en-US" sz="2800">
                <a:latin typeface="Times New Roman" charset="0"/>
                <a:cs typeface="Times New Roman" charset="0"/>
              </a:rPr>
              <a:t> </a:t>
            </a:r>
            <a:r>
              <a:rPr lang="en-US" sz="2800">
                <a:cs typeface="Arial" charset="0"/>
              </a:rPr>
              <a:t>arrives at point </a:t>
            </a:r>
            <a:r>
              <a:rPr lang="en-US" sz="2800" i="1">
                <a:latin typeface="Times New Roman" charset="0"/>
                <a:cs typeface="Times New Roman" charset="0"/>
              </a:rPr>
              <a:t>r</a:t>
            </a:r>
            <a:r>
              <a:rPr lang="ja-JP" altLang="en-US" sz="2800">
                <a:latin typeface="Times New Roman" charset="0"/>
                <a:cs typeface="Times New Roman" charset="0"/>
              </a:rPr>
              <a:t>’</a:t>
            </a:r>
            <a:r>
              <a:rPr lang="en-US" sz="2800"/>
              <a:t>.</a:t>
            </a:r>
            <a:endParaRPr lang="en-US" sz="2800">
              <a:cs typeface="Arial" charset="0"/>
            </a:endParaRPr>
          </a:p>
          <a:p>
            <a:pPr eaLnBrk="1" hangingPunct="1">
              <a:buFontTx/>
              <a:buAutoNum type="alphaUcParenR"/>
            </a:pPr>
            <a:r>
              <a:rPr lang="en-US" sz="2800">
                <a:cs typeface="Arial" charset="0"/>
              </a:rPr>
              <a:t> is a time in the past such that light emitted from point </a:t>
            </a:r>
            <a:r>
              <a:rPr lang="en-US" sz="2800" i="1">
                <a:latin typeface="Times New Roman" charset="0"/>
                <a:cs typeface="Times New Roman" charset="0"/>
              </a:rPr>
              <a:t>r</a:t>
            </a:r>
            <a:r>
              <a:rPr lang="ja-JP" altLang="en-US" sz="2800">
                <a:latin typeface="Times New Roman" charset="0"/>
                <a:cs typeface="Times New Roman" charset="0"/>
              </a:rPr>
              <a:t>’</a:t>
            </a:r>
            <a:r>
              <a:rPr lang="en-US" sz="2800"/>
              <a:t> </a:t>
            </a:r>
            <a:r>
              <a:rPr lang="en-US" sz="2800">
                <a:cs typeface="Arial" charset="0"/>
              </a:rPr>
              <a:t>arrives at </a:t>
            </a:r>
            <a:r>
              <a:rPr lang="en-US" sz="2800" i="1">
                <a:latin typeface="Times New Roman" charset="0"/>
                <a:cs typeface="Times New Roman" charset="0"/>
              </a:rPr>
              <a:t>r</a:t>
            </a:r>
            <a:r>
              <a:rPr lang="en-US" sz="2800">
                <a:cs typeface="Times New Roman" charset="0"/>
              </a:rPr>
              <a:t> at time </a:t>
            </a:r>
            <a:r>
              <a:rPr lang="en-US" sz="2800" i="1">
                <a:latin typeface="Times New Roman" charset="0"/>
                <a:cs typeface="Times New Roman" charset="0"/>
              </a:rPr>
              <a:t>t.</a:t>
            </a:r>
            <a:endParaRPr lang="en-US" sz="2800">
              <a:cs typeface="Arial" charset="0"/>
            </a:endParaRPr>
          </a:p>
          <a:p>
            <a:pPr eaLnBrk="1" hangingPunct="1">
              <a:buFontTx/>
              <a:buAutoNum type="alphaUcParenR"/>
            </a:pPr>
            <a:r>
              <a:rPr lang="en-US" sz="2800">
                <a:cs typeface="Arial" charset="0"/>
              </a:rPr>
              <a:t> None of these.</a:t>
            </a:r>
          </a:p>
        </p:txBody>
      </p:sp>
      <p:sp>
        <p:nvSpPr>
          <p:cNvPr id="5" name="Text Box 8"/>
          <p:cNvSpPr txBox="1">
            <a:spLocks noChangeArrowheads="1"/>
          </p:cNvSpPr>
          <p:nvPr/>
        </p:nvSpPr>
        <p:spPr bwMode="auto">
          <a:xfrm>
            <a:off x="0" y="0"/>
            <a:ext cx="366557" cy="215444"/>
          </a:xfrm>
          <a:prstGeom prst="rect">
            <a:avLst/>
          </a:prstGeom>
          <a:noFill/>
          <a:ln w="9525">
            <a:noFill/>
            <a:miter lim="800000"/>
            <a:headEnd/>
            <a:tailEnd/>
          </a:ln>
        </p:spPr>
        <p:txBody>
          <a:bodyPr wrap="none">
            <a:prstTxWarp prst="textNoShape">
              <a:avLst/>
            </a:prstTxWarp>
            <a:spAutoFit/>
          </a:bodyPr>
          <a:lstStyle/>
          <a:p>
            <a:r>
              <a:rPr lang="en-US" sz="800" dirty="0" smtClean="0"/>
              <a:t>10.9</a:t>
            </a:r>
            <a:endParaRPr lang="en-US" sz="800" dirty="0"/>
          </a:p>
        </p:txBody>
      </p:sp>
    </p:spTree>
    <p:extLst>
      <p:ext uri="{BB962C8B-B14F-4D97-AF65-F5344CB8AC3E}">
        <p14:creationId xmlns:p14="http://schemas.microsoft.com/office/powerpoint/2010/main" val="2816511278"/>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2"/>
          <p:cNvSpPr>
            <a:spLocks noGrp="1" noChangeArrowheads="1"/>
          </p:cNvSpPr>
          <p:nvPr>
            <p:ph type="title"/>
          </p:nvPr>
        </p:nvSpPr>
        <p:spPr>
          <a:xfrm>
            <a:off x="381000" y="152400"/>
            <a:ext cx="8305800" cy="990600"/>
          </a:xfrm>
          <a:noFill/>
        </p:spPr>
        <p:txBody>
          <a:bodyPr>
            <a:normAutofit fontScale="90000"/>
          </a:bodyPr>
          <a:lstStyle/>
          <a:p>
            <a:pPr algn="l"/>
            <a:r>
              <a:rPr lang="en-US" sz="4000" dirty="0">
                <a:latin typeface="Calibri" charset="0"/>
              </a:rPr>
              <a:t>At what time, </a:t>
            </a:r>
            <a:r>
              <a:rPr lang="en-US" sz="4000" i="1" dirty="0">
                <a:latin typeface="Times New Roman" charset="0"/>
                <a:cs typeface="Times New Roman" charset="0"/>
              </a:rPr>
              <a:t>t</a:t>
            </a:r>
            <a:r>
              <a:rPr lang="en-US" sz="4000" dirty="0">
                <a:latin typeface="Arial" charset="0"/>
                <a:cs typeface="Arial" charset="0"/>
              </a:rPr>
              <a:t>,</a:t>
            </a:r>
            <a:r>
              <a:rPr lang="en-US" sz="4000" dirty="0">
                <a:latin typeface="Calibri" charset="0"/>
              </a:rPr>
              <a:t> does an observer at </a:t>
            </a:r>
            <a:r>
              <a:rPr lang="en-US" sz="4000" i="1" dirty="0">
                <a:latin typeface="Times New Roman" charset="0"/>
                <a:cs typeface="Times New Roman" charset="0"/>
              </a:rPr>
              <a:t>s</a:t>
            </a:r>
            <a:r>
              <a:rPr lang="en-US" sz="4000" dirty="0">
                <a:latin typeface="Calibri" charset="0"/>
              </a:rPr>
              <a:t> first know the current </a:t>
            </a:r>
            <a:r>
              <a:rPr lang="en-US" sz="4000" dirty="0" smtClean="0">
                <a:latin typeface="Calibri" charset="0"/>
              </a:rPr>
              <a:t>was </a:t>
            </a:r>
            <a:r>
              <a:rPr lang="en-US" sz="4000" dirty="0">
                <a:latin typeface="Calibri" charset="0"/>
              </a:rPr>
              <a:t>turned on? </a:t>
            </a:r>
          </a:p>
        </p:txBody>
      </p:sp>
      <p:sp>
        <p:nvSpPr>
          <p:cNvPr id="11" name="TextBox 21"/>
          <p:cNvSpPr txBox="1">
            <a:spLocks noChangeArrowheads="1"/>
          </p:cNvSpPr>
          <p:nvPr/>
        </p:nvSpPr>
        <p:spPr bwMode="auto">
          <a:xfrm>
            <a:off x="4191000" y="1651000"/>
            <a:ext cx="4953000" cy="2554545"/>
          </a:xfrm>
          <a:prstGeom prst="rect">
            <a:avLst/>
          </a:prstGeom>
          <a:noFill/>
          <a:ln>
            <a:noFill/>
          </a:ln>
          <a:extLst>
            <a:ext uri="{909E8E84-426E-40dd-AFC4-6F175D3DCCD1}">
              <a14:hiddenFill xmlns:mc="http://schemas.openxmlformats.org/markup-compatibility/2006" xmlns:mv="urn:schemas-microsoft-com:mac:vml" xmlns:a14="http://schemas.microsoft.com/office/drawing/2010/main" xmlns="">
                <a:solidFill>
                  <a:srgbClr val="FFFFFF"/>
                </a:solidFill>
              </a14:hiddenFill>
            </a:ext>
            <a:ext uri="{91240B29-F687-4f45-9708-019B960494DF}">
              <a14:hiddenLine xmlns:mc="http://schemas.openxmlformats.org/markup-compatibility/2006" xmlns:mv="urn:schemas-microsoft-com:mac:vml" xmlns:a14="http://schemas.microsoft.com/office/drawing/2010/main" xmlns=""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buFontTx/>
              <a:buAutoNum type="alphaUcParenR"/>
            </a:pPr>
            <a:r>
              <a:rPr lang="en-US" sz="2800" dirty="0"/>
              <a:t> </a:t>
            </a:r>
            <a:r>
              <a:rPr lang="en-US" sz="3200" dirty="0" smtClean="0"/>
              <a:t>t=0</a:t>
            </a:r>
            <a:endParaRPr lang="en-US" sz="3200" dirty="0"/>
          </a:p>
          <a:p>
            <a:pPr eaLnBrk="1" hangingPunct="1">
              <a:buFontTx/>
              <a:buAutoNum type="alphaUcParenR"/>
            </a:pPr>
            <a:r>
              <a:rPr lang="en-US" sz="3200" dirty="0"/>
              <a:t> </a:t>
            </a:r>
            <a:r>
              <a:rPr lang="en-US" sz="3200" dirty="0" smtClean="0"/>
              <a:t>t=c s</a:t>
            </a:r>
          </a:p>
          <a:p>
            <a:pPr eaLnBrk="1" hangingPunct="1">
              <a:buFontTx/>
              <a:buAutoNum type="alphaUcParenR"/>
            </a:pPr>
            <a:r>
              <a:rPr lang="en-US" sz="3200" dirty="0"/>
              <a:t> </a:t>
            </a:r>
            <a:r>
              <a:rPr lang="en-US" sz="3200" dirty="0" smtClean="0"/>
              <a:t>t=s/c</a:t>
            </a:r>
            <a:endParaRPr lang="en-US" sz="3200" dirty="0">
              <a:cs typeface="Arial" charset="0"/>
            </a:endParaRPr>
          </a:p>
          <a:p>
            <a:pPr eaLnBrk="1" hangingPunct="1">
              <a:buFontTx/>
              <a:buAutoNum type="alphaUcParenR"/>
            </a:pPr>
            <a:r>
              <a:rPr lang="en-US" sz="3200" dirty="0">
                <a:cs typeface="Arial" charset="0"/>
              </a:rPr>
              <a:t> </a:t>
            </a:r>
            <a:r>
              <a:rPr lang="en-US" sz="3200" dirty="0" smtClean="0">
                <a:cs typeface="Arial" charset="0"/>
              </a:rPr>
              <a:t>Other!!</a:t>
            </a:r>
          </a:p>
          <a:p>
            <a:pPr eaLnBrk="1" hangingPunct="1">
              <a:buFontTx/>
              <a:buAutoNum type="alphaUcParenR"/>
            </a:pPr>
            <a:r>
              <a:rPr lang="en-US" sz="3200" dirty="0">
                <a:cs typeface="Arial" charset="0"/>
              </a:rPr>
              <a:t> </a:t>
            </a:r>
            <a:r>
              <a:rPr lang="en-US" sz="3200" dirty="0" smtClean="0">
                <a:cs typeface="Arial" charset="0"/>
              </a:rPr>
              <a:t>Not sure about this?</a:t>
            </a:r>
            <a:endParaRPr lang="en-US" sz="3200" dirty="0" smtClean="0"/>
          </a:p>
        </p:txBody>
      </p:sp>
      <p:cxnSp>
        <p:nvCxnSpPr>
          <p:cNvPr id="3" name="Straight Connector 2"/>
          <p:cNvCxnSpPr/>
          <p:nvPr/>
        </p:nvCxnSpPr>
        <p:spPr bwMode="auto">
          <a:xfrm flipH="1" flipV="1">
            <a:off x="2489200" y="1651000"/>
            <a:ext cx="25400" cy="26797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 name="Straight Connector 4"/>
          <p:cNvCxnSpPr/>
          <p:nvPr/>
        </p:nvCxnSpPr>
        <p:spPr bwMode="auto">
          <a:xfrm>
            <a:off x="2514600" y="2755900"/>
            <a:ext cx="977900" cy="0"/>
          </a:xfrm>
          <a:prstGeom prst="line">
            <a:avLst/>
          </a:prstGeom>
          <a:solidFill>
            <a:schemeClr val="accent1"/>
          </a:solidFill>
          <a:ln w="9525" cap="flat" cmpd="sng" algn="ctr">
            <a:solidFill>
              <a:schemeClr val="tx1"/>
            </a:solidFill>
            <a:prstDash val="dash"/>
            <a:round/>
            <a:headEnd type="none" w="med" len="med"/>
            <a:tailEnd type="none" w="med" len="med"/>
          </a:ln>
          <a:effectLst/>
        </p:spPr>
      </p:cxnSp>
      <p:sp>
        <p:nvSpPr>
          <p:cNvPr id="6" name="Oval 5"/>
          <p:cNvSpPr/>
          <p:nvPr/>
        </p:nvSpPr>
        <p:spPr bwMode="auto">
          <a:xfrm>
            <a:off x="3492500" y="2679700"/>
            <a:ext cx="114300" cy="1143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ヒラギノ角ゴ Pro W3" pitchFamily="16" charset="-128"/>
            </a:endParaRPr>
          </a:p>
        </p:txBody>
      </p:sp>
      <p:sp>
        <p:nvSpPr>
          <p:cNvPr id="7" name="TextBox 6"/>
          <p:cNvSpPr txBox="1"/>
          <p:nvPr/>
        </p:nvSpPr>
        <p:spPr>
          <a:xfrm>
            <a:off x="2933700" y="2755900"/>
            <a:ext cx="300082" cy="369332"/>
          </a:xfrm>
          <a:prstGeom prst="rect">
            <a:avLst/>
          </a:prstGeom>
          <a:noFill/>
        </p:spPr>
        <p:txBody>
          <a:bodyPr wrap="none" rtlCol="0">
            <a:spAutoFit/>
          </a:bodyPr>
          <a:lstStyle/>
          <a:p>
            <a:r>
              <a:rPr lang="en-US" dirty="0" smtClean="0"/>
              <a:t>s</a:t>
            </a:r>
            <a:endParaRPr lang="en-US" dirty="0"/>
          </a:p>
        </p:txBody>
      </p:sp>
      <p:sp>
        <p:nvSpPr>
          <p:cNvPr id="12" name="TextBox 11"/>
          <p:cNvSpPr txBox="1"/>
          <p:nvPr/>
        </p:nvSpPr>
        <p:spPr>
          <a:xfrm>
            <a:off x="800100" y="1600200"/>
            <a:ext cx="1590600" cy="830997"/>
          </a:xfrm>
          <a:prstGeom prst="rect">
            <a:avLst/>
          </a:prstGeom>
          <a:noFill/>
        </p:spPr>
        <p:txBody>
          <a:bodyPr wrap="none" rtlCol="0">
            <a:spAutoFit/>
          </a:bodyPr>
          <a:lstStyle/>
          <a:p>
            <a:r>
              <a:rPr lang="en-US" sz="2400" dirty="0" smtClean="0"/>
              <a:t>I=0      t&lt;0</a:t>
            </a:r>
          </a:p>
          <a:p>
            <a:r>
              <a:rPr lang="en-US" sz="2400" dirty="0"/>
              <a:t> </a:t>
            </a:r>
            <a:r>
              <a:rPr lang="en-US" sz="2400" dirty="0" smtClean="0"/>
              <a:t> I</a:t>
            </a:r>
            <a:r>
              <a:rPr lang="en-US" sz="2400" baseline="-25000" dirty="0" smtClean="0"/>
              <a:t>0</a:t>
            </a:r>
            <a:r>
              <a:rPr lang="en-US" sz="2400" dirty="0" smtClean="0"/>
              <a:t> up  t&gt;0</a:t>
            </a:r>
            <a:endParaRPr lang="en-US" sz="2400" dirty="0"/>
          </a:p>
        </p:txBody>
      </p:sp>
      <p:sp>
        <p:nvSpPr>
          <p:cNvPr id="9" name="Text Box 8"/>
          <p:cNvSpPr txBox="1">
            <a:spLocks noChangeArrowheads="1"/>
          </p:cNvSpPr>
          <p:nvPr/>
        </p:nvSpPr>
        <p:spPr bwMode="auto">
          <a:xfrm>
            <a:off x="0" y="0"/>
            <a:ext cx="418554" cy="215444"/>
          </a:xfrm>
          <a:prstGeom prst="rect">
            <a:avLst/>
          </a:prstGeom>
          <a:noFill/>
          <a:ln w="9525">
            <a:noFill/>
            <a:miter lim="800000"/>
            <a:headEnd/>
            <a:tailEnd/>
          </a:ln>
        </p:spPr>
        <p:txBody>
          <a:bodyPr wrap="none">
            <a:prstTxWarp prst="textNoShape">
              <a:avLst/>
            </a:prstTxWarp>
            <a:spAutoFit/>
          </a:bodyPr>
          <a:lstStyle/>
          <a:p>
            <a:r>
              <a:rPr lang="en-US" sz="800" dirty="0" smtClean="0"/>
              <a:t>10.10</a:t>
            </a:r>
            <a:endParaRPr lang="en-US" sz="800" dirty="0"/>
          </a:p>
        </p:txBody>
      </p:sp>
    </p:spTree>
    <p:extLst>
      <p:ext uri="{BB962C8B-B14F-4D97-AF65-F5344CB8AC3E}">
        <p14:creationId xmlns:p14="http://schemas.microsoft.com/office/powerpoint/2010/main" val="1670849651"/>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5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1" grpId="0"/>
      <p:bldP spid="1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2"/>
          <p:cNvSpPr>
            <a:spLocks noGrp="1" noChangeArrowheads="1"/>
          </p:cNvSpPr>
          <p:nvPr>
            <p:ph type="title"/>
          </p:nvPr>
        </p:nvSpPr>
        <p:spPr>
          <a:xfrm>
            <a:off x="381000" y="304800"/>
            <a:ext cx="8305800" cy="1600200"/>
          </a:xfrm>
          <a:noFill/>
        </p:spPr>
        <p:txBody>
          <a:bodyPr>
            <a:normAutofit fontScale="90000"/>
          </a:bodyPr>
          <a:lstStyle/>
          <a:p>
            <a:pPr algn="l"/>
            <a:r>
              <a:rPr lang="en-US" sz="4000" dirty="0">
                <a:latin typeface="Calibri" charset="0"/>
              </a:rPr>
              <a:t>At what time </a:t>
            </a:r>
            <a:r>
              <a:rPr lang="en-US" sz="4000" i="1" dirty="0">
                <a:latin typeface="Times New Roman" charset="0"/>
                <a:cs typeface="Times New Roman" charset="0"/>
              </a:rPr>
              <a:t>t</a:t>
            </a:r>
            <a:r>
              <a:rPr lang="en-US" sz="4000" dirty="0">
                <a:latin typeface="Arial" charset="0"/>
                <a:cs typeface="Arial" charset="0"/>
              </a:rPr>
              <a:t>,</a:t>
            </a:r>
            <a:r>
              <a:rPr lang="en-US" sz="4000" dirty="0">
                <a:latin typeface="Calibri" charset="0"/>
              </a:rPr>
              <a:t> after </a:t>
            </a:r>
            <a:r>
              <a:rPr lang="en-US" sz="4000" i="1" dirty="0">
                <a:latin typeface="Times New Roman" charset="0"/>
                <a:cs typeface="Times New Roman" charset="0"/>
              </a:rPr>
              <a:t>s/c,</a:t>
            </a:r>
            <a:r>
              <a:rPr lang="en-US" sz="4000" dirty="0">
                <a:latin typeface="Calibri" charset="0"/>
              </a:rPr>
              <a:t> does an observer at </a:t>
            </a:r>
            <a:r>
              <a:rPr lang="en-US" sz="4000" i="1" dirty="0">
                <a:latin typeface="Times New Roman" charset="0"/>
                <a:cs typeface="Times New Roman" charset="0"/>
              </a:rPr>
              <a:t>s</a:t>
            </a:r>
            <a:r>
              <a:rPr lang="en-US" sz="4000" dirty="0">
                <a:latin typeface="Calibri" charset="0"/>
              </a:rPr>
              <a:t> see current from the entire wire? </a:t>
            </a:r>
          </a:p>
        </p:txBody>
      </p:sp>
      <p:sp>
        <p:nvSpPr>
          <p:cNvPr id="11" name="TextBox 21"/>
          <p:cNvSpPr txBox="1">
            <a:spLocks noChangeArrowheads="1"/>
          </p:cNvSpPr>
          <p:nvPr/>
        </p:nvSpPr>
        <p:spPr bwMode="auto">
          <a:xfrm>
            <a:off x="3810000" y="1676400"/>
            <a:ext cx="4038600" cy="2062163"/>
          </a:xfrm>
          <a:prstGeom prst="rect">
            <a:avLst/>
          </a:prstGeom>
          <a:noFill/>
          <a:ln>
            <a:noFill/>
          </a:ln>
          <a:extLst>
            <a:ext uri="{909E8E84-426E-40dd-AFC4-6F175D3DCCD1}">
              <a14:hiddenFill xmlns:mc="http://schemas.openxmlformats.org/markup-compatibility/2006" xmlns:mv="urn:schemas-microsoft-com:mac:vml" xmlns:a14="http://schemas.microsoft.com/office/drawing/2010/main" xmlns="">
                <a:solidFill>
                  <a:srgbClr val="FFFFFF"/>
                </a:solidFill>
              </a14:hiddenFill>
            </a:ext>
            <a:ext uri="{91240B29-F687-4f45-9708-019B960494DF}">
              <a14:hiddenLine xmlns:mc="http://schemas.openxmlformats.org/markup-compatibility/2006" xmlns:mv="urn:schemas-microsoft-com:mac:vml" xmlns:a14="http://schemas.microsoft.com/office/drawing/2010/main" xmlns=""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buFontTx/>
              <a:buAutoNum type="alphaUcParenR"/>
            </a:pPr>
            <a:r>
              <a:rPr lang="en-US" sz="2800"/>
              <a:t> </a:t>
            </a:r>
            <a:r>
              <a:rPr lang="en-US" sz="3200">
                <a:cs typeface="Arial" charset="0"/>
              </a:rPr>
              <a:t>Immediately</a:t>
            </a:r>
          </a:p>
          <a:p>
            <a:pPr eaLnBrk="1" hangingPunct="1">
              <a:buFontTx/>
              <a:buAutoNum type="alphaUcParenR"/>
            </a:pPr>
            <a:r>
              <a:rPr lang="en-US" sz="3200">
                <a:cs typeface="Arial" charset="0"/>
              </a:rPr>
              <a:t> Never</a:t>
            </a:r>
          </a:p>
          <a:p>
            <a:pPr eaLnBrk="1" hangingPunct="1">
              <a:buFontTx/>
              <a:buAutoNum type="alphaUcParenR"/>
            </a:pPr>
            <a:r>
              <a:rPr lang="en-US" sz="3200">
                <a:cs typeface="Arial" charset="0"/>
              </a:rPr>
              <a:t> Something else</a:t>
            </a:r>
          </a:p>
          <a:p>
            <a:pPr eaLnBrk="1" hangingPunct="1"/>
            <a:endParaRPr lang="en-US" sz="3200">
              <a:cs typeface="Arial" charset="0"/>
            </a:endParaRPr>
          </a:p>
        </p:txBody>
      </p:sp>
      <p:sp>
        <p:nvSpPr>
          <p:cNvPr id="4" name="Text Box 8"/>
          <p:cNvSpPr txBox="1">
            <a:spLocks noChangeArrowheads="1"/>
          </p:cNvSpPr>
          <p:nvPr/>
        </p:nvSpPr>
        <p:spPr bwMode="auto">
          <a:xfrm>
            <a:off x="0" y="0"/>
            <a:ext cx="418554" cy="215444"/>
          </a:xfrm>
          <a:prstGeom prst="rect">
            <a:avLst/>
          </a:prstGeom>
          <a:noFill/>
          <a:ln w="9525">
            <a:noFill/>
            <a:miter lim="800000"/>
            <a:headEnd/>
            <a:tailEnd/>
          </a:ln>
        </p:spPr>
        <p:txBody>
          <a:bodyPr wrap="none">
            <a:prstTxWarp prst="textNoShape">
              <a:avLst/>
            </a:prstTxWarp>
            <a:spAutoFit/>
          </a:bodyPr>
          <a:lstStyle/>
          <a:p>
            <a:r>
              <a:rPr lang="en-US" sz="800" dirty="0" smtClean="0"/>
              <a:t>10.11</a:t>
            </a:r>
            <a:endParaRPr lang="en-US" sz="800" dirty="0"/>
          </a:p>
        </p:txBody>
      </p:sp>
    </p:spTree>
    <p:extLst>
      <p:ext uri="{BB962C8B-B14F-4D97-AF65-F5344CB8AC3E}">
        <p14:creationId xmlns:p14="http://schemas.microsoft.com/office/powerpoint/2010/main" val="2706854124"/>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2"/>
          <p:cNvSpPr>
            <a:spLocks noGrp="1" noChangeArrowheads="1"/>
          </p:cNvSpPr>
          <p:nvPr>
            <p:ph type="title"/>
          </p:nvPr>
        </p:nvSpPr>
        <p:spPr>
          <a:xfrm>
            <a:off x="381000" y="152400"/>
            <a:ext cx="8529320" cy="990600"/>
          </a:xfrm>
          <a:noFill/>
        </p:spPr>
        <p:txBody>
          <a:bodyPr>
            <a:normAutofit fontScale="90000"/>
          </a:bodyPr>
          <a:lstStyle/>
          <a:p>
            <a:pPr algn="l"/>
            <a:r>
              <a:rPr lang="en-US" sz="2400" dirty="0">
                <a:latin typeface="Calibri" charset="0"/>
              </a:rPr>
              <a:t>At </a:t>
            </a:r>
            <a:r>
              <a:rPr lang="en-US" sz="2400" dirty="0" smtClean="0">
                <a:latin typeface="Calibri" charset="0"/>
              </a:rPr>
              <a:t>time t = 0, a current I</a:t>
            </a:r>
            <a:r>
              <a:rPr lang="en-US" sz="2400" baseline="-25000" dirty="0" smtClean="0">
                <a:latin typeface="Calibri" charset="0"/>
              </a:rPr>
              <a:t>0 </a:t>
            </a:r>
            <a:r>
              <a:rPr lang="en-US" sz="2400" dirty="0" smtClean="0">
                <a:latin typeface="Calibri" charset="0"/>
              </a:rPr>
              <a:t> in an infinitely long </a:t>
            </a:r>
            <a:r>
              <a:rPr lang="en-US" sz="2400" u="sng" dirty="0" smtClean="0">
                <a:latin typeface="Calibri" charset="0"/>
              </a:rPr>
              <a:t>neutral</a:t>
            </a:r>
            <a:r>
              <a:rPr lang="en-US" sz="2400" dirty="0" smtClean="0">
                <a:latin typeface="Calibri" charset="0"/>
              </a:rPr>
              <a:t> wire is turned on.  When does observer </a:t>
            </a:r>
            <a:r>
              <a:rPr lang="en-US" sz="2400" dirty="0">
                <a:latin typeface="Calibri" charset="0"/>
              </a:rPr>
              <a:t>at </a:t>
            </a:r>
            <a:r>
              <a:rPr lang="en-US" sz="2400" i="1" dirty="0">
                <a:latin typeface="Times New Roman" charset="0"/>
                <a:cs typeface="Times New Roman" charset="0"/>
              </a:rPr>
              <a:t>s</a:t>
            </a:r>
            <a:r>
              <a:rPr lang="en-US" sz="2400" dirty="0">
                <a:latin typeface="Calibri" charset="0"/>
              </a:rPr>
              <a:t> first know the current </a:t>
            </a:r>
            <a:r>
              <a:rPr lang="en-US" sz="2400" dirty="0" smtClean="0">
                <a:latin typeface="Calibri" charset="0"/>
              </a:rPr>
              <a:t>was </a:t>
            </a:r>
            <a:r>
              <a:rPr lang="en-US" sz="2400" dirty="0">
                <a:latin typeface="Calibri" charset="0"/>
              </a:rPr>
              <a:t>turned on</a:t>
            </a:r>
            <a:r>
              <a:rPr lang="en-US" sz="2400" dirty="0" smtClean="0">
                <a:latin typeface="Calibri" charset="0"/>
              </a:rPr>
              <a:t>?</a:t>
            </a:r>
            <a:br>
              <a:rPr lang="en-US" sz="2400" dirty="0" smtClean="0">
                <a:latin typeface="Calibri" charset="0"/>
              </a:rPr>
            </a:br>
            <a:r>
              <a:rPr lang="en-US" sz="2400" dirty="0" smtClean="0">
                <a:latin typeface="Calibri" charset="0"/>
              </a:rPr>
              <a:t>(We are working in the Lorentz gauge.) </a:t>
            </a:r>
            <a:endParaRPr lang="en-US" sz="2400" dirty="0">
              <a:latin typeface="Calibri" charset="0"/>
            </a:endParaRPr>
          </a:p>
        </p:txBody>
      </p:sp>
      <p:cxnSp>
        <p:nvCxnSpPr>
          <p:cNvPr id="3" name="Straight Connector 2"/>
          <p:cNvCxnSpPr/>
          <p:nvPr/>
        </p:nvCxnSpPr>
        <p:spPr bwMode="auto">
          <a:xfrm flipH="1" flipV="1">
            <a:off x="2070100" y="1600200"/>
            <a:ext cx="25400" cy="2679700"/>
          </a:xfrm>
          <a:prstGeom prst="line">
            <a:avLst/>
          </a:prstGeom>
          <a:solidFill>
            <a:schemeClr val="accent1"/>
          </a:solidFill>
          <a:ln w="25400" cap="flat" cmpd="sng" algn="ctr">
            <a:solidFill>
              <a:schemeClr val="tx1"/>
            </a:solidFill>
            <a:prstDash val="solid"/>
            <a:round/>
            <a:headEnd type="none" w="med" len="med"/>
            <a:tailEnd type="none" w="med" len="med"/>
          </a:ln>
          <a:effectLst/>
        </p:spPr>
      </p:cxnSp>
      <p:cxnSp>
        <p:nvCxnSpPr>
          <p:cNvPr id="5" name="Straight Connector 4"/>
          <p:cNvCxnSpPr/>
          <p:nvPr/>
        </p:nvCxnSpPr>
        <p:spPr bwMode="auto">
          <a:xfrm>
            <a:off x="1117600" y="2936240"/>
            <a:ext cx="977900" cy="0"/>
          </a:xfrm>
          <a:prstGeom prst="line">
            <a:avLst/>
          </a:prstGeom>
          <a:solidFill>
            <a:schemeClr val="accent1"/>
          </a:solidFill>
          <a:ln w="9525" cap="flat" cmpd="sng" algn="ctr">
            <a:solidFill>
              <a:schemeClr val="tx1"/>
            </a:solidFill>
            <a:prstDash val="dash"/>
            <a:round/>
            <a:headEnd type="none" w="med" len="med"/>
            <a:tailEnd type="none" w="med" len="med"/>
          </a:ln>
          <a:effectLst/>
        </p:spPr>
      </p:cxnSp>
      <p:sp>
        <p:nvSpPr>
          <p:cNvPr id="6" name="Oval 5"/>
          <p:cNvSpPr/>
          <p:nvPr/>
        </p:nvSpPr>
        <p:spPr bwMode="auto">
          <a:xfrm>
            <a:off x="1003300" y="2879090"/>
            <a:ext cx="114300" cy="1143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ヒラギノ角ゴ Pro W3" pitchFamily="16" charset="-128"/>
            </a:endParaRPr>
          </a:p>
        </p:txBody>
      </p:sp>
      <p:sp>
        <p:nvSpPr>
          <p:cNvPr id="7" name="TextBox 6"/>
          <p:cNvSpPr txBox="1"/>
          <p:nvPr/>
        </p:nvSpPr>
        <p:spPr>
          <a:xfrm>
            <a:off x="1443951" y="2879090"/>
            <a:ext cx="304892" cy="461665"/>
          </a:xfrm>
          <a:prstGeom prst="rect">
            <a:avLst/>
          </a:prstGeom>
          <a:noFill/>
        </p:spPr>
        <p:txBody>
          <a:bodyPr wrap="none" rtlCol="0">
            <a:spAutoFit/>
          </a:bodyPr>
          <a:lstStyle/>
          <a:p>
            <a:r>
              <a:rPr lang="en-US" sz="2400" dirty="0" smtClean="0"/>
              <a:t>s</a:t>
            </a:r>
            <a:endParaRPr lang="en-US" sz="2400" dirty="0"/>
          </a:p>
        </p:txBody>
      </p:sp>
      <p:sp>
        <p:nvSpPr>
          <p:cNvPr id="12" name="TextBox 11"/>
          <p:cNvSpPr txBox="1"/>
          <p:nvPr/>
        </p:nvSpPr>
        <p:spPr>
          <a:xfrm>
            <a:off x="381000" y="1549400"/>
            <a:ext cx="1215397" cy="830997"/>
          </a:xfrm>
          <a:prstGeom prst="rect">
            <a:avLst/>
          </a:prstGeom>
          <a:noFill/>
        </p:spPr>
        <p:txBody>
          <a:bodyPr wrap="none" rtlCol="0">
            <a:spAutoFit/>
          </a:bodyPr>
          <a:lstStyle/>
          <a:p>
            <a:r>
              <a:rPr lang="en-US" sz="2400" dirty="0" smtClean="0"/>
              <a:t>I=0   t&lt;0</a:t>
            </a:r>
          </a:p>
          <a:p>
            <a:r>
              <a:rPr lang="en-US" sz="2400" dirty="0" smtClean="0"/>
              <a:t>I =I</a:t>
            </a:r>
            <a:r>
              <a:rPr lang="en-US" sz="2400" baseline="-25000" dirty="0" smtClean="0"/>
              <a:t>0</a:t>
            </a:r>
            <a:r>
              <a:rPr lang="en-US" sz="2400" dirty="0" smtClean="0"/>
              <a:t>  t&gt;0</a:t>
            </a:r>
            <a:endParaRPr lang="en-US" sz="2400" dirty="0"/>
          </a:p>
        </p:txBody>
      </p:sp>
      <p:cxnSp>
        <p:nvCxnSpPr>
          <p:cNvPr id="10" name="Straight Arrow Connector 9"/>
          <p:cNvCxnSpPr/>
          <p:nvPr/>
        </p:nvCxnSpPr>
        <p:spPr>
          <a:xfrm rot="16200000" flipV="1">
            <a:off x="1670217" y="2568106"/>
            <a:ext cx="840406" cy="10161"/>
          </a:xfrm>
          <a:prstGeom prst="straightConnector1">
            <a:avLst/>
          </a:prstGeom>
          <a:ln w="12700">
            <a:solidFill>
              <a:schemeClr val="tx1"/>
            </a:solidFill>
            <a:tailEnd type="triangle" w="lg" len="lg"/>
          </a:ln>
        </p:spPr>
        <p:style>
          <a:lnRef idx="2">
            <a:schemeClr val="accent1"/>
          </a:lnRef>
          <a:fillRef idx="0">
            <a:schemeClr val="accent1"/>
          </a:fillRef>
          <a:effectRef idx="1">
            <a:schemeClr val="accent1"/>
          </a:effectRef>
          <a:fontRef idx="minor">
            <a:schemeClr val="tx1"/>
          </a:fontRef>
        </p:style>
      </p:cxnSp>
      <p:sp>
        <p:nvSpPr>
          <p:cNvPr id="14" name="Rectangle 2"/>
          <p:cNvSpPr txBox="1">
            <a:spLocks noChangeArrowheads="1"/>
          </p:cNvSpPr>
          <p:nvPr/>
        </p:nvSpPr>
        <p:spPr>
          <a:xfrm>
            <a:off x="3097290" y="1423494"/>
            <a:ext cx="5044241" cy="2212071"/>
          </a:xfrm>
          <a:prstGeom prst="rect">
            <a:avLst/>
          </a:prstGeom>
          <a:noFill/>
        </p:spPr>
        <p:txBody>
          <a:bodyPr vert="horz" lIns="91440" tIns="45720" rIns="91440" bIns="45720" rtlCol="0" anchor="ctr">
            <a:normAutofit/>
          </a:body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2400" b="0" i="0" u="none" strike="noStrike" kern="1200" cap="none" spc="0" normalizeH="0" baseline="0" noProof="0" dirty="0" smtClean="0">
                <a:ln>
                  <a:noFill/>
                </a:ln>
                <a:solidFill>
                  <a:schemeClr val="tx1"/>
                </a:solidFill>
                <a:effectLst/>
                <a:uLnTx/>
                <a:uFillTx/>
                <a:latin typeface="Calibri" charset="0"/>
                <a:ea typeface="+mj-ea"/>
                <a:cs typeface="+mj-cs"/>
              </a:rPr>
              <a:t>Is there a non-zero potential</a:t>
            </a:r>
            <a:r>
              <a:rPr kumimoji="0" lang="en-US" sz="2400" b="0" i="0" u="none" strike="noStrike" kern="1200" cap="none" spc="0" normalizeH="0" noProof="0" dirty="0" smtClean="0">
                <a:ln>
                  <a:noFill/>
                </a:ln>
                <a:solidFill>
                  <a:schemeClr val="tx1"/>
                </a:solidFill>
                <a:effectLst/>
                <a:uLnTx/>
                <a:uFillTx/>
                <a:latin typeface="Calibri" charset="0"/>
                <a:ea typeface="+mj-ea"/>
                <a:cs typeface="+mj-cs"/>
              </a:rPr>
              <a:t> V in the space around the wire at anytime after t = 0?  </a:t>
            </a:r>
          </a:p>
          <a:p>
            <a:pPr marL="0" marR="0" lvl="0" indent="0" algn="l" defTabSz="457200" rtl="0" eaLnBrk="1" fontAlgn="auto" latinLnBrk="0" hangingPunct="1">
              <a:lnSpc>
                <a:spcPct val="100000"/>
              </a:lnSpc>
              <a:spcBef>
                <a:spcPct val="0"/>
              </a:spcBef>
              <a:spcAft>
                <a:spcPts val="0"/>
              </a:spcAft>
              <a:buClrTx/>
              <a:buSzTx/>
              <a:buFontTx/>
              <a:buNone/>
              <a:tabLst/>
              <a:defRPr/>
            </a:pPr>
            <a:endParaRPr kumimoji="0" lang="en-US" sz="2400" b="0" i="0" u="none" strike="noStrike" kern="1200" cap="none" spc="0" normalizeH="0" noProof="0" dirty="0" smtClean="0">
              <a:ln>
                <a:noFill/>
              </a:ln>
              <a:solidFill>
                <a:schemeClr val="tx1"/>
              </a:solidFill>
              <a:effectLst/>
              <a:uLnTx/>
              <a:uFillTx/>
              <a:latin typeface="Calibri" charset="0"/>
              <a:ea typeface="+mj-ea"/>
              <a:cs typeface="+mj-cs"/>
            </a:endParaRPr>
          </a:p>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2400" b="0" i="0" u="none" strike="noStrike" kern="1200" cap="none" spc="0" normalizeH="0" noProof="0" dirty="0" smtClean="0">
                <a:ln>
                  <a:noFill/>
                </a:ln>
                <a:solidFill>
                  <a:schemeClr val="tx1"/>
                </a:solidFill>
                <a:effectLst/>
                <a:uLnTx/>
                <a:uFillTx/>
                <a:latin typeface="Calibri" charset="0"/>
                <a:ea typeface="+mj-ea"/>
                <a:cs typeface="+mj-cs"/>
              </a:rPr>
              <a:t> A) Yes	B) No</a:t>
            </a:r>
            <a:endParaRPr kumimoji="0" lang="en-US" sz="2400" b="0" i="0" u="none" strike="noStrike" kern="1200" cap="none" spc="0" normalizeH="0" baseline="0" noProof="0" dirty="0">
              <a:ln>
                <a:noFill/>
              </a:ln>
              <a:solidFill>
                <a:schemeClr val="tx1"/>
              </a:solidFill>
              <a:effectLst/>
              <a:uLnTx/>
              <a:uFillTx/>
              <a:latin typeface="Calibri" charset="0"/>
              <a:ea typeface="+mj-ea"/>
              <a:cs typeface="+mj-cs"/>
            </a:endParaRPr>
          </a:p>
        </p:txBody>
      </p:sp>
      <p:sp>
        <p:nvSpPr>
          <p:cNvPr id="15" name="Rectangle 2"/>
          <p:cNvSpPr txBox="1">
            <a:spLocks noChangeArrowheads="1"/>
          </p:cNvSpPr>
          <p:nvPr/>
        </p:nvSpPr>
        <p:spPr>
          <a:xfrm>
            <a:off x="3077151" y="3789224"/>
            <a:ext cx="4907812" cy="2113280"/>
          </a:xfrm>
          <a:prstGeom prst="rect">
            <a:avLst/>
          </a:prstGeom>
          <a:noFill/>
        </p:spPr>
        <p:txBody>
          <a:bodyPr vert="horz" lIns="91440" tIns="45720" rIns="91440" bIns="45720" rtlCol="0" anchor="ctr">
            <a:normAutofit/>
          </a:body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2400" b="0" i="0" u="none" strike="noStrike" kern="1200" cap="none" spc="0" normalizeH="0" baseline="0" noProof="0" dirty="0" smtClean="0">
                <a:ln>
                  <a:noFill/>
                </a:ln>
                <a:solidFill>
                  <a:schemeClr val="tx1"/>
                </a:solidFill>
                <a:effectLst/>
                <a:uLnTx/>
                <a:uFillTx/>
                <a:latin typeface="Calibri" charset="0"/>
                <a:ea typeface="+mj-ea"/>
                <a:cs typeface="+mj-cs"/>
              </a:rPr>
              <a:t>Is there a non-zero electric</a:t>
            </a:r>
            <a:r>
              <a:rPr kumimoji="0" lang="en-US" sz="2400" b="0" i="0" u="none" strike="noStrike" kern="1200" cap="none" spc="0" normalizeH="0" noProof="0" dirty="0" smtClean="0">
                <a:ln>
                  <a:noFill/>
                </a:ln>
                <a:solidFill>
                  <a:schemeClr val="tx1"/>
                </a:solidFill>
                <a:effectLst/>
                <a:uLnTx/>
                <a:uFillTx/>
                <a:latin typeface="Calibri" charset="0"/>
                <a:ea typeface="+mj-ea"/>
                <a:cs typeface="+mj-cs"/>
              </a:rPr>
              <a:t> field </a:t>
            </a:r>
            <a:r>
              <a:rPr kumimoji="0" lang="en-US" sz="2400" b="1" i="0" u="none" strike="noStrike" kern="1200" cap="none" spc="0" normalizeH="0" noProof="0" dirty="0" smtClean="0">
                <a:ln>
                  <a:noFill/>
                </a:ln>
                <a:solidFill>
                  <a:schemeClr val="tx1"/>
                </a:solidFill>
                <a:effectLst/>
                <a:uLnTx/>
                <a:uFillTx/>
                <a:latin typeface="Calibri" charset="0"/>
                <a:ea typeface="+mj-ea"/>
                <a:cs typeface="+mj-cs"/>
              </a:rPr>
              <a:t>E</a:t>
            </a:r>
            <a:r>
              <a:rPr kumimoji="0" lang="en-US" sz="2400" b="0" i="0" u="none" strike="noStrike" kern="1200" cap="none" spc="0" normalizeH="0" noProof="0" dirty="0" smtClean="0">
                <a:ln>
                  <a:noFill/>
                </a:ln>
                <a:solidFill>
                  <a:schemeClr val="tx1"/>
                </a:solidFill>
                <a:effectLst/>
                <a:uLnTx/>
                <a:uFillTx/>
                <a:latin typeface="Calibri" charset="0"/>
                <a:ea typeface="+mj-ea"/>
                <a:cs typeface="+mj-cs"/>
              </a:rPr>
              <a:t> in the space around the wire at anytime after t=0?   </a:t>
            </a:r>
          </a:p>
          <a:p>
            <a:pPr marL="0" marR="0" lvl="0" indent="0" algn="l" defTabSz="457200" rtl="0" eaLnBrk="1" fontAlgn="auto" latinLnBrk="0" hangingPunct="1">
              <a:lnSpc>
                <a:spcPct val="100000"/>
              </a:lnSpc>
              <a:spcBef>
                <a:spcPct val="0"/>
              </a:spcBef>
              <a:spcAft>
                <a:spcPts val="0"/>
              </a:spcAft>
              <a:buClrTx/>
              <a:buSzTx/>
              <a:buFontTx/>
              <a:buNone/>
              <a:tabLst/>
              <a:defRPr/>
            </a:pPr>
            <a:endParaRPr kumimoji="0" lang="en-US" sz="2400" b="0" i="0" u="none" strike="noStrike" kern="1200" cap="none" spc="0" normalizeH="0" noProof="0" dirty="0" smtClean="0">
              <a:ln>
                <a:noFill/>
              </a:ln>
              <a:solidFill>
                <a:schemeClr val="tx1"/>
              </a:solidFill>
              <a:effectLst/>
              <a:uLnTx/>
              <a:uFillTx/>
              <a:latin typeface="Calibri" charset="0"/>
              <a:ea typeface="+mj-ea"/>
              <a:cs typeface="+mj-cs"/>
            </a:endParaRPr>
          </a:p>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2400" b="0" i="0" u="none" strike="noStrike" kern="1200" cap="none" spc="0" normalizeH="0" noProof="0" dirty="0" smtClean="0">
                <a:ln>
                  <a:noFill/>
                </a:ln>
                <a:solidFill>
                  <a:schemeClr val="tx1"/>
                </a:solidFill>
                <a:effectLst/>
                <a:uLnTx/>
                <a:uFillTx/>
                <a:latin typeface="Calibri" charset="0"/>
                <a:ea typeface="+mj-ea"/>
                <a:cs typeface="+mj-cs"/>
              </a:rPr>
              <a:t>A) Yes	B) No</a:t>
            </a:r>
            <a:endParaRPr kumimoji="0" lang="en-US" sz="2400" b="0" i="0" u="none" strike="noStrike" kern="1200" cap="none" spc="0" normalizeH="0" baseline="0" noProof="0" dirty="0">
              <a:ln>
                <a:noFill/>
              </a:ln>
              <a:solidFill>
                <a:schemeClr val="tx1"/>
              </a:solidFill>
              <a:effectLst/>
              <a:uLnTx/>
              <a:uFillTx/>
              <a:latin typeface="Calibri" charset="0"/>
              <a:ea typeface="+mj-ea"/>
              <a:cs typeface="+mj-cs"/>
            </a:endParaRPr>
          </a:p>
        </p:txBody>
      </p:sp>
      <p:sp>
        <p:nvSpPr>
          <p:cNvPr id="11" name="Text Box 8"/>
          <p:cNvSpPr txBox="1">
            <a:spLocks noChangeArrowheads="1"/>
          </p:cNvSpPr>
          <p:nvPr/>
        </p:nvSpPr>
        <p:spPr bwMode="auto">
          <a:xfrm>
            <a:off x="0" y="0"/>
            <a:ext cx="418554" cy="215444"/>
          </a:xfrm>
          <a:prstGeom prst="rect">
            <a:avLst/>
          </a:prstGeom>
          <a:noFill/>
          <a:ln w="9525">
            <a:noFill/>
            <a:miter lim="800000"/>
            <a:headEnd/>
            <a:tailEnd/>
          </a:ln>
        </p:spPr>
        <p:txBody>
          <a:bodyPr wrap="none">
            <a:prstTxWarp prst="textNoShape">
              <a:avLst/>
            </a:prstTxWarp>
            <a:spAutoFit/>
          </a:bodyPr>
          <a:lstStyle/>
          <a:p>
            <a:r>
              <a:rPr lang="en-US" sz="800" dirty="0" smtClean="0"/>
              <a:t>10.12</a:t>
            </a:r>
            <a:endParaRPr lang="en-US" sz="800" dirty="0"/>
          </a:p>
        </p:txBody>
      </p:sp>
    </p:spTree>
    <p:extLst>
      <p:ext uri="{BB962C8B-B14F-4D97-AF65-F5344CB8AC3E}">
        <p14:creationId xmlns:p14="http://schemas.microsoft.com/office/powerpoint/2010/main" val="2711219680"/>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1040" y="650240"/>
            <a:ext cx="5842000" cy="741362"/>
          </a:xfrm>
        </p:spPr>
        <p:txBody>
          <a:bodyPr>
            <a:normAutofit/>
          </a:bodyPr>
          <a:lstStyle/>
          <a:p>
            <a:pPr algn="l"/>
            <a:r>
              <a:rPr lang="en-US" sz="2400" dirty="0" smtClean="0"/>
              <a:t>What is the direction of </a:t>
            </a:r>
            <a:r>
              <a:rPr lang="en-US" sz="2400" b="1" dirty="0" smtClean="0"/>
              <a:t>A </a:t>
            </a:r>
            <a:r>
              <a:rPr lang="en-US" sz="2400" dirty="0" smtClean="0"/>
              <a:t>near the wire?</a:t>
            </a:r>
            <a:endParaRPr lang="en-US" sz="2400" dirty="0"/>
          </a:p>
        </p:txBody>
      </p:sp>
      <p:sp>
        <p:nvSpPr>
          <p:cNvPr id="3" name="Content Placeholder 2"/>
          <p:cNvSpPr>
            <a:spLocks noGrp="1"/>
          </p:cNvSpPr>
          <p:nvPr>
            <p:ph idx="1"/>
          </p:nvPr>
        </p:nvSpPr>
        <p:spPr>
          <a:xfrm>
            <a:off x="843280" y="1391602"/>
            <a:ext cx="6421120" cy="1010919"/>
          </a:xfrm>
        </p:spPr>
        <p:txBody>
          <a:bodyPr>
            <a:normAutofit fontScale="92500" lnSpcReduction="20000"/>
          </a:bodyPr>
          <a:lstStyle/>
          <a:p>
            <a:pPr marL="514350" indent="-514350">
              <a:buAutoNum type="alphaUcParenR"/>
            </a:pPr>
            <a:r>
              <a:rPr lang="en-US" sz="2400" dirty="0" smtClean="0"/>
              <a:t>+y		B) –y		C) +y on left , -y on right</a:t>
            </a:r>
          </a:p>
          <a:p>
            <a:pPr marL="514350" indent="-514350">
              <a:buNone/>
            </a:pPr>
            <a:r>
              <a:rPr lang="en-US" sz="2400" dirty="0" smtClean="0"/>
              <a:t>D) Toward wire		E) away from wire</a:t>
            </a:r>
            <a:endParaRPr lang="en-US" sz="2400" dirty="0"/>
          </a:p>
        </p:txBody>
      </p:sp>
      <p:cxnSp>
        <p:nvCxnSpPr>
          <p:cNvPr id="4" name="Straight Connector 3"/>
          <p:cNvCxnSpPr/>
          <p:nvPr/>
        </p:nvCxnSpPr>
        <p:spPr bwMode="auto">
          <a:xfrm rot="16200000" flipV="1">
            <a:off x="1490693" y="3789828"/>
            <a:ext cx="2028587" cy="19228"/>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6" name="Straight Arrow Connector 5"/>
          <p:cNvCxnSpPr/>
          <p:nvPr/>
        </p:nvCxnSpPr>
        <p:spPr>
          <a:xfrm rot="5400000" flipH="1" flipV="1">
            <a:off x="1148477" y="4002246"/>
            <a:ext cx="671354" cy="1588"/>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8" name="Straight Arrow Connector 7"/>
          <p:cNvCxnSpPr/>
          <p:nvPr/>
        </p:nvCxnSpPr>
        <p:spPr>
          <a:xfrm rot="5400000" flipH="1" flipV="1">
            <a:off x="638889" y="4002246"/>
            <a:ext cx="407194" cy="1588"/>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9" name="Straight Arrow Connector 8"/>
          <p:cNvCxnSpPr/>
          <p:nvPr/>
        </p:nvCxnSpPr>
        <p:spPr>
          <a:xfrm rot="5400000" flipH="1" flipV="1">
            <a:off x="1604089" y="3951843"/>
            <a:ext cx="935514" cy="1588"/>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12" name="Straight Arrow Connector 11"/>
          <p:cNvCxnSpPr/>
          <p:nvPr/>
        </p:nvCxnSpPr>
        <p:spPr>
          <a:xfrm rot="5400000" flipH="1" flipV="1">
            <a:off x="3178889" y="3992086"/>
            <a:ext cx="671354" cy="1588"/>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13" name="Straight Arrow Connector 12"/>
          <p:cNvCxnSpPr/>
          <p:nvPr/>
        </p:nvCxnSpPr>
        <p:spPr>
          <a:xfrm rot="5400000" flipH="1" flipV="1">
            <a:off x="3901837" y="4012406"/>
            <a:ext cx="407194" cy="1588"/>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14" name="Straight Arrow Connector 13"/>
          <p:cNvCxnSpPr/>
          <p:nvPr/>
        </p:nvCxnSpPr>
        <p:spPr>
          <a:xfrm rot="5400000" flipH="1" flipV="1">
            <a:off x="2418477" y="3951843"/>
            <a:ext cx="935514" cy="1588"/>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16" name="Straight Arrow Connector 15"/>
          <p:cNvCxnSpPr/>
          <p:nvPr/>
        </p:nvCxnSpPr>
        <p:spPr>
          <a:xfrm rot="5400000" flipH="1" flipV="1">
            <a:off x="2160970" y="3859133"/>
            <a:ext cx="713740" cy="1588"/>
          </a:xfrm>
          <a:prstGeom prst="straightConnector1">
            <a:avLst/>
          </a:prstGeom>
          <a:ln w="12700">
            <a:solidFill>
              <a:schemeClr val="tx1"/>
            </a:solidFill>
            <a:tailEnd type="triangle" w="lg" len="lg"/>
          </a:ln>
        </p:spPr>
        <p:style>
          <a:lnRef idx="2">
            <a:schemeClr val="accent1"/>
          </a:lnRef>
          <a:fillRef idx="0">
            <a:schemeClr val="accent1"/>
          </a:fillRef>
          <a:effectRef idx="1">
            <a:schemeClr val="accent1"/>
          </a:effectRef>
          <a:fontRef idx="minor">
            <a:schemeClr val="tx1"/>
          </a:fontRef>
        </p:style>
      </p:cxnSp>
      <p:sp>
        <p:nvSpPr>
          <p:cNvPr id="19" name="TextBox 18"/>
          <p:cNvSpPr txBox="1"/>
          <p:nvPr/>
        </p:nvSpPr>
        <p:spPr>
          <a:xfrm>
            <a:off x="1261924" y="3287871"/>
            <a:ext cx="324128" cy="369332"/>
          </a:xfrm>
          <a:prstGeom prst="rect">
            <a:avLst/>
          </a:prstGeom>
          <a:noFill/>
        </p:spPr>
        <p:txBody>
          <a:bodyPr wrap="none" rtlCol="0">
            <a:spAutoFit/>
          </a:bodyPr>
          <a:lstStyle/>
          <a:p>
            <a:r>
              <a:rPr lang="en-US" b="1" dirty="0" smtClean="0"/>
              <a:t>A</a:t>
            </a:r>
            <a:endParaRPr lang="en-US" b="1" dirty="0"/>
          </a:p>
        </p:txBody>
      </p:sp>
      <p:sp>
        <p:nvSpPr>
          <p:cNvPr id="20" name="TextBox 19"/>
          <p:cNvSpPr txBox="1"/>
          <p:nvPr/>
        </p:nvSpPr>
        <p:spPr>
          <a:xfrm>
            <a:off x="3513772" y="3318391"/>
            <a:ext cx="324128" cy="369332"/>
          </a:xfrm>
          <a:prstGeom prst="rect">
            <a:avLst/>
          </a:prstGeom>
          <a:noFill/>
        </p:spPr>
        <p:txBody>
          <a:bodyPr wrap="none" rtlCol="0">
            <a:spAutoFit/>
          </a:bodyPr>
          <a:lstStyle/>
          <a:p>
            <a:r>
              <a:rPr lang="en-US" b="1" dirty="0" smtClean="0"/>
              <a:t>A</a:t>
            </a:r>
            <a:endParaRPr lang="en-US" b="1" dirty="0"/>
          </a:p>
        </p:txBody>
      </p:sp>
      <p:grpSp>
        <p:nvGrpSpPr>
          <p:cNvPr id="25" name="Group 24"/>
          <p:cNvGrpSpPr/>
          <p:nvPr/>
        </p:nvGrpSpPr>
        <p:grpSpPr>
          <a:xfrm>
            <a:off x="1647012" y="2819797"/>
            <a:ext cx="5993308" cy="1682409"/>
            <a:chOff x="1647012" y="2819797"/>
            <a:chExt cx="5993308" cy="1682409"/>
          </a:xfrm>
        </p:grpSpPr>
        <p:sp>
          <p:nvSpPr>
            <p:cNvPr id="21" name="Title 1"/>
            <p:cNvSpPr txBox="1">
              <a:spLocks/>
            </p:cNvSpPr>
            <p:nvPr/>
          </p:nvSpPr>
          <p:spPr>
            <a:xfrm>
              <a:off x="4582160" y="2819797"/>
              <a:ext cx="3058160" cy="1341121"/>
            </a:xfrm>
            <a:prstGeom prst="rect">
              <a:avLst/>
            </a:prstGeom>
          </p:spPr>
          <p:txBody>
            <a:bodyPr vert="horz" lIns="91440" tIns="45720" rIns="91440" bIns="45720" rtlCol="0" anchor="ctr">
              <a:normAutofit fontScale="92500" lnSpcReduction="10000"/>
            </a:body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2400" b="0" i="0" u="none" strike="noStrike" kern="1200" cap="none" spc="0" normalizeH="0" baseline="0" noProof="0" dirty="0" smtClean="0">
                  <a:ln>
                    <a:noFill/>
                  </a:ln>
                  <a:solidFill>
                    <a:schemeClr val="tx1"/>
                  </a:solidFill>
                  <a:effectLst/>
                  <a:uLnTx/>
                  <a:uFillTx/>
                  <a:latin typeface="+mj-lt"/>
                  <a:ea typeface="+mj-ea"/>
                  <a:cs typeface="+mj-cs"/>
                </a:rPr>
                <a:t>What is the direction of </a:t>
              </a:r>
              <a:r>
                <a:rPr kumimoji="0" lang="en-US" sz="2400" b="1" i="0" u="none" strike="noStrike" kern="1200" cap="none" spc="0" normalizeH="0" baseline="0" noProof="0" dirty="0" smtClean="0">
                  <a:ln>
                    <a:noFill/>
                  </a:ln>
                  <a:solidFill>
                    <a:schemeClr val="tx1"/>
                  </a:solidFill>
                  <a:effectLst/>
                  <a:uLnTx/>
                  <a:uFillTx/>
                  <a:latin typeface="+mj-lt"/>
                  <a:ea typeface="+mj-ea"/>
                  <a:cs typeface="+mj-cs"/>
                </a:rPr>
                <a:t>B</a:t>
              </a:r>
              <a:r>
                <a:rPr kumimoji="0" lang="en-US" sz="2400" b="0" i="0" u="none" strike="noStrike" kern="1200" cap="none" spc="0" normalizeH="0" baseline="0" noProof="0" dirty="0" smtClean="0">
                  <a:ln>
                    <a:noFill/>
                  </a:ln>
                  <a:solidFill>
                    <a:schemeClr val="tx1"/>
                  </a:solidFill>
                  <a:effectLst/>
                  <a:uLnTx/>
                  <a:uFillTx/>
                  <a:latin typeface="+mj-lt"/>
                  <a:ea typeface="+mj-ea"/>
                  <a:cs typeface="+mj-cs"/>
                </a:rPr>
                <a:t> at point x?</a:t>
              </a:r>
            </a:p>
            <a:p>
              <a:pPr marL="457200" marR="0" lvl="0" indent="-457200" algn="l" defTabSz="457200" rtl="0" eaLnBrk="1" fontAlgn="auto" latinLnBrk="0" hangingPunct="1">
                <a:lnSpc>
                  <a:spcPct val="100000"/>
                </a:lnSpc>
                <a:spcBef>
                  <a:spcPct val="0"/>
                </a:spcBef>
                <a:spcAft>
                  <a:spcPts val="0"/>
                </a:spcAft>
                <a:buClrTx/>
                <a:buSzTx/>
                <a:tabLst/>
                <a:defRPr/>
              </a:pPr>
              <a:r>
                <a:rPr lang="en-US" sz="2400" dirty="0" smtClean="0">
                  <a:latin typeface="+mj-lt"/>
                  <a:ea typeface="+mj-ea"/>
                  <a:cs typeface="+mj-cs"/>
                </a:rPr>
                <a:t>A) up 	B) down   C) in</a:t>
              </a:r>
            </a:p>
            <a:p>
              <a:pPr marL="457200" marR="0" lvl="0" indent="-457200" algn="l" defTabSz="457200" rtl="0" eaLnBrk="1" fontAlgn="auto" latinLnBrk="0" hangingPunct="1">
                <a:lnSpc>
                  <a:spcPct val="100000"/>
                </a:lnSpc>
                <a:spcBef>
                  <a:spcPct val="0"/>
                </a:spcBef>
                <a:spcAft>
                  <a:spcPts val="0"/>
                </a:spcAft>
                <a:buClrTx/>
                <a:buSzTx/>
                <a:tabLst/>
                <a:defRPr/>
              </a:pPr>
              <a:r>
                <a:rPr lang="en-US" sz="2400" dirty="0" smtClean="0">
                  <a:latin typeface="+mj-lt"/>
                  <a:ea typeface="+mj-ea"/>
                  <a:cs typeface="+mj-cs"/>
                </a:rPr>
                <a:t>D) out	E) other</a:t>
              </a:r>
              <a:endParaRPr kumimoji="0" lang="en-US" sz="2400" b="0" i="0" u="none" strike="noStrike" kern="1200" cap="none" spc="0" normalizeH="0" baseline="0" noProof="0" dirty="0">
                <a:ln>
                  <a:noFill/>
                </a:ln>
                <a:solidFill>
                  <a:schemeClr val="tx1"/>
                </a:solidFill>
                <a:effectLst/>
                <a:uLnTx/>
                <a:uFillTx/>
                <a:latin typeface="+mj-lt"/>
                <a:ea typeface="+mj-ea"/>
                <a:cs typeface="+mj-cs"/>
              </a:endParaRPr>
            </a:p>
          </p:txBody>
        </p:sp>
        <p:sp>
          <p:nvSpPr>
            <p:cNvPr id="23" name="Oval 22"/>
            <p:cNvSpPr/>
            <p:nvPr/>
          </p:nvSpPr>
          <p:spPr>
            <a:xfrm>
              <a:off x="1647012" y="4160918"/>
              <a:ext cx="172719" cy="177799"/>
            </a:xfrm>
            <a:prstGeom prst="ellipse">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TextBox 23"/>
            <p:cNvSpPr txBox="1"/>
            <p:nvPr/>
          </p:nvSpPr>
          <p:spPr>
            <a:xfrm>
              <a:off x="1769571" y="4132874"/>
              <a:ext cx="290464" cy="369332"/>
            </a:xfrm>
            <a:prstGeom prst="rect">
              <a:avLst/>
            </a:prstGeom>
            <a:noFill/>
          </p:spPr>
          <p:txBody>
            <a:bodyPr wrap="none" rtlCol="0">
              <a:spAutoFit/>
            </a:bodyPr>
            <a:lstStyle/>
            <a:p>
              <a:r>
                <a:rPr lang="en-US" b="1" dirty="0" smtClean="0"/>
                <a:t>x</a:t>
              </a:r>
              <a:endParaRPr lang="en-US" b="1" dirty="0"/>
            </a:p>
          </p:txBody>
        </p:sp>
      </p:grpSp>
      <p:sp>
        <p:nvSpPr>
          <p:cNvPr id="27" name="Title 1"/>
          <p:cNvSpPr txBox="1">
            <a:spLocks/>
          </p:cNvSpPr>
          <p:nvPr/>
        </p:nvSpPr>
        <p:spPr>
          <a:xfrm>
            <a:off x="843280" y="5039360"/>
            <a:ext cx="6002476" cy="1341121"/>
          </a:xfrm>
          <a:prstGeom prst="rect">
            <a:avLst/>
          </a:prstGeom>
        </p:spPr>
        <p:txBody>
          <a:bodyPr vert="horz" lIns="91440" tIns="45720" rIns="91440" bIns="45720" rtlCol="0" anchor="ctr">
            <a:normAutofit/>
          </a:body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2400" b="0" i="0" u="none" strike="noStrike" kern="1200" cap="none" spc="0" normalizeH="0" baseline="0" noProof="0" dirty="0" smtClean="0">
                <a:ln>
                  <a:noFill/>
                </a:ln>
                <a:solidFill>
                  <a:schemeClr val="tx1"/>
                </a:solidFill>
                <a:effectLst/>
                <a:uLnTx/>
                <a:uFillTx/>
                <a:latin typeface="+mj-lt"/>
                <a:ea typeface="+mj-ea"/>
                <a:cs typeface="+mj-cs"/>
              </a:rPr>
              <a:t>What is the direction of </a:t>
            </a:r>
            <a:r>
              <a:rPr lang="en-US" sz="2400" b="1" dirty="0" smtClean="0">
                <a:latin typeface="+mj-lt"/>
                <a:ea typeface="+mj-ea"/>
                <a:cs typeface="+mj-cs"/>
              </a:rPr>
              <a:t>E</a:t>
            </a:r>
            <a:r>
              <a:rPr kumimoji="0" lang="en-US" sz="2400" b="0" i="0" u="none" strike="noStrike" kern="1200" cap="none" spc="0" normalizeH="0" baseline="0" noProof="0" dirty="0" smtClean="0">
                <a:ln>
                  <a:noFill/>
                </a:ln>
                <a:solidFill>
                  <a:schemeClr val="tx1"/>
                </a:solidFill>
                <a:effectLst/>
                <a:uLnTx/>
                <a:uFillTx/>
                <a:latin typeface="+mj-lt"/>
                <a:ea typeface="+mj-ea"/>
                <a:cs typeface="+mj-cs"/>
              </a:rPr>
              <a:t> at point x?</a:t>
            </a:r>
          </a:p>
          <a:p>
            <a:pPr marL="457200" marR="0" lvl="0" indent="-457200" algn="l" defTabSz="457200" rtl="0" eaLnBrk="1" fontAlgn="auto" latinLnBrk="0" hangingPunct="1">
              <a:lnSpc>
                <a:spcPct val="100000"/>
              </a:lnSpc>
              <a:spcBef>
                <a:spcPct val="0"/>
              </a:spcBef>
              <a:spcAft>
                <a:spcPts val="0"/>
              </a:spcAft>
              <a:buClrTx/>
              <a:buSzTx/>
              <a:tabLst/>
              <a:defRPr/>
            </a:pPr>
            <a:r>
              <a:rPr lang="en-US" sz="2400" dirty="0" smtClean="0">
                <a:latin typeface="+mj-lt"/>
                <a:ea typeface="+mj-ea"/>
                <a:cs typeface="+mj-cs"/>
              </a:rPr>
              <a:t>A) up 	B) down   C) in	    D) out	E) other</a:t>
            </a:r>
            <a:endParaRPr kumimoji="0" lang="en-US" sz="2400" b="0" i="0" u="none" strike="noStrike" kern="1200" cap="none" spc="0" normalizeH="0" baseline="0" noProof="0" dirty="0">
              <a:ln>
                <a:noFill/>
              </a:ln>
              <a:solidFill>
                <a:schemeClr val="tx1"/>
              </a:solidFill>
              <a:effectLst/>
              <a:uLnTx/>
              <a:uFillTx/>
              <a:latin typeface="+mj-lt"/>
              <a:ea typeface="+mj-ea"/>
              <a:cs typeface="+mj-cs"/>
            </a:endParaRPr>
          </a:p>
        </p:txBody>
      </p:sp>
      <p:grpSp>
        <p:nvGrpSpPr>
          <p:cNvPr id="34" name="Group 33"/>
          <p:cNvGrpSpPr/>
          <p:nvPr/>
        </p:nvGrpSpPr>
        <p:grpSpPr>
          <a:xfrm>
            <a:off x="1586052" y="4505263"/>
            <a:ext cx="473983" cy="369332"/>
            <a:chOff x="1586052" y="4505263"/>
            <a:chExt cx="473983" cy="369332"/>
          </a:xfrm>
        </p:grpSpPr>
        <p:sp>
          <p:nvSpPr>
            <p:cNvPr id="28" name="TextBox 27"/>
            <p:cNvSpPr txBox="1"/>
            <p:nvPr/>
          </p:nvSpPr>
          <p:spPr>
            <a:xfrm>
              <a:off x="1786463" y="4505263"/>
              <a:ext cx="273572" cy="369332"/>
            </a:xfrm>
            <a:prstGeom prst="rect">
              <a:avLst/>
            </a:prstGeom>
            <a:noFill/>
          </p:spPr>
          <p:txBody>
            <a:bodyPr wrap="square" rtlCol="0">
              <a:spAutoFit/>
            </a:bodyPr>
            <a:lstStyle/>
            <a:p>
              <a:r>
                <a:rPr lang="en-US" b="1" dirty="0" smtClean="0"/>
                <a:t>B</a:t>
              </a:r>
              <a:endParaRPr lang="en-US" b="1" dirty="0"/>
            </a:p>
          </p:txBody>
        </p:sp>
        <p:grpSp>
          <p:nvGrpSpPr>
            <p:cNvPr id="33" name="Group 32"/>
            <p:cNvGrpSpPr/>
            <p:nvPr/>
          </p:nvGrpSpPr>
          <p:grpSpPr>
            <a:xfrm>
              <a:off x="1586052" y="4588112"/>
              <a:ext cx="225624" cy="225624"/>
              <a:chOff x="1647012" y="4813736"/>
              <a:chExt cx="225624" cy="225624"/>
            </a:xfrm>
          </p:grpSpPr>
          <p:sp>
            <p:nvSpPr>
              <p:cNvPr id="31" name="Oval 30"/>
              <p:cNvSpPr/>
              <p:nvPr/>
            </p:nvSpPr>
            <p:spPr>
              <a:xfrm>
                <a:off x="1647012" y="4813736"/>
                <a:ext cx="225624" cy="225624"/>
              </a:xfrm>
              <a:prstGeom prst="ellipse">
                <a:avLst/>
              </a:prstGeom>
              <a:noFill/>
              <a:ln w="127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2" name="Oval 31"/>
              <p:cNvSpPr/>
              <p:nvPr/>
            </p:nvSpPr>
            <p:spPr>
              <a:xfrm>
                <a:off x="1722293" y="4900034"/>
                <a:ext cx="73224" cy="73224"/>
              </a:xfrm>
              <a:prstGeom prst="ellipse">
                <a:avLst/>
              </a:prstGeom>
              <a:solidFill>
                <a:schemeClr val="tx1"/>
              </a:solidFill>
              <a:ln w="127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sp>
        <p:nvSpPr>
          <p:cNvPr id="35" name="Text Box 8"/>
          <p:cNvSpPr txBox="1">
            <a:spLocks noChangeArrowheads="1"/>
          </p:cNvSpPr>
          <p:nvPr/>
        </p:nvSpPr>
        <p:spPr bwMode="auto">
          <a:xfrm>
            <a:off x="0" y="0"/>
            <a:ext cx="418554" cy="215444"/>
          </a:xfrm>
          <a:prstGeom prst="rect">
            <a:avLst/>
          </a:prstGeom>
          <a:noFill/>
          <a:ln w="9525">
            <a:noFill/>
            <a:miter lim="800000"/>
            <a:headEnd/>
            <a:tailEnd/>
          </a:ln>
        </p:spPr>
        <p:txBody>
          <a:bodyPr wrap="none">
            <a:prstTxWarp prst="textNoShape">
              <a:avLst/>
            </a:prstTxWarp>
            <a:spAutoFit/>
          </a:bodyPr>
          <a:lstStyle/>
          <a:p>
            <a:r>
              <a:rPr lang="en-US" sz="800" dirty="0" smtClean="0"/>
              <a:t>10.15</a:t>
            </a:r>
            <a:endParaRPr lang="en-US" sz="800" dirty="0"/>
          </a:p>
        </p:txBody>
      </p:sp>
    </p:spTree>
    <p:extLst>
      <p:ext uri="{BB962C8B-B14F-4D97-AF65-F5344CB8AC3E}">
        <p14:creationId xmlns:p14="http://schemas.microsoft.com/office/powerpoint/2010/main" val="38771128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8"/>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9"/>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3"/>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6"/>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9"/>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0"/>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25"/>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27"/>
                                        </p:tgtEl>
                                        <p:attrNameLst>
                                          <p:attrName>style.visibility</p:attrName>
                                        </p:attrNameLst>
                                      </p:cBhvr>
                                      <p:to>
                                        <p:strVal val="visible"/>
                                      </p:to>
                                    </p:set>
                                  </p:childTnLst>
                                </p:cTn>
                              </p:par>
                              <p:par>
                                <p:cTn id="33" presetID="1" presetClass="entr" presetSubtype="0" fill="hold" grpId="1" nodeType="withEffect">
                                  <p:stCondLst>
                                    <p:cond delay="0"/>
                                  </p:stCondLst>
                                  <p:childTnLst>
                                    <p:set>
                                      <p:cBhvr>
                                        <p:cTn id="34" dur="1" fill="hold">
                                          <p:stCondLst>
                                            <p:cond delay="0"/>
                                          </p:stCondLst>
                                        </p:cTn>
                                        <p:tgtEl>
                                          <p:spTgt spid="27"/>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0" grpId="0"/>
      <p:bldP spid="27" grpId="0"/>
      <p:bldP spid="27" grpId="1"/>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14</TotalTime>
  <Words>3535</Words>
  <Application>Microsoft Office PowerPoint</Application>
  <PresentationFormat>On-screen Show (4:3)</PresentationFormat>
  <Paragraphs>380</Paragraphs>
  <Slides>13</Slides>
  <Notes>12</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22" baseType="lpstr">
      <vt:lpstr>ＭＳ Ｐゴシック</vt:lpstr>
      <vt:lpstr>Arial</vt:lpstr>
      <vt:lpstr>Calibri</vt:lpstr>
      <vt:lpstr>Calibri Light</vt:lpstr>
      <vt:lpstr>Courier New</vt:lpstr>
      <vt:lpstr>Times New Roman</vt:lpstr>
      <vt:lpstr>ヒラギノ角ゴ Pro W3</vt:lpstr>
      <vt:lpstr>Office Theme</vt:lpstr>
      <vt:lpstr>Equation</vt:lpstr>
      <vt:lpstr>Electricity and Magnetism II</vt:lpstr>
      <vt:lpstr>If I tell you           ,  what can you conclude about F?  </vt:lpstr>
      <vt:lpstr>If I tell you          , what can you conclude about F?  </vt:lpstr>
      <vt:lpstr>PowerPoint Presentation</vt:lpstr>
      <vt:lpstr>How do you interpret</vt:lpstr>
      <vt:lpstr>At what time, t, does an observer at s first know the current was turned on? </vt:lpstr>
      <vt:lpstr>At what time t, after s/c, does an observer at s see current from the entire wire? </vt:lpstr>
      <vt:lpstr>At time t = 0, a current I0  in an infinitely long neutral wire is turned on.  When does observer at s first know the current was turned on? (We are working in the Lorentz gauge.) </vt:lpstr>
      <vt:lpstr>What is the direction of A near the wire?</vt:lpstr>
      <vt:lpstr>A neutral, infinite current sheet, K, flows in the x-y plane, in the +y direction. To the right of the x-y plane, according to what you know from Phys 3310, the E and B field directions are:</vt:lpstr>
      <vt:lpstr>A neutral infinite current sheet, K, is turned on at t=0, flows in the x-y plane, in the +y direction.  Very shortly after t=0,  the E and B fields:</vt:lpstr>
      <vt:lpstr>A neutral infinite current sheet, K, is turned on at t=0, flows in the x-y plane, in the +y direction.  Shortly afterwards, the B field near the sheet:</vt:lpstr>
      <vt:lpstr>A neutral infinite current sheet, K, is turned on at t=0, flows in the x-y plane, in the +y-axis.  Shortly afterwards, the E field near the wavefront (but not past it):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Electricity and Magnetism II</dc:title>
  <dc:creator>Colton, John S</dc:creator>
  <cp:lastModifiedBy>Colton, John S</cp:lastModifiedBy>
  <cp:revision>2</cp:revision>
  <dcterms:created xsi:type="dcterms:W3CDTF">2016-08-05T03:23:55Z</dcterms:created>
  <dcterms:modified xsi:type="dcterms:W3CDTF">2016-08-05T03:38:40Z</dcterms:modified>
</cp:coreProperties>
</file>