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306" autoAdjust="0"/>
  </p:normalViewPr>
  <p:slideViewPr>
    <p:cSldViewPr snapToGrid="0">
      <p:cViewPr varScale="1">
        <p:scale>
          <a:sx n="84" d="100"/>
          <a:sy n="84" d="100"/>
        </p:scale>
        <p:origin x="606" y="84"/>
      </p:cViewPr>
      <p:guideLst/>
    </p:cSldViewPr>
  </p:slideViewPr>
  <p:notesTextViewPr>
    <p:cViewPr>
      <p:scale>
        <a:sx n="1" d="1"/>
        <a:sy n="1" d="1"/>
      </p:scale>
      <p:origin x="0" y="0"/>
    </p:cViewPr>
  </p:notesTextViewPr>
  <p:notesViewPr>
    <p:cSldViewPr snapToGrid="0">
      <p:cViewPr varScale="1">
        <p:scale>
          <a:sx n="84" d="100"/>
          <a:sy n="84" d="100"/>
        </p:scale>
        <p:origin x="199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3303B-7297-4773-84DC-B96F5AD4E0D2}" type="datetimeFigureOut">
              <a:rPr lang="en-US" smtClean="0"/>
              <a:t>8/4/2016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B52C2-5660-481C-A970-A8931367EBED}" type="slidenum">
              <a:rPr lang="en-US" smtClean="0"/>
              <a:t>‹#›</a:t>
            </a:fld>
            <a:endParaRPr lang="en-US"/>
          </a:p>
        </p:txBody>
      </p:sp>
    </p:spTree>
    <p:extLst>
      <p:ext uri="{BB962C8B-B14F-4D97-AF65-F5344CB8AC3E}">
        <p14:creationId xmlns:p14="http://schemas.microsoft.com/office/powerpoint/2010/main" val="365251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NOT A CLICKER</a:t>
            </a:r>
            <a:r>
              <a:rPr lang="en-US" baseline="0" dirty="0" smtClean="0"/>
              <a:t> – CLASS ACTIVITY</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r>
              <a:rPr lang="en-US" b="1" dirty="0" smtClean="0"/>
              <a:t>Fall</a:t>
            </a:r>
            <a:r>
              <a:rPr lang="en-US" b="1" baseline="0" dirty="0" smtClean="0"/>
              <a:t> 2011 Comments</a:t>
            </a:r>
            <a:endParaRPr lang="en-US" b="1" dirty="0" smtClean="0"/>
          </a:p>
          <a:p>
            <a:r>
              <a:rPr lang="en-US" dirty="0" smtClean="0"/>
              <a:t>No clicking, but this was a class activity to remind them about the </a:t>
            </a:r>
            <a:r>
              <a:rPr lang="en-US" dirty="0" err="1" smtClean="0"/>
              <a:t>multipole</a:t>
            </a:r>
            <a:r>
              <a:rPr lang="en-US" baseline="0" dirty="0" smtClean="0"/>
              <a:t> expansion, that E drops like 1/r^2 (or faster), and B like 1/r^3 (or faster) for localized sources, and thus EXB falls off faster than da grows, so this integral VANISHES at large S. Static charges do not radiate! Radiation refers to the part of the E and B fields that DOES contribute a finite amount to this integral. </a:t>
            </a:r>
          </a:p>
          <a:p>
            <a:endParaRPr lang="en-US" baseline="0" dirty="0" smtClean="0"/>
          </a:p>
          <a:p>
            <a:endParaRPr lang="en-US" baseline="0" dirty="0" smtClean="0"/>
          </a:p>
          <a:p>
            <a:r>
              <a:rPr lang="en-US" baseline="0" dirty="0" smtClean="0"/>
              <a:t>==============================</a:t>
            </a:r>
          </a:p>
          <a:p>
            <a:r>
              <a:rPr lang="en-US" baseline="0" dirty="0" smtClean="0"/>
              <a:t>Written by SJP in PHYS 3320 Fa11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a:t>
            </a:fld>
            <a:endParaRPr lang="en-US"/>
          </a:p>
        </p:txBody>
      </p:sp>
    </p:spTree>
    <p:extLst>
      <p:ext uri="{BB962C8B-B14F-4D97-AF65-F5344CB8AC3E}">
        <p14:creationId xmlns:p14="http://schemas.microsoft.com/office/powerpoint/2010/main" val="140070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MATH/PHYSICS</a:t>
            </a:r>
            <a:br>
              <a:rPr lang="en-US" dirty="0" smtClean="0"/>
            </a:br>
            <a:r>
              <a:rPr lang="en-US" dirty="0" smtClean="0"/>
              <a:t>Correct</a:t>
            </a:r>
            <a:r>
              <a:rPr lang="en-US" baseline="0" dirty="0" smtClean="0"/>
              <a:t> Answer(s): A, B</a:t>
            </a:r>
          </a:p>
          <a:p>
            <a:r>
              <a:rPr lang="en-US" baseline="0"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29</a:t>
            </a:r>
          </a:p>
          <a:p>
            <a:r>
              <a:rPr lang="en-US" baseline="0" dirty="0" smtClean="0"/>
              <a:t>Top Question</a:t>
            </a:r>
          </a:p>
          <a:p>
            <a:r>
              <a:rPr lang="en-US" baseline="0" dirty="0" smtClean="0"/>
              <a:t>[[75]], 9, 16</a:t>
            </a:r>
          </a:p>
          <a:p>
            <a:r>
              <a:rPr lang="en-US" baseline="0" dirty="0" smtClean="0"/>
              <a:t>Bottom Question</a:t>
            </a:r>
          </a:p>
          <a:p>
            <a:r>
              <a:rPr lang="en-US" baseline="0" dirty="0" smtClean="0"/>
              <a:t>18, [[82]]</a:t>
            </a:r>
          </a:p>
          <a:p>
            <a:r>
              <a:rPr lang="en-US" baseline="0" dirty="0" smtClean="0"/>
              <a:t>________________________________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in 3320 Sp12</a:t>
            </a:r>
            <a:endParaRPr lang="en-US" b="1"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3</a:t>
            </a:fld>
            <a:endParaRPr lang="en-US"/>
          </a:p>
        </p:txBody>
      </p:sp>
    </p:spTree>
    <p:extLst>
      <p:ext uri="{BB962C8B-B14F-4D97-AF65-F5344CB8AC3E}">
        <p14:creationId xmlns:p14="http://schemas.microsoft.com/office/powerpoint/2010/main" val="377623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MATH/PHYSICS</a:t>
            </a:r>
            <a:br>
              <a:rPr lang="en-US" dirty="0" smtClean="0"/>
            </a:br>
            <a:r>
              <a:rPr lang="en-US" dirty="0" smtClean="0"/>
              <a:t>Correct</a:t>
            </a:r>
            <a:r>
              <a:rPr lang="en-US" baseline="0" dirty="0" smtClean="0"/>
              <a:t> Answer(s): A, B</a:t>
            </a:r>
          </a:p>
          <a:p>
            <a:r>
              <a:rPr lang="en-US" baseline="0"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29</a:t>
            </a:r>
          </a:p>
          <a:p>
            <a:r>
              <a:rPr lang="en-US" baseline="0" dirty="0" smtClean="0"/>
              <a:t>Top Question</a:t>
            </a:r>
          </a:p>
          <a:p>
            <a:r>
              <a:rPr lang="en-US" baseline="0" dirty="0" smtClean="0"/>
              <a:t>[[75]], 9, 16</a:t>
            </a:r>
          </a:p>
          <a:p>
            <a:r>
              <a:rPr lang="en-US" baseline="0" dirty="0" smtClean="0"/>
              <a:t>Bottom Question</a:t>
            </a:r>
          </a:p>
          <a:p>
            <a:r>
              <a:rPr lang="en-US" baseline="0" dirty="0" smtClean="0"/>
              <a:t>18, [[82]]</a:t>
            </a:r>
          </a:p>
          <a:p>
            <a:r>
              <a:rPr lang="en-US" baseline="0" dirty="0" smtClean="0"/>
              <a:t>________________________________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in 3320 Sp12</a:t>
            </a:r>
            <a:endParaRPr lang="en-US" b="1"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4</a:t>
            </a:fld>
            <a:endParaRPr lang="en-US"/>
          </a:p>
        </p:txBody>
      </p:sp>
    </p:spTree>
    <p:extLst>
      <p:ext uri="{BB962C8B-B14F-4D97-AF65-F5344CB8AC3E}">
        <p14:creationId xmlns:p14="http://schemas.microsoft.com/office/powerpoint/2010/main" val="281396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MATH/ PHYSICS</a:t>
            </a:r>
          </a:p>
          <a:p>
            <a:r>
              <a:rPr lang="en-US" baseline="0" dirty="0" smtClean="0"/>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______________________________</a:t>
            </a:r>
            <a:br>
              <a:rPr lang="en-US" baseline="0" dirty="0" smtClean="0"/>
            </a:br>
            <a:r>
              <a:rPr lang="en-US" dirty="0" smtClean="0"/>
              <a:t>Physics 3320 Sp12</a:t>
            </a:r>
            <a:r>
              <a:rPr lang="en-US" baseline="0" dirty="0" smtClean="0"/>
              <a:t> (MD) Lecture 30</a:t>
            </a:r>
          </a:p>
          <a:p>
            <a:r>
              <a:rPr lang="en-US" dirty="0" smtClean="0"/>
              <a:t>[[97]], 0, 0, 3, 0</a:t>
            </a:r>
          </a:p>
          <a:p>
            <a:r>
              <a:rPr lang="en-US" dirty="0" smtClean="0"/>
              <a:t>______________________________</a:t>
            </a:r>
          </a:p>
          <a:p>
            <a:r>
              <a:rPr lang="en-US" b="1" dirty="0" smtClean="0"/>
              <a:t>Spring</a:t>
            </a:r>
            <a:r>
              <a:rPr lang="en-US" b="1" baseline="0" dirty="0" smtClean="0"/>
              <a:t> 2012 Comments</a:t>
            </a:r>
            <a:endParaRPr lang="en-US" b="0" baseline="0" dirty="0" smtClean="0"/>
          </a:p>
          <a:p>
            <a:endParaRPr lang="en-US" b="0" baseline="0" dirty="0" smtClean="0"/>
          </a:p>
          <a:p>
            <a:r>
              <a:rPr lang="en-US" b="0" baseline="0" dirty="0" smtClean="0"/>
              <a:t>Not particularly challenging, but good to talk about since they had an upcoming homework problem deriving the equation for a spherical wave.</a:t>
            </a:r>
          </a:p>
          <a:p>
            <a:endParaRPr lang="en-US" b="0" baseline="0" dirty="0" smtClean="0"/>
          </a:p>
          <a:p>
            <a:r>
              <a:rPr lang="en-US" b="0" baseline="0" dirty="0" smtClean="0"/>
              <a:t>=============================</a:t>
            </a:r>
          </a:p>
          <a:p>
            <a:r>
              <a:rPr lang="en-US" b="0" baseline="0" dirty="0" smtClean="0"/>
              <a:t>Written by M </a:t>
            </a:r>
            <a:r>
              <a:rPr lang="en-US" b="0" baseline="0" dirty="0" err="1" smtClean="0"/>
              <a:t>Dubson</a:t>
            </a:r>
            <a:r>
              <a:rPr lang="en-US" b="0" baseline="0" dirty="0" smtClean="0"/>
              <a:t> in 3320 Sp12</a:t>
            </a:r>
            <a:endParaRPr lang="en-US" b="1"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5</a:t>
            </a:fld>
            <a:endParaRPr lang="en-US"/>
          </a:p>
        </p:txBody>
      </p:sp>
    </p:spTree>
    <p:extLst>
      <p:ext uri="{BB962C8B-B14F-4D97-AF65-F5344CB8AC3E}">
        <p14:creationId xmlns:p14="http://schemas.microsoft.com/office/powerpoint/2010/main" val="127351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MATH/PHYSICS</a:t>
            </a:r>
            <a:br>
              <a:rPr lang="en-US" baseline="0" dirty="0" smtClean="0"/>
            </a:br>
            <a:r>
              <a:rPr lang="en-US" baseline="0" dirty="0" smtClean="0"/>
              <a:t>Correct Answer: B</a:t>
            </a:r>
            <a:endParaRPr lang="en-US" dirty="0" smtClean="0"/>
          </a:p>
          <a:p>
            <a:r>
              <a:rPr lang="en-US" dirty="0" smtClean="0"/>
              <a:t>________________________________</a:t>
            </a:r>
          </a:p>
          <a:p>
            <a:r>
              <a:rPr lang="en-US" dirty="0" smtClean="0"/>
              <a:t>Physics 3320 Fa11 (SJP) Lecture</a:t>
            </a:r>
            <a:r>
              <a:rPr lang="en-US" baseline="0" dirty="0" smtClean="0"/>
              <a:t> </a:t>
            </a:r>
            <a:r>
              <a:rPr lang="en-US" dirty="0" smtClean="0"/>
              <a:t>37</a:t>
            </a:r>
          </a:p>
          <a:p>
            <a:r>
              <a:rPr lang="en-US" dirty="0" smtClean="0"/>
              <a:t>0, [[74]], 5, 16, 5</a:t>
            </a:r>
          </a:p>
          <a:p>
            <a:r>
              <a:rPr lang="en-US" dirty="0" smtClean="0"/>
              <a:t>Physics 3320 Sp12 (MD) Lecture 30</a:t>
            </a:r>
          </a:p>
          <a:p>
            <a:r>
              <a:rPr lang="en-US" dirty="0" smtClean="0"/>
              <a:t>3, [[97]], 0, 0, 0</a:t>
            </a:r>
          </a:p>
          <a:p>
            <a:r>
              <a:rPr lang="en-US" dirty="0" smtClean="0"/>
              <a:t>________________________________</a:t>
            </a:r>
          </a:p>
          <a:p>
            <a:r>
              <a:rPr lang="en-US" b="1" dirty="0" smtClean="0"/>
              <a:t>Fall</a:t>
            </a:r>
            <a:r>
              <a:rPr lang="en-US" b="1" baseline="0" dirty="0" smtClean="0"/>
              <a:t> 2011 Comments</a:t>
            </a:r>
            <a:endParaRPr lang="en-US" b="1" dirty="0" smtClean="0"/>
          </a:p>
          <a:p>
            <a:r>
              <a:rPr lang="en-US" dirty="0" smtClean="0"/>
              <a:t>We talked about this last class, but it was a *long*</a:t>
            </a:r>
            <a:r>
              <a:rPr lang="en-US" baseline="0" dirty="0" smtClean="0"/>
              <a:t> discussion, students were confused and struggling. When I asked people “which direction is this wave propagating”, they didn’t know, or knew by memory but could not argue it from the formula. There was very weak understanding of the connection of this back to plane waves, though we drew it out in the discussion (e.g., writing down a formula for B pointing in x-hat direction, traveling in </a:t>
            </a:r>
            <a:r>
              <a:rPr lang="en-US" baseline="0" dirty="0" err="1" smtClean="0"/>
              <a:t>z</a:t>
            </a:r>
            <a:r>
              <a:rPr lang="en-US" baseline="0" dirty="0" smtClean="0"/>
              <a:t>-direction, and comparing) Students were arguing that E must be perpendicular to B, but then some students noted that </a:t>
            </a:r>
            <a:r>
              <a:rPr lang="en-US" baseline="0" dirty="0" err="1" smtClean="0"/>
              <a:t>z</a:t>
            </a:r>
            <a:r>
              <a:rPr lang="en-US" baseline="0" dirty="0" smtClean="0"/>
              <a:t>-hat is perpendicular to phi-hat (so it became one of the popular wrong answers) They remembered Griffiths “donut picture”, but did not understand it is merely showing the sin^2(theta) dependence of intensity, not the direction of propagation! </a:t>
            </a:r>
            <a:endParaRPr lang="en-US" dirty="0" smtClean="0"/>
          </a:p>
          <a:p>
            <a:endParaRPr lang="en-US" dirty="0" smtClean="0"/>
          </a:p>
          <a:p>
            <a:r>
              <a:rPr lang="en-US" dirty="0" smtClean="0"/>
              <a:t>Notes</a:t>
            </a: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kern="1200" dirty="0" smtClean="0">
                <a:solidFill>
                  <a:schemeClr val="tx1"/>
                </a:solidFill>
                <a:latin typeface="+mn-lt"/>
                <a:ea typeface="ＭＳ Ｐゴシック" pitchFamily="-106" charset="-128"/>
                <a:cs typeface="ＭＳ Ｐゴシック" pitchFamily="-106" charset="-128"/>
              </a:rPr>
              <a:t>Before discussion, about 60% chose</a:t>
            </a:r>
            <a:r>
              <a:rPr lang="en-US" sz="1200" kern="1200" baseline="0" dirty="0" smtClean="0">
                <a:solidFill>
                  <a:schemeClr val="tx1"/>
                </a:solidFill>
                <a:latin typeface="+mn-lt"/>
                <a:ea typeface="ＭＳ Ｐゴシック" pitchFamily="-106" charset="-128"/>
                <a:cs typeface="ＭＳ Ｐゴシック" pitchFamily="-106" charset="-128"/>
              </a:rPr>
              <a:t> B</a:t>
            </a:r>
            <a:r>
              <a:rPr lang="en-US" sz="1200" kern="1200" dirty="0" smtClean="0">
                <a:solidFill>
                  <a:schemeClr val="tx1"/>
                </a:solidFill>
                <a:latin typeface="+mn-lt"/>
                <a:ea typeface="ＭＳ Ｐゴシック" pitchFamily="-106" charset="-128"/>
                <a:cs typeface="ＭＳ Ｐゴシック" pitchFamily="-106" charset="-128"/>
              </a:rPr>
              <a:t>, rest split on C</a:t>
            </a:r>
            <a:r>
              <a:rPr lang="en-US" sz="1200" kern="1200" baseline="0" dirty="0" smtClean="0">
                <a:solidFill>
                  <a:schemeClr val="tx1"/>
                </a:solidFill>
                <a:latin typeface="+mn-lt"/>
                <a:ea typeface="ＭＳ Ｐゴシック" pitchFamily="-106" charset="-128"/>
                <a:cs typeface="ＭＳ Ｐゴシック" pitchFamily="-106" charset="-128"/>
              </a:rPr>
              <a:t> &amp; D</a:t>
            </a:r>
            <a:r>
              <a:rPr lang="en-US" sz="1200" kern="1200" dirty="0" smtClean="0">
                <a:solidFill>
                  <a:schemeClr val="tx1"/>
                </a:solidFill>
                <a:latin typeface="+mn-lt"/>
                <a:ea typeface="ＭＳ Ｐゴシック" pitchFamily="-106" charset="-128"/>
                <a:cs typeface="ＭＳ Ｐゴシック" pitchFamily="-106" charset="-128"/>
              </a:rPr>
              <a:t>.  About 75% correct after discussion, z-hat still most popular incorrect choice.  A student argues that z-hat is tempting since it always points perpendicular to phi-hat.</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LA:</a:t>
            </a:r>
            <a:r>
              <a:rPr lang="en-US" sz="1200" b="0" kern="1200" dirty="0" smtClean="0">
                <a:solidFill>
                  <a:schemeClr val="tx1"/>
                </a:solidFill>
                <a:latin typeface="+mn-lt"/>
                <a:ea typeface="ＭＳ Ｐゴシック" pitchFamily="-106" charset="-128"/>
                <a:cs typeface="ＭＳ Ｐゴシック" pitchFamily="-106" charset="-128"/>
              </a:rPr>
              <a:t> During the class discussion, one</a:t>
            </a:r>
            <a:r>
              <a:rPr lang="en-US" sz="1200" b="0" kern="1200" baseline="0" dirty="0" smtClean="0">
                <a:solidFill>
                  <a:schemeClr val="tx1"/>
                </a:solidFill>
                <a:latin typeface="+mn-lt"/>
                <a:ea typeface="ＭＳ Ｐゴシック" pitchFamily="-106" charset="-128"/>
                <a:cs typeface="ＭＳ Ｐゴシック" pitchFamily="-106" charset="-128"/>
              </a:rPr>
              <a:t> student</a:t>
            </a:r>
            <a:r>
              <a:rPr lang="en-US" sz="1200" b="0" kern="1200" dirty="0" smtClean="0">
                <a:solidFill>
                  <a:schemeClr val="tx1"/>
                </a:solidFill>
                <a:latin typeface="+mn-lt"/>
                <a:ea typeface="ＭＳ Ｐゴシック" pitchFamily="-106" charset="-128"/>
                <a:cs typeface="ＭＳ Ｐゴシック" pitchFamily="-106" charset="-128"/>
              </a:rPr>
              <a:t> said his method was to eliminate A and D right off the bat, and then eliminate C because he felt like the wave was "moving out" (I am guessing his argument was that the E field couldn't point in the same direction as the propagation of the wave, but it was hard to tell exactly what he was saying.)  Another</a:t>
            </a:r>
            <a:r>
              <a:rPr lang="en-US" sz="1200" b="0" kern="1200" baseline="0" dirty="0" smtClean="0">
                <a:solidFill>
                  <a:schemeClr val="tx1"/>
                </a:solidFill>
                <a:latin typeface="+mn-lt"/>
                <a:ea typeface="ＭＳ Ｐゴシック" pitchFamily="-106" charset="-128"/>
                <a:cs typeface="ＭＳ Ｐゴシック" pitchFamily="-106" charset="-128"/>
              </a:rPr>
              <a:t> student</a:t>
            </a:r>
            <a:r>
              <a:rPr lang="en-US" sz="1200" b="0" kern="1200" dirty="0" smtClean="0">
                <a:solidFill>
                  <a:schemeClr val="tx1"/>
                </a:solidFill>
                <a:latin typeface="+mn-lt"/>
                <a:ea typeface="ＭＳ Ｐゴシック" pitchFamily="-106" charset="-128"/>
                <a:cs typeface="ＭＳ Ｐゴシック" pitchFamily="-106" charset="-128"/>
              </a:rPr>
              <a:t> said that E has to be perpendicular to B and to S.  Then someone else made an argument for D, and the</a:t>
            </a:r>
            <a:r>
              <a:rPr lang="en-US" sz="1200" b="0" kern="1200" baseline="0" dirty="0" smtClean="0">
                <a:solidFill>
                  <a:schemeClr val="tx1"/>
                </a:solidFill>
                <a:latin typeface="+mn-lt"/>
                <a:ea typeface="ＭＳ Ｐゴシック" pitchFamily="-106" charset="-128"/>
                <a:cs typeface="ＭＳ Ｐゴシック" pitchFamily="-106" charset="-128"/>
              </a:rPr>
              <a:t> first student</a:t>
            </a:r>
            <a:r>
              <a:rPr lang="en-US" sz="1200" b="0" kern="1200" dirty="0" smtClean="0">
                <a:solidFill>
                  <a:schemeClr val="tx1"/>
                </a:solidFill>
                <a:latin typeface="+mn-lt"/>
                <a:ea typeface="ＭＳ Ｐゴシック" pitchFamily="-106" charset="-128"/>
                <a:cs typeface="ＭＳ Ｐゴシック" pitchFamily="-106" charset="-128"/>
              </a:rPr>
              <a:t> said no because "we have a theta, phi, and r in our equation, so we must be using spherical coordinates" (so there should be no z-component).</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0" kern="1200" dirty="0" smtClean="0">
                <a:solidFill>
                  <a:schemeClr val="tx1"/>
                </a:solidFill>
                <a:latin typeface="+mn-lt"/>
                <a:ea typeface="ＭＳ Ｐゴシック" pitchFamily="-106" charset="-128"/>
                <a:cs typeface="ＭＳ Ｐゴシック" pitchFamily="-106" charset="-128"/>
              </a:rPr>
              <a:t>Steve asked a couple of times how we know that the wave is propagating in the r direction (or maybe instead how we know S points in the r hat direction), and no one really answered that question. I suspect the fact that the wave propagates in the </a:t>
            </a:r>
            <a:r>
              <a:rPr lang="en-US" sz="1200" b="0" kern="1200" dirty="0" err="1" smtClean="0">
                <a:solidFill>
                  <a:schemeClr val="tx1"/>
                </a:solidFill>
                <a:latin typeface="+mn-lt"/>
                <a:ea typeface="ＭＳ Ｐゴシック" pitchFamily="-106" charset="-128"/>
                <a:cs typeface="ＭＳ Ｐゴシック" pitchFamily="-106" charset="-128"/>
              </a:rPr>
              <a:t>r</a:t>
            </a:r>
            <a:r>
              <a:rPr lang="en-US" sz="1200" b="0" kern="1200" dirty="0" smtClean="0">
                <a:solidFill>
                  <a:schemeClr val="tx1"/>
                </a:solidFill>
                <a:latin typeface="+mn-lt"/>
                <a:ea typeface="ＭＳ Ｐゴシック" pitchFamily="-106" charset="-128"/>
                <a:cs typeface="ＭＳ Ｐゴシック" pitchFamily="-106" charset="-128"/>
              </a:rPr>
              <a:t>-direction because of the </a:t>
            </a:r>
            <a:r>
              <a:rPr lang="en-US" sz="1200" b="0" kern="1200" dirty="0" err="1" smtClean="0">
                <a:solidFill>
                  <a:schemeClr val="tx1"/>
                </a:solidFill>
                <a:latin typeface="+mn-lt"/>
                <a:ea typeface="ＭＳ Ｐゴシック" pitchFamily="-106" charset="-128"/>
                <a:cs typeface="ＭＳ Ｐゴシック" pitchFamily="-106" charset="-128"/>
              </a:rPr>
              <a:t>Cos(wt-wr/c</a:t>
            </a:r>
            <a:r>
              <a:rPr lang="en-US" sz="1200" b="0" kern="1200" dirty="0" smtClean="0">
                <a:solidFill>
                  <a:schemeClr val="tx1"/>
                </a:solidFill>
                <a:latin typeface="+mn-lt"/>
                <a:ea typeface="ＭＳ Ｐゴシック" pitchFamily="-106" charset="-128"/>
                <a:cs typeface="ＭＳ Ｐゴシック" pitchFamily="-106" charset="-128"/>
              </a:rPr>
              <a:t>) term was somewhat missed by most students, even though we have covered that topic several times before.  Eventually Steve asked why we were approximating 2πc/w &gt;&gt; d, and no one had much of an explanation.</a:t>
            </a:r>
          </a:p>
          <a:p>
            <a:endParaRPr lang="en-US" b="1" dirty="0" smtClean="0"/>
          </a:p>
          <a:p>
            <a:endParaRPr lang="en-US" dirty="0" smtClean="0"/>
          </a:p>
          <a:p>
            <a:r>
              <a:rPr lang="en-US" dirty="0" smtClean="0"/>
              <a:t>===============================</a:t>
            </a:r>
          </a:p>
          <a:p>
            <a:r>
              <a:rPr lang="en-US" dirty="0" smtClean="0"/>
              <a:t>Written</a:t>
            </a:r>
            <a:r>
              <a:rPr lang="en-US" baseline="0" dirty="0" smtClean="0"/>
              <a:t> by SJP in PHYS 3320 Fa11</a:t>
            </a:r>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6</a:t>
            </a:fld>
            <a:endParaRPr lang="en-US"/>
          </a:p>
        </p:txBody>
      </p:sp>
    </p:spTree>
    <p:extLst>
      <p:ext uri="{BB962C8B-B14F-4D97-AF65-F5344CB8AC3E}">
        <p14:creationId xmlns:p14="http://schemas.microsoft.com/office/powerpoint/2010/main" val="2351230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NOT A CLICKER –</a:t>
            </a:r>
            <a:r>
              <a:rPr lang="en-US" baseline="0" dirty="0" smtClean="0"/>
              <a:t> CLASS ACTIVITY/QUESTION</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t>Fall 2011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Spent a lot of time  interpreting this formula – pointing out what it depends on. We drew the “Griffiths donut” and talked it through, many of them did not have a clear or unambiguous interpretation of that picture. Some thought it was “expanding in time”, others “rotating”… </a:t>
            </a:r>
            <a:endParaRPr lang="en-US" dirty="0" smtClean="0"/>
          </a:p>
          <a:p>
            <a:endParaRPr lang="en-US" dirty="0" smtClean="0"/>
          </a:p>
          <a:p>
            <a:r>
              <a:rPr lang="en-US" b="1" dirty="0" smtClean="0"/>
              <a:t>Baily:</a:t>
            </a:r>
            <a:r>
              <a:rPr lang="en-US" b="0" dirty="0" smtClean="0"/>
              <a:t> Found it helpful to point out what the oscillating dipole looks like from far away.  Far away along the dipole</a:t>
            </a:r>
            <a:r>
              <a:rPr lang="en-US" b="0" baseline="0" dirty="0" smtClean="0"/>
              <a:t> axis (</a:t>
            </a:r>
            <a:r>
              <a:rPr lang="en-US" b="0" baseline="0" dirty="0" err="1" smtClean="0"/>
              <a:t>z</a:t>
            </a:r>
            <a:r>
              <a:rPr lang="en-US" b="0" baseline="0" dirty="0" smtClean="0"/>
              <a:t>), there’s hardly any apparent change in the charge density, so the radiation is small there.  Far away in the plane of oscillation is where you see the maximum change with time.</a:t>
            </a:r>
          </a:p>
          <a:p>
            <a:endParaRPr lang="en-US" b="0" baseline="0" dirty="0" smtClean="0"/>
          </a:p>
          <a:p>
            <a:endParaRPr lang="en-US" dirty="0" smtClean="0"/>
          </a:p>
          <a:p>
            <a:r>
              <a:rPr lang="en-US" dirty="0" smtClean="0"/>
              <a:t>====================================</a:t>
            </a:r>
          </a:p>
          <a:p>
            <a:r>
              <a:rPr lang="en-US" dirty="0" smtClean="0"/>
              <a:t>Written</a:t>
            </a:r>
            <a:r>
              <a:rPr lang="en-US" baseline="0" dirty="0" smtClean="0"/>
              <a:t> by SJP in PHYS 3320 Fa11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7</a:t>
            </a:fld>
            <a:endParaRPr lang="en-US"/>
          </a:p>
        </p:txBody>
      </p:sp>
    </p:spTree>
    <p:extLst>
      <p:ext uri="{BB962C8B-B14F-4D97-AF65-F5344CB8AC3E}">
        <p14:creationId xmlns:p14="http://schemas.microsoft.com/office/powerpoint/2010/main" val="835286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 CLICKER –</a:t>
            </a:r>
            <a:r>
              <a:rPr lang="en-US" baseline="0" dirty="0" smtClean="0"/>
              <a:t> CLASS ACTIVITY/ QUESTION</a:t>
            </a:r>
          </a:p>
          <a:p>
            <a:r>
              <a:rPr lang="en-US" baseline="0" dirty="0" smtClean="0"/>
              <a:t/>
            </a:r>
            <a:br>
              <a:rPr lang="en-US" baseline="0" dirty="0" smtClean="0"/>
            </a:br>
            <a:r>
              <a:rPr lang="en-US" baseline="0" dirty="0" smtClean="0"/>
              <a:t>Fall 2011: Used at beginning of Lecture 38</a:t>
            </a:r>
          </a:p>
          <a:p>
            <a:r>
              <a:rPr lang="en-US" b="1" dirty="0" smtClean="0"/>
              <a:t>Fall 2011 Comments</a:t>
            </a:r>
          </a:p>
          <a:p>
            <a:r>
              <a:rPr lang="en-US" dirty="0" smtClean="0"/>
              <a:t>Nothing to click, but spent quite a bit of class time walking through</a:t>
            </a:r>
            <a:r>
              <a:rPr lang="en-US" baseline="0" dirty="0" smtClean="0"/>
              <a:t> the idea here. This is the “sky is blue” result, which is always inspiring, but I really pushed hard on WHY this formula corresponds to blue sky. I thought it was obvious given the omega^4, but it was not, there was a lot of discussion, ideas focused first on quantum mechanics/energy, or “scattering of the sunlight to large theta” (true, but without seeing why there’s more blue than red) It took quite a few minutes before somebody latched on to the omega^4 element.  One student asked the classic “then why isn’t it purple” (violet), which was nice – one student came up with the idea that the eye is seeing all colors, weighted by omega^4, and maybe we interpret that as blue. It took awhile to get out the idea of the “input spectrum” of the sun as playing a role, but they seemed to know/identify with that when I presented it. </a:t>
            </a:r>
          </a:p>
          <a:p>
            <a:endParaRPr lang="en-US" baseline="0" dirty="0" smtClean="0"/>
          </a:p>
          <a:p>
            <a:r>
              <a:rPr lang="en-US" baseline="0" dirty="0" smtClean="0"/>
              <a:t>We also talked about the red sunset, and here too it took a few minutes for them to come around to an explanation that was consistent with what we’ve just been talking about. </a:t>
            </a:r>
          </a:p>
          <a:p>
            <a:endParaRPr lang="en-US" baseline="0" dirty="0" smtClean="0"/>
          </a:p>
          <a:p>
            <a:r>
              <a:rPr lang="en-US" baseline="0" dirty="0" smtClean="0"/>
              <a:t>The polarization question was also interesting for them, it raised some questions about re-scattering, and whether you would really get a mix of polarizations.  </a:t>
            </a:r>
          </a:p>
          <a:p>
            <a:endParaRPr lang="en-US" baseline="0" dirty="0" smtClean="0"/>
          </a:p>
          <a:p>
            <a:r>
              <a:rPr lang="en-US" baseline="0" dirty="0" smtClean="0"/>
              <a:t>==================================</a:t>
            </a:r>
          </a:p>
          <a:p>
            <a:r>
              <a:rPr lang="en-US" baseline="0" dirty="0" smtClean="0"/>
              <a:t>Written by SJP in PHYS 3320 Fa11</a:t>
            </a:r>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8</a:t>
            </a:fld>
            <a:endParaRPr lang="en-US"/>
          </a:p>
        </p:txBody>
      </p:sp>
    </p:spTree>
    <p:extLst>
      <p:ext uri="{BB962C8B-B14F-4D97-AF65-F5344CB8AC3E}">
        <p14:creationId xmlns:p14="http://schemas.microsoft.com/office/powerpoint/2010/main" val="183725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NOT</a:t>
            </a:r>
            <a:r>
              <a:rPr lang="en-US" baseline="0" dirty="0" smtClean="0"/>
              <a:t> A CLICKER – CLASS ACTIVITY</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Fa11 (SJP)</a:t>
            </a:r>
            <a:r>
              <a:rPr lang="en-US" baseline="0" dirty="0" smtClean="0"/>
              <a:t> Lecture #38</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t>Fall 2011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This was up pre-class (some started working on it), and then I  gave them a few minutes to work on this. Most of them “played the game”, though a few seemed disinterested. When going over it on the board, I had them tell me “which one is really obvious” (the B one with kg in it must be first power), after which the D one (with Coulombs in it) must be squared. The remaining two amount to “two equations in two unknowns”, and this is a key point that I wanted them to see, for the general idea… I  tried to explain the significance of the METHOD (they already kind of know the answer from the radiation formula for a dipole we did last class).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Though, there is one issue that I brought up – after we got the result, this formula goes like a^2, but the result in class yesterday was the same only it went like omega^4. I asked them to resolve this “discrepancy” in powers. (And then, after that, how can they be the SAME if a has meters in it but omega does not. The answer is that last class’ result was for a dipole, and we had p^2 out front, not q^2, which brought in the needed extra meters…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Written by SJP in PHYS 3320 Fa11</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9</a:t>
            </a:fld>
            <a:endParaRPr lang="en-US"/>
          </a:p>
        </p:txBody>
      </p:sp>
    </p:spTree>
    <p:extLst>
      <p:ext uri="{BB962C8B-B14F-4D97-AF65-F5344CB8AC3E}">
        <p14:creationId xmlns:p14="http://schemas.microsoft.com/office/powerpoint/2010/main" val="2709181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7D4991-B1A7-4FA2-B353-CE8E6F8692DA}"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31809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7D4991-B1A7-4FA2-B353-CE8E6F8692DA}"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1093211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7D4991-B1A7-4FA2-B353-CE8E6F8692DA}"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213029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7D4991-B1A7-4FA2-B353-CE8E6F8692DA}"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349239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D4991-B1A7-4FA2-B353-CE8E6F8692DA}"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68154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7D4991-B1A7-4FA2-B353-CE8E6F8692DA}"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254276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7D4991-B1A7-4FA2-B353-CE8E6F8692DA}"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72285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7D4991-B1A7-4FA2-B353-CE8E6F8692DA}"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112374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D4991-B1A7-4FA2-B353-CE8E6F8692DA}"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240048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4991-B1A7-4FA2-B353-CE8E6F8692DA}"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114555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D4991-B1A7-4FA2-B353-CE8E6F8692DA}"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FF45-BD32-4DAE-B077-DE92A10B7311}" type="slidenum">
              <a:rPr lang="en-US" smtClean="0"/>
              <a:t>‹#›</a:t>
            </a:fld>
            <a:endParaRPr lang="en-US"/>
          </a:p>
        </p:txBody>
      </p:sp>
    </p:spTree>
    <p:extLst>
      <p:ext uri="{BB962C8B-B14F-4D97-AF65-F5344CB8AC3E}">
        <p14:creationId xmlns:p14="http://schemas.microsoft.com/office/powerpoint/2010/main" val="326067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D4991-B1A7-4FA2-B353-CE8E6F8692DA}" type="datetimeFigureOut">
              <a:rPr lang="en-US" smtClean="0"/>
              <a:t>8/4/2016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FF45-BD32-4DAE-B077-DE92A10B7311}" type="slidenum">
              <a:rPr lang="en-US" smtClean="0"/>
              <a:t>‹#›</a:t>
            </a:fld>
            <a:endParaRPr lang="en-US"/>
          </a:p>
        </p:txBody>
      </p:sp>
    </p:spTree>
    <p:extLst>
      <p:ext uri="{BB962C8B-B14F-4D97-AF65-F5344CB8AC3E}">
        <p14:creationId xmlns:p14="http://schemas.microsoft.com/office/powerpoint/2010/main" val="4000104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5.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normAutofit fontScale="90000"/>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400800" cy="1752600"/>
          </a:xfrm>
        </p:spPr>
        <p:txBody>
          <a:bodyPr/>
          <a:lstStyle/>
          <a:p>
            <a:r>
              <a:rPr lang="en-US" dirty="0" smtClean="0"/>
              <a:t>Griffiths Chapter 11 Radiation</a:t>
            </a:r>
          </a:p>
          <a:p>
            <a:r>
              <a:rPr lang="en-US" dirty="0" smtClean="0"/>
              <a:t>Clicker Questions</a:t>
            </a:r>
            <a:endParaRPr lang="en-US" dirty="0"/>
          </a:p>
        </p:txBody>
      </p:sp>
      <p:sp>
        <p:nvSpPr>
          <p:cNvPr id="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11.1</a:t>
            </a:r>
            <a:endParaRPr lang="en-US" sz="800" dirty="0"/>
          </a:p>
        </p:txBody>
      </p:sp>
      <p:pic>
        <p:nvPicPr>
          <p:cNvPr id="5" name="Picture 4" descr="by-nc-sa.png"/>
          <p:cNvPicPr>
            <a:picLocks noChangeAspect="1"/>
          </p:cNvPicPr>
          <p:nvPr/>
        </p:nvPicPr>
        <p:blipFill>
          <a:blip r:embed="rId2"/>
          <a:stretch>
            <a:fillRect/>
          </a:stretch>
        </p:blipFill>
        <p:spPr>
          <a:xfrm>
            <a:off x="7772400" y="5992812"/>
            <a:ext cx="1228725" cy="428625"/>
          </a:xfrm>
          <a:prstGeom prst="rect">
            <a:avLst/>
          </a:prstGeom>
        </p:spPr>
      </p:pic>
    </p:spTree>
    <p:extLst>
      <p:ext uri="{BB962C8B-B14F-4D97-AF65-F5344CB8AC3E}">
        <p14:creationId xmlns:p14="http://schemas.microsoft.com/office/powerpoint/2010/main" val="160195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238125"/>
            <a:ext cx="7772400" cy="498475"/>
          </a:xfrm>
        </p:spPr>
        <p:txBody>
          <a:bodyPr>
            <a:normAutofit/>
          </a:bodyPr>
          <a:lstStyle/>
          <a:p>
            <a:pPr algn="l"/>
            <a:r>
              <a:rPr lang="en-US" sz="2400" dirty="0" smtClean="0"/>
              <a:t>The integrated </a:t>
            </a:r>
            <a:r>
              <a:rPr lang="en-US" sz="2400" dirty="0" err="1" smtClean="0"/>
              <a:t>Poynting</a:t>
            </a:r>
            <a:r>
              <a:rPr lang="en-US" sz="2400" dirty="0" smtClean="0"/>
              <a:t> flux heading out to infinity is</a:t>
            </a:r>
            <a:endParaRPr lang="en-US" sz="2400" dirty="0"/>
          </a:p>
        </p:txBody>
      </p:sp>
      <p:graphicFrame>
        <p:nvGraphicFramePr>
          <p:cNvPr id="4" name="Object 3"/>
          <p:cNvGraphicFramePr>
            <a:graphicFrameLocks noChangeAspect="1"/>
          </p:cNvGraphicFramePr>
          <p:nvPr>
            <p:extLst/>
          </p:nvPr>
        </p:nvGraphicFramePr>
        <p:xfrm>
          <a:off x="3055353" y="990600"/>
          <a:ext cx="1637297" cy="876300"/>
        </p:xfrm>
        <a:graphic>
          <a:graphicData uri="http://schemas.openxmlformats.org/presentationml/2006/ole">
            <mc:AlternateContent xmlns:mc="http://schemas.openxmlformats.org/markup-compatibility/2006">
              <mc:Choice xmlns:v="urn:schemas-microsoft-com:vml" Requires="v">
                <p:oleObj spid="_x0000_s1027" name="Equation" r:id="rId4" imgW="901700" imgH="469900" progId="Equation.3">
                  <p:embed/>
                </p:oleObj>
              </mc:Choice>
              <mc:Fallback>
                <p:oleObj name="Equation" r:id="rId4" imgW="9017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5353" y="990600"/>
                        <a:ext cx="1637297"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88453" y="2764135"/>
            <a:ext cx="7454325" cy="1569660"/>
          </a:xfrm>
          <a:prstGeom prst="rect">
            <a:avLst/>
          </a:prstGeom>
          <a:noFill/>
        </p:spPr>
        <p:txBody>
          <a:bodyPr wrap="none" rtlCol="0">
            <a:spAutoFit/>
          </a:bodyPr>
          <a:lstStyle/>
          <a:p>
            <a:r>
              <a:rPr lang="en-US" sz="2400" dirty="0" smtClean="0"/>
              <a:t>If the E and B fields are static, with localized sources:</a:t>
            </a:r>
          </a:p>
          <a:p>
            <a:r>
              <a:rPr lang="en-US" sz="2400" dirty="0">
                <a:solidFill>
                  <a:srgbClr val="660066"/>
                </a:solidFill>
              </a:rPr>
              <a:t>H</a:t>
            </a:r>
            <a:r>
              <a:rPr lang="en-US" sz="2400" dirty="0" smtClean="0">
                <a:solidFill>
                  <a:srgbClr val="660066"/>
                </a:solidFill>
              </a:rPr>
              <a:t>ow do E &amp; B fall off with distance?</a:t>
            </a:r>
          </a:p>
          <a:p>
            <a:endParaRPr lang="en-US" sz="2400" i="1" dirty="0" smtClean="0">
              <a:solidFill>
                <a:srgbClr val="660066"/>
              </a:solidFill>
            </a:endParaRPr>
          </a:p>
          <a:p>
            <a:r>
              <a:rPr lang="en-US" sz="2400" i="1" dirty="0" smtClean="0"/>
              <a:t>What does that tell you about the above integral? </a:t>
            </a:r>
            <a:endParaRPr lang="en-US" sz="2400" i="1" dirty="0"/>
          </a:p>
        </p:txBody>
      </p:sp>
      <p:sp>
        <p:nvSpPr>
          <p:cNvPr id="7"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11.2</a:t>
            </a:r>
            <a:endParaRPr lang="en-US" sz="800" dirty="0"/>
          </a:p>
        </p:txBody>
      </p:sp>
    </p:spTree>
    <p:extLst>
      <p:ext uri="{BB962C8B-B14F-4D97-AF65-F5344CB8AC3E}">
        <p14:creationId xmlns:p14="http://schemas.microsoft.com/office/powerpoint/2010/main" val="735235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extLst/>
          </p:nvPr>
        </p:nvGraphicFramePr>
        <p:xfrm>
          <a:off x="2578100" y="1317625"/>
          <a:ext cx="2165350" cy="1114425"/>
        </p:xfrm>
        <a:graphic>
          <a:graphicData uri="http://schemas.openxmlformats.org/presentationml/2006/ole">
            <mc:AlternateContent xmlns:mc="http://schemas.openxmlformats.org/markup-compatibility/2006">
              <mc:Choice xmlns:v="urn:schemas-microsoft-com:vml" Requires="v">
                <p:oleObj spid="_x0000_s2051" name="Equation" r:id="rId4" imgW="927100" imgH="469900" progId="Equation.3">
                  <p:embed/>
                </p:oleObj>
              </mc:Choice>
              <mc:Fallback>
                <p:oleObj name="Equation" r:id="rId4" imgW="9271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1317625"/>
                        <a:ext cx="2165350" cy="111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472282" y="486459"/>
            <a:ext cx="7935912" cy="830997"/>
          </a:xfrm>
          <a:prstGeom prst="rect">
            <a:avLst/>
          </a:prstGeom>
          <a:noFill/>
        </p:spPr>
        <p:txBody>
          <a:bodyPr wrap="square" rtlCol="0">
            <a:spAutoFit/>
          </a:bodyPr>
          <a:lstStyle/>
          <a:p>
            <a:r>
              <a:rPr lang="en-US" sz="2400" dirty="0" smtClean="0"/>
              <a:t>In order for a localized source (near the origin) to radiate energy off to infinity, this integral must be non-zero.</a:t>
            </a:r>
            <a:endParaRPr lang="en-US" sz="2400" dirty="0"/>
          </a:p>
        </p:txBody>
      </p:sp>
      <p:sp>
        <p:nvSpPr>
          <p:cNvPr id="4" name="TextBox 3"/>
          <p:cNvSpPr txBox="1"/>
          <p:nvPr/>
        </p:nvSpPr>
        <p:spPr>
          <a:xfrm>
            <a:off x="472282" y="2431881"/>
            <a:ext cx="7652543" cy="3416320"/>
          </a:xfrm>
          <a:prstGeom prst="rect">
            <a:avLst/>
          </a:prstGeom>
          <a:noFill/>
        </p:spPr>
        <p:txBody>
          <a:bodyPr wrap="square" rtlCol="0">
            <a:spAutoFit/>
          </a:bodyPr>
          <a:lstStyle/>
          <a:p>
            <a:r>
              <a:rPr lang="en-US" sz="2400" dirty="0" smtClean="0"/>
              <a:t>How must E and B fall off with distance r, in order for the source to radiate energy to infinity?  Both E and B must fall off as</a:t>
            </a:r>
          </a:p>
          <a:p>
            <a:pPr marL="457200" indent="-457200">
              <a:buAutoNum type="alphaUcParenR"/>
            </a:pPr>
            <a:r>
              <a:rPr lang="en-US" sz="2400" dirty="0" smtClean="0"/>
              <a:t>1/r</a:t>
            </a:r>
          </a:p>
          <a:p>
            <a:pPr marL="457200" indent="-457200">
              <a:buAutoNum type="alphaUcParenR"/>
            </a:pPr>
            <a:r>
              <a:rPr lang="en-US" sz="2400" dirty="0" smtClean="0"/>
              <a:t>1/r</a:t>
            </a:r>
            <a:r>
              <a:rPr lang="en-US" sz="2400" baseline="30000" dirty="0" smtClean="0"/>
              <a:t>2</a:t>
            </a:r>
          </a:p>
          <a:p>
            <a:pPr marL="457200" indent="-457200">
              <a:buAutoNum type="alphaUcParenR"/>
            </a:pPr>
            <a:r>
              <a:rPr lang="en-US" sz="2400" dirty="0" smtClean="0"/>
              <a:t>1/r</a:t>
            </a:r>
            <a:r>
              <a:rPr lang="en-US" sz="2400" baseline="30000" dirty="0" smtClean="0"/>
              <a:t>3/2</a:t>
            </a:r>
            <a:r>
              <a:rPr lang="en-US" sz="2400" dirty="0" smtClean="0"/>
              <a:t> </a:t>
            </a:r>
          </a:p>
          <a:p>
            <a:pPr marL="457200" indent="-457200">
              <a:buAutoNum type="alphaUcParenR"/>
            </a:pPr>
            <a:r>
              <a:rPr lang="en-US" sz="2400" dirty="0" smtClean="0"/>
              <a:t>1/r</a:t>
            </a:r>
            <a:r>
              <a:rPr lang="en-US" sz="2400" baseline="30000" dirty="0" smtClean="0"/>
              <a:t>3</a:t>
            </a:r>
            <a:endParaRPr lang="en-US" sz="2400" dirty="0" smtClean="0"/>
          </a:p>
          <a:p>
            <a:pPr marL="457200" indent="-457200">
              <a:buAutoNum type="alphaUcParenR"/>
            </a:pPr>
            <a:r>
              <a:rPr lang="en-US" sz="2400" dirty="0" smtClean="0"/>
              <a:t>Something else.</a:t>
            </a:r>
          </a:p>
          <a:p>
            <a:pPr marL="457200" indent="-457200">
              <a:buAutoNum type="alphaUcParenR"/>
            </a:pPr>
            <a:endParaRPr lang="en-US" sz="2400" dirty="0"/>
          </a:p>
        </p:txBody>
      </p:sp>
      <p:sp>
        <p:nvSpPr>
          <p:cNvPr id="5" name="TextBox 4"/>
          <p:cNvSpPr txBox="1"/>
          <p:nvPr/>
        </p:nvSpPr>
        <p:spPr>
          <a:xfrm>
            <a:off x="472282" y="5610225"/>
            <a:ext cx="7935912" cy="830997"/>
          </a:xfrm>
          <a:prstGeom prst="rect">
            <a:avLst/>
          </a:prstGeom>
          <a:noFill/>
        </p:spPr>
        <p:txBody>
          <a:bodyPr wrap="square" rtlCol="0">
            <a:spAutoFit/>
          </a:bodyPr>
          <a:lstStyle/>
          <a:p>
            <a:r>
              <a:rPr lang="en-US" sz="2400" dirty="0" smtClean="0"/>
              <a:t>Could E and B fall off as 1/r</a:t>
            </a:r>
            <a:r>
              <a:rPr lang="en-US" sz="2400" baseline="30000" dirty="0" smtClean="0"/>
              <a:t>1/2</a:t>
            </a:r>
            <a:r>
              <a:rPr lang="en-US" sz="2400" dirty="0" smtClean="0"/>
              <a:t>  from a localized source?</a:t>
            </a:r>
          </a:p>
          <a:p>
            <a:r>
              <a:rPr lang="en-US" sz="2400" dirty="0" smtClean="0"/>
              <a:t>A) yes		B) no</a:t>
            </a:r>
            <a:endParaRPr lang="en-US" sz="2400" dirty="0"/>
          </a:p>
        </p:txBody>
      </p:sp>
      <p:sp>
        <p:nvSpPr>
          <p:cNvPr id="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11.3</a:t>
            </a:r>
            <a:endParaRPr lang="en-US" sz="800" dirty="0"/>
          </a:p>
        </p:txBody>
      </p:sp>
    </p:spTree>
    <p:extLst>
      <p:ext uri="{BB962C8B-B14F-4D97-AF65-F5344CB8AC3E}">
        <p14:creationId xmlns:p14="http://schemas.microsoft.com/office/powerpoint/2010/main" val="70785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extLst/>
          </p:nvPr>
        </p:nvGraphicFramePr>
        <p:xfrm>
          <a:off x="2578100" y="1317625"/>
          <a:ext cx="2165350" cy="1114425"/>
        </p:xfrm>
        <a:graphic>
          <a:graphicData uri="http://schemas.openxmlformats.org/presentationml/2006/ole">
            <mc:AlternateContent xmlns:mc="http://schemas.openxmlformats.org/markup-compatibility/2006">
              <mc:Choice xmlns:v="urn:schemas-microsoft-com:vml" Requires="v">
                <p:oleObj spid="_x0000_s3075" name="Equation" r:id="rId4" imgW="927100" imgH="469900" progId="Equation.3">
                  <p:embed/>
                </p:oleObj>
              </mc:Choice>
              <mc:Fallback>
                <p:oleObj name="Equation" r:id="rId4" imgW="9271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1317625"/>
                        <a:ext cx="2165350" cy="111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472282" y="486459"/>
            <a:ext cx="7935912" cy="830997"/>
          </a:xfrm>
          <a:prstGeom prst="rect">
            <a:avLst/>
          </a:prstGeom>
          <a:noFill/>
        </p:spPr>
        <p:txBody>
          <a:bodyPr wrap="square" rtlCol="0">
            <a:spAutoFit/>
          </a:bodyPr>
          <a:lstStyle/>
          <a:p>
            <a:r>
              <a:rPr lang="en-US" sz="2400" dirty="0" smtClean="0"/>
              <a:t>In order for a localized source (near the origin) to radiate energy off to infinity, this integral must be non-zero.</a:t>
            </a:r>
            <a:endParaRPr lang="en-US" sz="2400" dirty="0"/>
          </a:p>
        </p:txBody>
      </p:sp>
      <p:sp>
        <p:nvSpPr>
          <p:cNvPr id="4" name="TextBox 3"/>
          <p:cNvSpPr txBox="1"/>
          <p:nvPr/>
        </p:nvSpPr>
        <p:spPr>
          <a:xfrm>
            <a:off x="472282" y="2431881"/>
            <a:ext cx="7652543" cy="3416320"/>
          </a:xfrm>
          <a:prstGeom prst="rect">
            <a:avLst/>
          </a:prstGeom>
          <a:noFill/>
        </p:spPr>
        <p:txBody>
          <a:bodyPr wrap="square" rtlCol="0">
            <a:spAutoFit/>
          </a:bodyPr>
          <a:lstStyle/>
          <a:p>
            <a:r>
              <a:rPr lang="en-US" sz="2400" dirty="0" smtClean="0"/>
              <a:t>How must E and B fall off with distance r, in order for the source to radiate energy to infinity?  Both E and B must fall off as</a:t>
            </a:r>
          </a:p>
          <a:p>
            <a:pPr marL="457200" indent="-457200">
              <a:buAutoNum type="alphaUcParenR"/>
            </a:pPr>
            <a:r>
              <a:rPr lang="en-US" sz="2400" dirty="0" smtClean="0"/>
              <a:t>1/r</a:t>
            </a:r>
          </a:p>
          <a:p>
            <a:pPr marL="457200" indent="-457200">
              <a:buAutoNum type="alphaUcParenR"/>
            </a:pPr>
            <a:r>
              <a:rPr lang="en-US" sz="2400" dirty="0" smtClean="0"/>
              <a:t>1/r</a:t>
            </a:r>
            <a:r>
              <a:rPr lang="en-US" sz="2400" baseline="30000" dirty="0" smtClean="0"/>
              <a:t>2</a:t>
            </a:r>
          </a:p>
          <a:p>
            <a:pPr marL="457200" indent="-457200">
              <a:buAutoNum type="alphaUcParenR"/>
            </a:pPr>
            <a:r>
              <a:rPr lang="en-US" sz="2400" dirty="0" smtClean="0"/>
              <a:t>1/r</a:t>
            </a:r>
            <a:r>
              <a:rPr lang="en-US" sz="2400" baseline="30000" dirty="0" smtClean="0"/>
              <a:t>3/2</a:t>
            </a:r>
            <a:r>
              <a:rPr lang="en-US" sz="2400" dirty="0" smtClean="0"/>
              <a:t> </a:t>
            </a:r>
          </a:p>
          <a:p>
            <a:pPr marL="457200" indent="-457200">
              <a:buAutoNum type="alphaUcParenR"/>
            </a:pPr>
            <a:r>
              <a:rPr lang="en-US" sz="2400" dirty="0" smtClean="0"/>
              <a:t>1/r</a:t>
            </a:r>
            <a:r>
              <a:rPr lang="en-US" sz="2400" baseline="30000" dirty="0" smtClean="0"/>
              <a:t>3</a:t>
            </a:r>
            <a:endParaRPr lang="en-US" sz="2400" dirty="0" smtClean="0"/>
          </a:p>
          <a:p>
            <a:pPr marL="457200" indent="-457200">
              <a:buAutoNum type="alphaUcParenR"/>
            </a:pPr>
            <a:r>
              <a:rPr lang="en-US" sz="2400" dirty="0" smtClean="0"/>
              <a:t>Something else.</a:t>
            </a:r>
          </a:p>
          <a:p>
            <a:pPr marL="457200" indent="-457200">
              <a:buAutoNum type="alphaUcParenR"/>
            </a:pPr>
            <a:endParaRPr lang="en-US" sz="2400" dirty="0"/>
          </a:p>
        </p:txBody>
      </p:sp>
      <p:sp>
        <p:nvSpPr>
          <p:cNvPr id="5" name="TextBox 4"/>
          <p:cNvSpPr txBox="1"/>
          <p:nvPr/>
        </p:nvSpPr>
        <p:spPr>
          <a:xfrm>
            <a:off x="472282" y="5610225"/>
            <a:ext cx="7935912" cy="830997"/>
          </a:xfrm>
          <a:prstGeom prst="rect">
            <a:avLst/>
          </a:prstGeom>
          <a:noFill/>
        </p:spPr>
        <p:txBody>
          <a:bodyPr wrap="square" rtlCol="0">
            <a:spAutoFit/>
          </a:bodyPr>
          <a:lstStyle/>
          <a:p>
            <a:r>
              <a:rPr lang="en-US" sz="2400" dirty="0" smtClean="0"/>
              <a:t>Could E and B fall off as 1/r</a:t>
            </a:r>
            <a:r>
              <a:rPr lang="en-US" sz="2400" baseline="30000" dirty="0" smtClean="0"/>
              <a:t>1/2</a:t>
            </a:r>
            <a:r>
              <a:rPr lang="en-US" sz="2400" dirty="0" smtClean="0"/>
              <a:t>  from a localized source?</a:t>
            </a:r>
          </a:p>
          <a:p>
            <a:r>
              <a:rPr lang="en-US" sz="2400" dirty="0" smtClean="0"/>
              <a:t>A) yes		B) no</a:t>
            </a:r>
            <a:endParaRPr lang="en-US" sz="2400" dirty="0"/>
          </a:p>
        </p:txBody>
      </p:sp>
      <p:sp>
        <p:nvSpPr>
          <p:cNvPr id="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11.3</a:t>
            </a:r>
            <a:endParaRPr lang="en-US" sz="800" dirty="0"/>
          </a:p>
        </p:txBody>
      </p:sp>
    </p:spTree>
    <p:extLst>
      <p:ext uri="{BB962C8B-B14F-4D97-AF65-F5344CB8AC3E}">
        <p14:creationId xmlns:p14="http://schemas.microsoft.com/office/powerpoint/2010/main" val="27253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0225" y="754618"/>
            <a:ext cx="3261470" cy="461665"/>
          </a:xfrm>
          <a:prstGeom prst="rect">
            <a:avLst/>
          </a:prstGeom>
          <a:noFill/>
        </p:spPr>
        <p:txBody>
          <a:bodyPr wrap="none" rtlCol="0">
            <a:spAutoFit/>
          </a:bodyPr>
          <a:lstStyle/>
          <a:p>
            <a:r>
              <a:rPr lang="en-US" sz="2400" dirty="0" smtClean="0"/>
              <a:t>A function of the form  </a:t>
            </a:r>
            <a:endParaRPr lang="en-US" sz="2400" dirty="0"/>
          </a:p>
        </p:txBody>
      </p:sp>
      <p:graphicFrame>
        <p:nvGraphicFramePr>
          <p:cNvPr id="49154" name="Object 2"/>
          <p:cNvGraphicFramePr>
            <a:graphicFrameLocks noChangeAspect="1"/>
          </p:cNvGraphicFramePr>
          <p:nvPr/>
        </p:nvGraphicFramePr>
        <p:xfrm>
          <a:off x="1165225" y="1304925"/>
          <a:ext cx="6246813" cy="1762125"/>
        </p:xfrm>
        <a:graphic>
          <a:graphicData uri="http://schemas.openxmlformats.org/presentationml/2006/ole">
            <mc:AlternateContent xmlns:mc="http://schemas.openxmlformats.org/markup-compatibility/2006">
              <mc:Choice xmlns:v="urn:schemas-microsoft-com:vml" Requires="v">
                <p:oleObj spid="_x0000_s4099" name="Equation" r:id="rId4" imgW="2997000" imgH="838080" progId="Equation.3">
                  <p:embed/>
                </p:oleObj>
              </mc:Choice>
              <mc:Fallback>
                <p:oleObj name="Equation" r:id="rId4" imgW="2997000" imgH="838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5225" y="1304925"/>
                        <a:ext cx="6246813" cy="176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171575" y="3181350"/>
            <a:ext cx="6896440" cy="2677656"/>
          </a:xfrm>
          <a:prstGeom prst="rect">
            <a:avLst/>
          </a:prstGeom>
          <a:noFill/>
        </p:spPr>
        <p:txBody>
          <a:bodyPr wrap="square" rtlCol="0">
            <a:spAutoFit/>
          </a:bodyPr>
          <a:lstStyle/>
          <a:p>
            <a:r>
              <a:rPr lang="en-US" sz="2400" dirty="0" smtClean="0"/>
              <a:t>represents a ..</a:t>
            </a:r>
          </a:p>
          <a:p>
            <a:pPr marL="457200" indent="-457200">
              <a:buAutoNum type="alphaUcParenR"/>
            </a:pPr>
            <a:r>
              <a:rPr lang="en-US" sz="2400" dirty="0" smtClean="0"/>
              <a:t>traveling wave moving in the r-hat direction</a:t>
            </a:r>
          </a:p>
          <a:p>
            <a:pPr marL="457200" indent="-457200">
              <a:buFontTx/>
              <a:buAutoNum type="alphaUcParenR"/>
            </a:pPr>
            <a:r>
              <a:rPr lang="en-US" sz="2400" dirty="0" smtClean="0"/>
              <a:t>traveling wave moving in the </a:t>
            </a:r>
            <a:r>
              <a:rPr lang="en-US" sz="2400" dirty="0" smtClean="0">
                <a:latin typeface="Symbol" pitchFamily="18" charset="2"/>
              </a:rPr>
              <a:t>q</a:t>
            </a:r>
            <a:r>
              <a:rPr lang="en-US" sz="2400" dirty="0" smtClean="0"/>
              <a:t>-hat direction</a:t>
            </a:r>
          </a:p>
          <a:p>
            <a:pPr marL="457200" indent="-457200">
              <a:buFontTx/>
              <a:buAutoNum type="alphaUcParenR"/>
            </a:pPr>
            <a:r>
              <a:rPr lang="en-US" sz="2400" dirty="0" smtClean="0"/>
              <a:t>traveling wave moving in the z-hat direction</a:t>
            </a:r>
          </a:p>
          <a:p>
            <a:pPr marL="457200" indent="-457200">
              <a:buFontTx/>
              <a:buAutoNum type="alphaUcParenR"/>
            </a:pPr>
            <a:r>
              <a:rPr lang="en-US" sz="2400" dirty="0" smtClean="0"/>
              <a:t>traveling wave moving in some other direction</a:t>
            </a:r>
          </a:p>
          <a:p>
            <a:pPr marL="457200" indent="-457200">
              <a:buFontTx/>
              <a:buAutoNum type="alphaUcParenR"/>
            </a:pPr>
            <a:r>
              <a:rPr lang="en-US" sz="2400" dirty="0" smtClean="0"/>
              <a:t>Something other than a traveling wave</a:t>
            </a:r>
          </a:p>
          <a:p>
            <a:pPr marL="457200" indent="-457200">
              <a:buAutoNum type="alphaUcParenR"/>
            </a:pPr>
            <a:endParaRPr lang="en-US" sz="2400" dirty="0"/>
          </a:p>
        </p:txBody>
      </p:sp>
      <p:sp>
        <p:nvSpPr>
          <p:cNvPr id="6"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11.10</a:t>
            </a:r>
            <a:endParaRPr lang="en-US" sz="800" dirty="0"/>
          </a:p>
        </p:txBody>
      </p:sp>
    </p:spTree>
    <p:extLst>
      <p:ext uri="{BB962C8B-B14F-4D97-AF65-F5344CB8AC3E}">
        <p14:creationId xmlns:p14="http://schemas.microsoft.com/office/powerpoint/2010/main" val="4213274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nvPr>
        </p:nvGraphicFramePr>
        <p:xfrm>
          <a:off x="1438275" y="973138"/>
          <a:ext cx="5776913" cy="946150"/>
        </p:xfrm>
        <a:graphic>
          <a:graphicData uri="http://schemas.openxmlformats.org/presentationml/2006/ole">
            <mc:AlternateContent xmlns:mc="http://schemas.openxmlformats.org/markup-compatibility/2006">
              <mc:Choice xmlns:v="urn:schemas-microsoft-com:vml" Requires="v">
                <p:oleObj spid="_x0000_s5124" name="Equation" r:id="rId4" imgW="2565400" imgH="419100" progId="Equation.3">
                  <p:embed/>
                </p:oleObj>
              </mc:Choice>
              <mc:Fallback>
                <p:oleObj name="Equation" r:id="rId4" imgW="25654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8275" y="973138"/>
                        <a:ext cx="5776913"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330200" y="152400"/>
            <a:ext cx="8674100" cy="830997"/>
          </a:xfrm>
          <a:prstGeom prst="rect">
            <a:avLst/>
          </a:prstGeom>
          <a:noFill/>
        </p:spPr>
        <p:txBody>
          <a:bodyPr wrap="square" rtlCol="0">
            <a:spAutoFit/>
          </a:bodyPr>
          <a:lstStyle/>
          <a:p>
            <a:r>
              <a:rPr lang="en-US" sz="2400" dirty="0" smtClean="0"/>
              <a:t>For an oscillating dipole, p=p</a:t>
            </a:r>
            <a:r>
              <a:rPr lang="en-US" sz="2400" baseline="-25000" dirty="0" smtClean="0"/>
              <a:t>0</a:t>
            </a:r>
            <a:r>
              <a:rPr lang="en-US" sz="2400" dirty="0" smtClean="0"/>
              <a:t> </a:t>
            </a:r>
            <a:r>
              <a:rPr lang="en-US" sz="2400" dirty="0" err="1" smtClean="0"/>
              <a:t>cos</a:t>
            </a:r>
            <a:r>
              <a:rPr lang="en-US" sz="2400" dirty="0" smtClean="0"/>
              <a:t>(</a:t>
            </a:r>
            <a:r>
              <a:rPr lang="en-US" sz="2400" dirty="0" err="1" smtClean="0"/>
              <a:t>ωt</a:t>
            </a:r>
            <a:r>
              <a:rPr lang="en-US" sz="2400" dirty="0" smtClean="0"/>
              <a:t>), </a:t>
            </a:r>
            <a:br>
              <a:rPr lang="en-US" sz="2400" dirty="0" smtClean="0"/>
            </a:br>
            <a:r>
              <a:rPr lang="en-US" sz="2400" dirty="0" smtClean="0"/>
              <a:t>we worked out last class (assuming r &gt;&gt; </a:t>
            </a:r>
            <a:r>
              <a:rPr lang="en-US" sz="2400" dirty="0" err="1" smtClean="0"/>
              <a:t>λ</a:t>
            </a:r>
            <a:r>
              <a:rPr lang="en-US" sz="2400" dirty="0" smtClean="0"/>
              <a:t> &gt;&gt; d)   that: </a:t>
            </a:r>
          </a:p>
        </p:txBody>
      </p:sp>
      <p:sp>
        <p:nvSpPr>
          <p:cNvPr id="8" name="TextBox 7"/>
          <p:cNvSpPr txBox="1"/>
          <p:nvPr/>
        </p:nvSpPr>
        <p:spPr>
          <a:xfrm>
            <a:off x="88900" y="2033588"/>
            <a:ext cx="8674100" cy="1323439"/>
          </a:xfrm>
          <a:prstGeom prst="rect">
            <a:avLst/>
          </a:prstGeom>
          <a:noFill/>
        </p:spPr>
        <p:txBody>
          <a:bodyPr wrap="square" rtlCol="0">
            <a:spAutoFit/>
          </a:bodyPr>
          <a:lstStyle/>
          <a:p>
            <a:r>
              <a:rPr lang="en-US" sz="2400" dirty="0" smtClean="0"/>
              <a:t>To think about (be prepared to discuss):  In what ways is it like (and not like) our familiar free-space “traveling plane wave”?</a:t>
            </a:r>
          </a:p>
          <a:p>
            <a:endParaRPr lang="en-US" sz="800" dirty="0"/>
          </a:p>
          <a:p>
            <a:r>
              <a:rPr lang="en-US" sz="2400" dirty="0" smtClean="0">
                <a:solidFill>
                  <a:srgbClr val="660066"/>
                </a:solidFill>
              </a:rPr>
              <a:t>Which of the following describes the E field? </a:t>
            </a:r>
          </a:p>
        </p:txBody>
      </p:sp>
      <p:graphicFrame>
        <p:nvGraphicFramePr>
          <p:cNvPr id="9" name="Object 8"/>
          <p:cNvGraphicFramePr>
            <a:graphicFrameLocks noChangeAspect="1"/>
          </p:cNvGraphicFramePr>
          <p:nvPr>
            <p:extLst/>
          </p:nvPr>
        </p:nvGraphicFramePr>
        <p:xfrm>
          <a:off x="161925" y="3721100"/>
          <a:ext cx="8810625" cy="1089025"/>
        </p:xfrm>
        <a:graphic>
          <a:graphicData uri="http://schemas.openxmlformats.org/presentationml/2006/ole">
            <mc:AlternateContent xmlns:mc="http://schemas.openxmlformats.org/markup-compatibility/2006">
              <mc:Choice xmlns:v="urn:schemas-microsoft-com:vml" Requires="v">
                <p:oleObj spid="_x0000_s5125" name="Equation" r:id="rId6" imgW="3911600" imgH="469900" progId="Equation.3">
                  <p:embed/>
                </p:oleObj>
              </mc:Choice>
              <mc:Fallback>
                <p:oleObj name="Equation" r:id="rId6" imgW="3911600" imgH="469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25" y="3721100"/>
                        <a:ext cx="8810625" cy="1089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11.11</a:t>
            </a:r>
            <a:endParaRPr lang="en-US" sz="800" dirty="0"/>
          </a:p>
        </p:txBody>
      </p:sp>
    </p:spTree>
    <p:extLst>
      <p:ext uri="{BB962C8B-B14F-4D97-AF65-F5344CB8AC3E}">
        <p14:creationId xmlns:p14="http://schemas.microsoft.com/office/powerpoint/2010/main" val="3184870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5087"/>
            <a:ext cx="7772400" cy="900113"/>
          </a:xfrm>
        </p:spPr>
        <p:txBody>
          <a:bodyPr>
            <a:noAutofit/>
          </a:bodyPr>
          <a:lstStyle/>
          <a:p>
            <a:pPr algn="l"/>
            <a:r>
              <a:rPr lang="en-US" sz="2400" dirty="0" smtClean="0"/>
              <a:t>The time averaged </a:t>
            </a:r>
            <a:r>
              <a:rPr lang="en-US" sz="2400" dirty="0" err="1" smtClean="0"/>
              <a:t>Poynting</a:t>
            </a:r>
            <a:r>
              <a:rPr lang="en-US" sz="2400" dirty="0" smtClean="0"/>
              <a:t> vector  (far from a small electric dipole) is approximately:</a:t>
            </a:r>
            <a:endParaRPr lang="en-US" sz="2400" dirty="0"/>
          </a:p>
        </p:txBody>
      </p:sp>
      <p:graphicFrame>
        <p:nvGraphicFramePr>
          <p:cNvPr id="4" name="Object 3"/>
          <p:cNvGraphicFramePr>
            <a:graphicFrameLocks noChangeAspect="1"/>
          </p:cNvGraphicFramePr>
          <p:nvPr>
            <p:extLst/>
          </p:nvPr>
        </p:nvGraphicFramePr>
        <p:xfrm>
          <a:off x="839788" y="965200"/>
          <a:ext cx="2871787" cy="862013"/>
        </p:xfrm>
        <a:graphic>
          <a:graphicData uri="http://schemas.openxmlformats.org/presentationml/2006/ole">
            <mc:AlternateContent xmlns:mc="http://schemas.openxmlformats.org/markup-compatibility/2006">
              <mc:Choice xmlns:v="urn:schemas-microsoft-com:vml" Requires="v">
                <p:oleObj spid="_x0000_s6147" name="Equation" r:id="rId4" imgW="1384300" imgH="419100" progId="Equation.3">
                  <p:embed/>
                </p:oleObj>
              </mc:Choice>
              <mc:Fallback>
                <p:oleObj name="Equation" r:id="rId4" imgW="13843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9788" y="965200"/>
                        <a:ext cx="2871787" cy="862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1"/>
          <p:cNvSpPr txBox="1">
            <a:spLocks/>
          </p:cNvSpPr>
          <p:nvPr/>
        </p:nvSpPr>
        <p:spPr bwMode="auto">
          <a:xfrm>
            <a:off x="533400" y="2067855"/>
            <a:ext cx="7772400" cy="600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ヒラギノ角ゴ Pro W3" pitchFamily="-106" charset="-128"/>
              </a:defRPr>
            </a:lvl1pPr>
            <a:lvl2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2pPr>
            <a:lvl3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3pPr>
            <a:lvl4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4pPr>
            <a:lvl5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5pPr>
            <a:lvl6pPr marL="457200" algn="ctr" rtl="0" fontAlgn="base">
              <a:spcBef>
                <a:spcPct val="0"/>
              </a:spcBef>
              <a:spcAft>
                <a:spcPct val="0"/>
              </a:spcAft>
              <a:defRPr sz="2400">
                <a:solidFill>
                  <a:schemeClr val="tx2"/>
                </a:solidFill>
                <a:latin typeface="Arial" charset="0"/>
                <a:ea typeface="ヒラギノ角ゴ Pro W3" pitchFamily="16" charset="-128"/>
              </a:defRPr>
            </a:lvl6pPr>
            <a:lvl7pPr marL="914400" algn="ctr" rtl="0" fontAlgn="base">
              <a:spcBef>
                <a:spcPct val="0"/>
              </a:spcBef>
              <a:spcAft>
                <a:spcPct val="0"/>
              </a:spcAft>
              <a:defRPr sz="2400">
                <a:solidFill>
                  <a:schemeClr val="tx2"/>
                </a:solidFill>
                <a:latin typeface="Arial" charset="0"/>
                <a:ea typeface="ヒラギノ角ゴ Pro W3" pitchFamily="16" charset="-128"/>
              </a:defRPr>
            </a:lvl7pPr>
            <a:lvl8pPr marL="1371600" algn="ctr" rtl="0" fontAlgn="base">
              <a:spcBef>
                <a:spcPct val="0"/>
              </a:spcBef>
              <a:spcAft>
                <a:spcPct val="0"/>
              </a:spcAft>
              <a:defRPr sz="2400">
                <a:solidFill>
                  <a:schemeClr val="tx2"/>
                </a:solidFill>
                <a:latin typeface="Arial" charset="0"/>
                <a:ea typeface="ヒラギノ角ゴ Pro W3" pitchFamily="16" charset="-128"/>
              </a:defRPr>
            </a:lvl8pPr>
            <a:lvl9pPr marL="1828800" algn="ctr" rtl="0" fontAlgn="base">
              <a:spcBef>
                <a:spcPct val="0"/>
              </a:spcBef>
              <a:spcAft>
                <a:spcPct val="0"/>
              </a:spcAft>
              <a:defRPr sz="2400">
                <a:solidFill>
                  <a:schemeClr val="tx2"/>
                </a:solidFill>
                <a:latin typeface="Arial" charset="0"/>
                <a:ea typeface="ヒラギノ角ゴ Pro W3" pitchFamily="16" charset="-128"/>
              </a:defRPr>
            </a:lvl9pPr>
          </a:lstStyle>
          <a:p>
            <a:pPr algn="l"/>
            <a:r>
              <a:rPr lang="en-US" dirty="0" smtClean="0">
                <a:solidFill>
                  <a:srgbClr val="000090"/>
                </a:solidFill>
              </a:rPr>
              <a:t>Describe this energy flow in words, pictures, or graph. </a:t>
            </a:r>
          </a:p>
          <a:p>
            <a:pPr algn="l"/>
            <a:endParaRPr lang="en-US" dirty="0"/>
          </a:p>
        </p:txBody>
      </p:sp>
      <p:sp>
        <p:nvSpPr>
          <p:cNvPr id="6"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11.13</a:t>
            </a:r>
            <a:endParaRPr lang="en-US" sz="800" dirty="0"/>
          </a:p>
        </p:txBody>
      </p:sp>
    </p:spTree>
    <p:extLst>
      <p:ext uri="{BB962C8B-B14F-4D97-AF65-F5344CB8AC3E}">
        <p14:creationId xmlns:p14="http://schemas.microsoft.com/office/powerpoint/2010/main" val="596587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035300" y="2400300"/>
            <a:ext cx="2108200" cy="2108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pic>
        <p:nvPicPr>
          <p:cNvPr id="5" name="Picture 4"/>
          <p:cNvPicPr>
            <a:picLocks noChangeAspect="1"/>
          </p:cNvPicPr>
          <p:nvPr/>
        </p:nvPicPr>
        <p:blipFill>
          <a:blip r:embed="rId3"/>
          <a:stretch>
            <a:fillRect/>
          </a:stretch>
        </p:blipFill>
        <p:spPr>
          <a:xfrm>
            <a:off x="3886200" y="1816101"/>
            <a:ext cx="223501" cy="584200"/>
          </a:xfrm>
          <a:prstGeom prst="rect">
            <a:avLst/>
          </a:prstGeom>
        </p:spPr>
      </p:pic>
      <p:sp>
        <p:nvSpPr>
          <p:cNvPr id="6" name="7-Point Star 5"/>
          <p:cNvSpPr/>
          <p:nvPr/>
        </p:nvSpPr>
        <p:spPr bwMode="auto">
          <a:xfrm>
            <a:off x="6921500" y="0"/>
            <a:ext cx="1092200" cy="1092200"/>
          </a:xfrm>
          <a:prstGeom prst="star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8" name="Straight Arrow Connector 7"/>
          <p:cNvCxnSpPr/>
          <p:nvPr/>
        </p:nvCxnSpPr>
        <p:spPr bwMode="auto">
          <a:xfrm flipH="1">
            <a:off x="495300" y="469900"/>
            <a:ext cx="6311900" cy="1028700"/>
          </a:xfrm>
          <a:prstGeom prst="straightConnector1">
            <a:avLst/>
          </a:prstGeom>
          <a:solidFill>
            <a:schemeClr val="accent1"/>
          </a:solidFill>
          <a:ln w="76200" cap="flat" cmpd="sng" algn="ctr">
            <a:solidFill>
              <a:srgbClr val="FFFF00"/>
            </a:solidFill>
            <a:prstDash val="solid"/>
            <a:round/>
            <a:headEnd type="none" w="med" len="med"/>
            <a:tailEnd type="arrow"/>
          </a:ln>
          <a:effectLst/>
        </p:spPr>
      </p:cxnSp>
      <p:cxnSp>
        <p:nvCxnSpPr>
          <p:cNvPr id="9" name="Straight Arrow Connector 8"/>
          <p:cNvCxnSpPr/>
          <p:nvPr/>
        </p:nvCxnSpPr>
        <p:spPr bwMode="auto">
          <a:xfrm flipH="1">
            <a:off x="4368800" y="825500"/>
            <a:ext cx="2590800" cy="1155700"/>
          </a:xfrm>
          <a:prstGeom prst="straightConnector1">
            <a:avLst/>
          </a:prstGeom>
          <a:solidFill>
            <a:schemeClr val="accent1"/>
          </a:solidFill>
          <a:ln w="76200" cap="flat" cmpd="sng" algn="ctr">
            <a:solidFill>
              <a:srgbClr val="FFFF00"/>
            </a:solidFill>
            <a:prstDash val="solid"/>
            <a:round/>
            <a:headEnd type="none" w="med" len="med"/>
            <a:tailEnd type="arrow"/>
          </a:ln>
          <a:effectLst/>
        </p:spPr>
      </p:cxnSp>
      <p:cxnSp>
        <p:nvCxnSpPr>
          <p:cNvPr id="11" name="Straight Arrow Connector 10"/>
          <p:cNvCxnSpPr/>
          <p:nvPr/>
        </p:nvCxnSpPr>
        <p:spPr bwMode="auto">
          <a:xfrm flipH="1">
            <a:off x="6273800" y="977900"/>
            <a:ext cx="838200" cy="3695700"/>
          </a:xfrm>
          <a:prstGeom prst="straightConnector1">
            <a:avLst/>
          </a:prstGeom>
          <a:solidFill>
            <a:schemeClr val="accent1"/>
          </a:solidFill>
          <a:ln w="76200" cap="flat" cmpd="sng" algn="ctr">
            <a:solidFill>
              <a:srgbClr val="FFFF00"/>
            </a:solidFill>
            <a:prstDash val="solid"/>
            <a:round/>
            <a:headEnd type="none" w="med" len="med"/>
            <a:tailEnd type="arrow"/>
          </a:ln>
          <a:effectLst/>
        </p:spPr>
      </p:cxnSp>
      <p:cxnSp>
        <p:nvCxnSpPr>
          <p:cNvPr id="13" name="Straight Arrow Connector 12"/>
          <p:cNvCxnSpPr/>
          <p:nvPr/>
        </p:nvCxnSpPr>
        <p:spPr bwMode="auto">
          <a:xfrm>
            <a:off x="3670300" y="1130301"/>
            <a:ext cx="215900" cy="787400"/>
          </a:xfrm>
          <a:prstGeom prst="straightConnector1">
            <a:avLst/>
          </a:prstGeom>
          <a:solidFill>
            <a:schemeClr val="accent1"/>
          </a:solidFill>
          <a:ln w="76200" cap="flat" cmpd="sng" algn="ctr">
            <a:solidFill>
              <a:schemeClr val="tx1"/>
            </a:solidFill>
            <a:prstDash val="solid"/>
            <a:round/>
            <a:headEnd type="none" w="med" len="med"/>
            <a:tailEnd type="arrow"/>
          </a:ln>
          <a:effectLst/>
        </p:spPr>
      </p:cxnSp>
      <p:sp>
        <p:nvSpPr>
          <p:cNvPr id="16" name="TextBox 15"/>
          <p:cNvSpPr txBox="1"/>
          <p:nvPr/>
        </p:nvSpPr>
        <p:spPr>
          <a:xfrm>
            <a:off x="55998" y="4786699"/>
            <a:ext cx="8618315" cy="1938992"/>
          </a:xfrm>
          <a:prstGeom prst="rect">
            <a:avLst/>
          </a:prstGeom>
          <a:noFill/>
        </p:spPr>
        <p:txBody>
          <a:bodyPr wrap="none" rtlCol="0">
            <a:spAutoFit/>
          </a:bodyPr>
          <a:lstStyle/>
          <a:p>
            <a:r>
              <a:rPr lang="en-US" sz="2400" dirty="0" smtClean="0"/>
              <a:t>If light scatters from point “x” and heads towards the observer, </a:t>
            </a:r>
          </a:p>
          <a:p>
            <a:endParaRPr lang="en-US" sz="2400" dirty="0" smtClean="0">
              <a:solidFill>
                <a:srgbClr val="660066"/>
              </a:solidFill>
            </a:endParaRPr>
          </a:p>
          <a:p>
            <a:r>
              <a:rPr lang="en-US" sz="2400" dirty="0" smtClean="0">
                <a:solidFill>
                  <a:srgbClr val="660066"/>
                </a:solidFill>
              </a:rPr>
              <a:t>What color is it likely to be? </a:t>
            </a:r>
          </a:p>
          <a:p>
            <a:endParaRPr lang="en-US" sz="2400" dirty="0" smtClean="0">
              <a:solidFill>
                <a:srgbClr val="660066"/>
              </a:solidFill>
            </a:endParaRPr>
          </a:p>
          <a:p>
            <a:r>
              <a:rPr lang="en-US" sz="2400" dirty="0">
                <a:solidFill>
                  <a:srgbClr val="660066"/>
                </a:solidFill>
              </a:rPr>
              <a:t>I</a:t>
            </a:r>
            <a:r>
              <a:rPr lang="en-US" sz="2400" dirty="0" smtClean="0">
                <a:solidFill>
                  <a:srgbClr val="660066"/>
                </a:solidFill>
              </a:rPr>
              <a:t>s the scattered light polarized? If so, which way?</a:t>
            </a:r>
            <a:endParaRPr lang="en-US" sz="2400" dirty="0">
              <a:solidFill>
                <a:srgbClr val="660066"/>
              </a:solidFill>
            </a:endParaRPr>
          </a:p>
        </p:txBody>
      </p:sp>
      <p:sp>
        <p:nvSpPr>
          <p:cNvPr id="17" name="TextBox 16"/>
          <p:cNvSpPr txBox="1"/>
          <p:nvPr/>
        </p:nvSpPr>
        <p:spPr>
          <a:xfrm>
            <a:off x="3479800" y="596900"/>
            <a:ext cx="389850" cy="584776"/>
          </a:xfrm>
          <a:prstGeom prst="rect">
            <a:avLst/>
          </a:prstGeom>
          <a:noFill/>
        </p:spPr>
        <p:txBody>
          <a:bodyPr wrap="none" rtlCol="0">
            <a:spAutoFit/>
          </a:bodyPr>
          <a:lstStyle/>
          <a:p>
            <a:r>
              <a:rPr lang="en-US" sz="3200" dirty="0" smtClean="0"/>
              <a:t>x</a:t>
            </a:r>
            <a:endParaRPr lang="en-US" sz="3200" dirty="0"/>
          </a:p>
        </p:txBody>
      </p:sp>
      <p:sp>
        <p:nvSpPr>
          <p:cNvPr id="12"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11.15</a:t>
            </a:r>
            <a:endParaRPr lang="en-US" sz="800" dirty="0"/>
          </a:p>
        </p:txBody>
      </p:sp>
    </p:spTree>
    <p:extLst>
      <p:ext uri="{BB962C8B-B14F-4D97-AF65-F5344CB8AC3E}">
        <p14:creationId xmlns:p14="http://schemas.microsoft.com/office/powerpoint/2010/main" val="258936766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516" y="225439"/>
            <a:ext cx="7772400" cy="2251061"/>
          </a:xfrm>
        </p:spPr>
        <p:txBody>
          <a:bodyPr>
            <a:normAutofit fontScale="90000"/>
          </a:bodyPr>
          <a:lstStyle/>
          <a:p>
            <a:pPr algn="l"/>
            <a:r>
              <a:rPr lang="en-US" sz="2700" dirty="0" smtClean="0"/>
              <a:t>The </a:t>
            </a:r>
            <a:r>
              <a:rPr lang="en-US" sz="2700" dirty="0"/>
              <a:t>T</a:t>
            </a:r>
            <a:r>
              <a:rPr lang="en-US" sz="2700" dirty="0" smtClean="0"/>
              <a:t>OTAL power of an accelerating (non-relativistic) charge is called </a:t>
            </a:r>
            <a:r>
              <a:rPr lang="en-US" sz="2700" b="1" dirty="0" err="1" smtClean="0"/>
              <a:t>Larmor’s</a:t>
            </a:r>
            <a:r>
              <a:rPr lang="en-US" sz="2700" b="1" dirty="0" smtClean="0"/>
              <a:t> formula</a:t>
            </a:r>
            <a:r>
              <a:rPr lang="en-US" sz="2700" dirty="0" smtClean="0"/>
              <a:t>.</a:t>
            </a:r>
            <a:br>
              <a:rPr lang="en-US" sz="2700" dirty="0" smtClean="0"/>
            </a:br>
            <a:r>
              <a:rPr lang="en-US" sz="2700" dirty="0" smtClean="0"/>
              <a:t>It depends on c</a:t>
            </a:r>
            <a:r>
              <a:rPr lang="en-US" sz="2700" dirty="0"/>
              <a:t>, </a:t>
            </a:r>
            <a:r>
              <a:rPr lang="en-US" sz="2700" dirty="0" smtClean="0"/>
              <a:t>μ</a:t>
            </a:r>
            <a:r>
              <a:rPr lang="en-US" sz="2700" baseline="-25000" dirty="0" smtClean="0"/>
              <a:t>0, </a:t>
            </a:r>
            <a:r>
              <a:rPr lang="en-US" sz="2700" dirty="0" smtClean="0"/>
              <a:t>a (acceleration) and q (charge).</a:t>
            </a:r>
            <a:br>
              <a:rPr lang="en-US" sz="2700" dirty="0" smtClean="0"/>
            </a:br>
            <a:r>
              <a:rPr lang="en-US" sz="2700" dirty="0" smtClean="0"/>
              <a:t/>
            </a:r>
            <a:br>
              <a:rPr lang="en-US" sz="2700" dirty="0" smtClean="0"/>
            </a:br>
            <a:r>
              <a:rPr lang="en-US" sz="2700" dirty="0" smtClean="0"/>
              <a:t>So I presume that means </a:t>
            </a:r>
            <a:r>
              <a:rPr lang="en-US" sz="3100" dirty="0" smtClean="0">
                <a:solidFill>
                  <a:srgbClr val="660066"/>
                </a:solidFill>
              </a:rPr>
              <a:t>P = </a:t>
            </a:r>
            <a:r>
              <a:rPr lang="en-US" sz="3100" dirty="0">
                <a:solidFill>
                  <a:srgbClr val="660066"/>
                </a:solidFill>
              </a:rPr>
              <a:t> </a:t>
            </a:r>
            <a:r>
              <a:rPr lang="en-US" sz="3100" dirty="0" err="1" smtClean="0">
                <a:solidFill>
                  <a:srgbClr val="660066"/>
                </a:solidFill>
              </a:rPr>
              <a:t>c</a:t>
            </a:r>
            <a:r>
              <a:rPr lang="en-US" sz="3100" baseline="30000" dirty="0" err="1" smtClean="0">
                <a:solidFill>
                  <a:srgbClr val="660066"/>
                </a:solidFill>
              </a:rPr>
              <a:t>A</a:t>
            </a:r>
            <a:r>
              <a:rPr lang="en-US" sz="3100" dirty="0" smtClean="0">
                <a:solidFill>
                  <a:srgbClr val="660066"/>
                </a:solidFill>
              </a:rPr>
              <a:t> μ</a:t>
            </a:r>
            <a:r>
              <a:rPr lang="en-US" sz="3100" baseline="-25000" dirty="0" smtClean="0">
                <a:solidFill>
                  <a:srgbClr val="660066"/>
                </a:solidFill>
              </a:rPr>
              <a:t>0</a:t>
            </a:r>
            <a:r>
              <a:rPr lang="en-US" sz="3100" baseline="30000" dirty="0" smtClean="0">
                <a:solidFill>
                  <a:srgbClr val="660066"/>
                </a:solidFill>
              </a:rPr>
              <a:t>B</a:t>
            </a:r>
            <a:r>
              <a:rPr lang="en-US" sz="3100" dirty="0" smtClean="0">
                <a:solidFill>
                  <a:srgbClr val="660066"/>
                </a:solidFill>
              </a:rPr>
              <a:t> </a:t>
            </a:r>
            <a:r>
              <a:rPr lang="en-US" sz="3100" dirty="0" err="1" smtClean="0">
                <a:solidFill>
                  <a:srgbClr val="660066"/>
                </a:solidFill>
              </a:rPr>
              <a:t>a</a:t>
            </a:r>
            <a:r>
              <a:rPr lang="en-US" sz="3100" baseline="30000" dirty="0" err="1" smtClean="0">
                <a:solidFill>
                  <a:srgbClr val="660066"/>
                </a:solidFill>
              </a:rPr>
              <a:t>C</a:t>
            </a:r>
            <a:r>
              <a:rPr lang="en-US" sz="3100" baseline="30000" dirty="0" smtClean="0">
                <a:solidFill>
                  <a:srgbClr val="660066"/>
                </a:solidFill>
              </a:rPr>
              <a:t>  </a:t>
            </a:r>
            <a:r>
              <a:rPr lang="en-US" sz="3100" dirty="0" err="1" smtClean="0">
                <a:solidFill>
                  <a:srgbClr val="660066"/>
                </a:solidFill>
              </a:rPr>
              <a:t>q</a:t>
            </a:r>
            <a:r>
              <a:rPr lang="en-US" sz="3100" baseline="30000" dirty="0" err="1" smtClean="0">
                <a:solidFill>
                  <a:srgbClr val="660066"/>
                </a:solidFill>
              </a:rPr>
              <a:t>D</a:t>
            </a:r>
            <a:r>
              <a:rPr lang="en-US" sz="3100" dirty="0" smtClean="0">
                <a:solidFill>
                  <a:srgbClr val="660066"/>
                </a:solidFill>
              </a:rPr>
              <a:t>   </a:t>
            </a:r>
            <a:br>
              <a:rPr lang="en-US" sz="3100" dirty="0" smtClean="0">
                <a:solidFill>
                  <a:srgbClr val="660066"/>
                </a:solidFill>
              </a:rPr>
            </a:br>
            <a:r>
              <a:rPr lang="en-US" sz="2700" dirty="0" smtClean="0"/>
              <a:t>(!? It’s at least a plausible guess…) </a:t>
            </a:r>
            <a:endParaRPr lang="en-US" sz="2400" baseline="30000" dirty="0"/>
          </a:p>
        </p:txBody>
      </p:sp>
      <p:sp>
        <p:nvSpPr>
          <p:cNvPr id="7" name="TextBox 6"/>
          <p:cNvSpPr txBox="1"/>
          <p:nvPr/>
        </p:nvSpPr>
        <p:spPr>
          <a:xfrm>
            <a:off x="254000" y="2652067"/>
            <a:ext cx="8077200" cy="1938992"/>
          </a:xfrm>
          <a:prstGeom prst="rect">
            <a:avLst/>
          </a:prstGeom>
          <a:noFill/>
        </p:spPr>
        <p:txBody>
          <a:bodyPr wrap="square" rtlCol="0">
            <a:spAutoFit/>
          </a:bodyPr>
          <a:lstStyle/>
          <a:p>
            <a:r>
              <a:rPr lang="en-US" sz="2400" dirty="0" smtClean="0"/>
              <a:t>Figure out the </a:t>
            </a:r>
            <a:r>
              <a:rPr lang="en-US" sz="2400" i="1" dirty="0" smtClean="0"/>
              <a:t>constants</a:t>
            </a:r>
            <a:r>
              <a:rPr lang="en-US" sz="2400" dirty="0" smtClean="0"/>
              <a:t> A-D in that formula, without using any physics beyond units! (This is </a:t>
            </a:r>
            <a:r>
              <a:rPr lang="en-US" sz="2400" i="1" dirty="0"/>
              <a:t>d</a:t>
            </a:r>
            <a:r>
              <a:rPr lang="en-US" sz="2400" i="1" dirty="0" smtClean="0"/>
              <a:t>imensional analysis)</a:t>
            </a:r>
            <a:br>
              <a:rPr lang="en-US" sz="2400" i="1" dirty="0" smtClean="0"/>
            </a:br>
            <a:endParaRPr lang="en-US" sz="2400" i="1" dirty="0" smtClean="0"/>
          </a:p>
          <a:p>
            <a:r>
              <a:rPr lang="en-US" sz="2400" dirty="0"/>
              <a:t>Note:  [P] = </a:t>
            </a:r>
            <a:r>
              <a:rPr lang="en-US" sz="2400" dirty="0" smtClean="0"/>
              <a:t>Watts = kg m</a:t>
            </a:r>
            <a:r>
              <a:rPr lang="en-US" sz="2400" baseline="30000" dirty="0"/>
              <a:t>2</a:t>
            </a:r>
            <a:r>
              <a:rPr lang="en-US" sz="2400" dirty="0" smtClean="0"/>
              <a:t>/</a:t>
            </a:r>
            <a:r>
              <a:rPr lang="en-US" sz="2400" dirty="0"/>
              <a:t>s</a:t>
            </a:r>
            <a:r>
              <a:rPr lang="en-US" sz="2400" baseline="30000" dirty="0"/>
              <a:t>3</a:t>
            </a:r>
            <a:r>
              <a:rPr lang="en-US" sz="2400" dirty="0"/>
              <a:t>,  </a:t>
            </a:r>
            <a:endParaRPr lang="en-US" sz="2400" dirty="0" smtClean="0"/>
          </a:p>
          <a:p>
            <a:r>
              <a:rPr lang="en-US" sz="2400" dirty="0"/>
              <a:t> </a:t>
            </a:r>
            <a:r>
              <a:rPr lang="en-US" sz="2400" dirty="0" smtClean="0"/>
              <a:t>         [</a:t>
            </a:r>
            <a:r>
              <a:rPr lang="en-US" sz="2400" dirty="0"/>
              <a:t>μ</a:t>
            </a:r>
            <a:r>
              <a:rPr lang="en-US" sz="2400" baseline="-25000" dirty="0"/>
              <a:t>0</a:t>
            </a:r>
            <a:r>
              <a:rPr lang="en-US" sz="2400" dirty="0"/>
              <a:t>]= </a:t>
            </a:r>
            <a:r>
              <a:rPr lang="en-US" sz="2400" dirty="0" smtClean="0"/>
              <a:t>  N</a:t>
            </a:r>
            <a:r>
              <a:rPr lang="en-US" sz="2400" dirty="0"/>
              <a:t>/</a:t>
            </a:r>
            <a:r>
              <a:rPr lang="en-US" sz="2400" dirty="0" smtClean="0"/>
              <a:t>A</a:t>
            </a:r>
            <a:r>
              <a:rPr lang="en-US" sz="2400" baseline="30000" dirty="0" smtClean="0"/>
              <a:t>2  </a:t>
            </a:r>
            <a:r>
              <a:rPr lang="en-US" sz="2400" dirty="0" smtClean="0"/>
              <a:t>= </a:t>
            </a:r>
            <a:r>
              <a:rPr lang="en-US" sz="2400" dirty="0"/>
              <a:t>kg m</a:t>
            </a:r>
            <a:r>
              <a:rPr lang="en-US" sz="2400" dirty="0" smtClean="0"/>
              <a:t>/</a:t>
            </a:r>
            <a:r>
              <a:rPr lang="en-US" sz="2400" dirty="0"/>
              <a:t>C</a:t>
            </a:r>
            <a:r>
              <a:rPr lang="en-US" sz="2400" baseline="30000" dirty="0"/>
              <a:t>2</a:t>
            </a:r>
            <a:endParaRPr lang="en-US" sz="2400" dirty="0"/>
          </a:p>
        </p:txBody>
      </p:sp>
      <p:sp>
        <p:nvSpPr>
          <p:cNvPr id="4" name="Text Box 8"/>
          <p:cNvSpPr txBox="1">
            <a:spLocks noChangeArrowheads="1"/>
          </p:cNvSpPr>
          <p:nvPr/>
        </p:nvSpPr>
        <p:spPr bwMode="auto">
          <a:xfrm>
            <a:off x="0" y="0"/>
            <a:ext cx="418554" cy="215444"/>
          </a:xfrm>
          <a:prstGeom prst="rect">
            <a:avLst/>
          </a:prstGeom>
          <a:noFill/>
          <a:ln w="9525">
            <a:noFill/>
            <a:miter lim="800000"/>
            <a:headEnd/>
            <a:tailEnd/>
          </a:ln>
        </p:spPr>
        <p:txBody>
          <a:bodyPr wrap="none">
            <a:prstTxWarp prst="textNoShape">
              <a:avLst/>
            </a:prstTxWarp>
            <a:spAutoFit/>
          </a:bodyPr>
          <a:lstStyle/>
          <a:p>
            <a:r>
              <a:rPr lang="en-US" sz="800" dirty="0" smtClean="0"/>
              <a:t>11.17</a:t>
            </a:r>
            <a:endParaRPr lang="en-US" sz="800" dirty="0"/>
          </a:p>
        </p:txBody>
      </p:sp>
    </p:spTree>
    <p:extLst>
      <p:ext uri="{BB962C8B-B14F-4D97-AF65-F5344CB8AC3E}">
        <p14:creationId xmlns:p14="http://schemas.microsoft.com/office/powerpoint/2010/main" val="2891433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949</Words>
  <Application>Microsoft Office PowerPoint</Application>
  <PresentationFormat>On-screen Show (4:3)</PresentationFormat>
  <Paragraphs>163</Paragraphs>
  <Slides>9</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ＭＳ Ｐゴシック</vt:lpstr>
      <vt:lpstr>Arial</vt:lpstr>
      <vt:lpstr>Calibri</vt:lpstr>
      <vt:lpstr>Calibri Light</vt:lpstr>
      <vt:lpstr>Symbol</vt:lpstr>
      <vt:lpstr>ヒラギノ角ゴ Pro W3</vt:lpstr>
      <vt:lpstr>Office Theme</vt:lpstr>
      <vt:lpstr>Equation</vt:lpstr>
      <vt:lpstr>Electricity and Magnetism II</vt:lpstr>
      <vt:lpstr>The integrated Poynting flux heading out to infinity is</vt:lpstr>
      <vt:lpstr>PowerPoint Presentation</vt:lpstr>
      <vt:lpstr>PowerPoint Presentation</vt:lpstr>
      <vt:lpstr>PowerPoint Presentation</vt:lpstr>
      <vt:lpstr>PowerPoint Presentation</vt:lpstr>
      <vt:lpstr>The time averaged Poynting vector  (far from a small electric dipole) is approximately:</vt:lpstr>
      <vt:lpstr>PowerPoint Presentation</vt:lpstr>
      <vt:lpstr>The TOTAL power of an accelerating (non-relativistic) charge is called Larmor’s formula. It depends on c, μ0, a (acceleration) and q (charge).  So I presume that means P =  cA μ0B aC  qD    (!? It’s at least a plausible guess…)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and Magnetism II</dc:title>
  <dc:creator>Colton, John S</dc:creator>
  <cp:lastModifiedBy>Colton, John S</cp:lastModifiedBy>
  <cp:revision>2</cp:revision>
  <dcterms:created xsi:type="dcterms:W3CDTF">2016-08-05T03:39:29Z</dcterms:created>
  <dcterms:modified xsi:type="dcterms:W3CDTF">2016-08-05T03:53:04Z</dcterms:modified>
</cp:coreProperties>
</file>