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2" r:id="rId1"/>
  </p:sldMasterIdLst>
  <p:notesMasterIdLst>
    <p:notesMasterId r:id="rId35"/>
  </p:notesMasterIdLst>
  <p:sldIdLst>
    <p:sldId id="575" r:id="rId2"/>
    <p:sldId id="568" r:id="rId3"/>
    <p:sldId id="569" r:id="rId4"/>
    <p:sldId id="570" r:id="rId5"/>
    <p:sldId id="571" r:id="rId6"/>
    <p:sldId id="572" r:id="rId7"/>
    <p:sldId id="600" r:id="rId8"/>
    <p:sldId id="573" r:id="rId9"/>
    <p:sldId id="576" r:id="rId10"/>
    <p:sldId id="588" r:id="rId11"/>
    <p:sldId id="601" r:id="rId12"/>
    <p:sldId id="602" r:id="rId13"/>
    <p:sldId id="604" r:id="rId14"/>
    <p:sldId id="607" r:id="rId15"/>
    <p:sldId id="578" r:id="rId16"/>
    <p:sldId id="605" r:id="rId17"/>
    <p:sldId id="591" r:id="rId18"/>
    <p:sldId id="592" r:id="rId19"/>
    <p:sldId id="610" r:id="rId20"/>
    <p:sldId id="608" r:id="rId21"/>
    <p:sldId id="609" r:id="rId22"/>
    <p:sldId id="612" r:id="rId23"/>
    <p:sldId id="617" r:id="rId24"/>
    <p:sldId id="618" r:id="rId25"/>
    <p:sldId id="619" r:id="rId26"/>
    <p:sldId id="593" r:id="rId27"/>
    <p:sldId id="590" r:id="rId28"/>
    <p:sldId id="613" r:id="rId29"/>
    <p:sldId id="620" r:id="rId30"/>
    <p:sldId id="616" r:id="rId31"/>
    <p:sldId id="614" r:id="rId32"/>
    <p:sldId id="615" r:id="rId33"/>
    <p:sldId id="599" r:id="rId34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mbria Math" panose="02040503050406030204" pitchFamily="18" charset="0"/>
      <p:regular r:id="rId40"/>
    </p:embeddedFont>
    <p:embeddedFont>
      <p:font typeface="Tahoma" panose="020B0604030504040204" pitchFamily="34" charset="0"/>
      <p:regular r:id="rId41"/>
      <p:bold r:id="rId42"/>
    </p:embeddedFont>
  </p:embeddedFontLst>
  <p:custDataLst>
    <p:tags r:id="rId43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llin S. Durfee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66FF"/>
    <a:srgbClr val="00FF00"/>
    <a:srgbClr val="6753FF"/>
    <a:srgbClr val="5B5BFF"/>
    <a:srgbClr val="2609FF"/>
    <a:srgbClr val="1600B8"/>
    <a:srgbClr val="66FF33"/>
    <a:srgbClr val="00CC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2" autoAdjust="0"/>
    <p:restoredTop sz="94660"/>
  </p:normalViewPr>
  <p:slideViewPr>
    <p:cSldViewPr>
      <p:cViewPr varScale="1">
        <p:scale>
          <a:sx n="127" d="100"/>
          <a:sy n="127" d="100"/>
        </p:scale>
        <p:origin x="13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ags" Target="tags/tag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 b="0"/>
            </a:lvl1pPr>
          </a:lstStyle>
          <a:p>
            <a:endParaRPr lang="en-US" altLang="en-US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 b="0"/>
            </a:lvl1pPr>
          </a:lstStyle>
          <a:p>
            <a:fld id="{FF739494-61F1-4E4C-889A-2FBD263B8435}" type="datetimeFigureOut">
              <a:rPr lang="en-US" altLang="en-US"/>
              <a:pPr/>
              <a:t>4/12/2019</a:t>
            </a:fld>
            <a:endParaRPr lang="en-US" altLang="en-US"/>
          </a:p>
        </p:txBody>
      </p:sp>
      <p:sp>
        <p:nvSpPr>
          <p:cNvPr id="297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 b="0"/>
            </a:lvl1pPr>
          </a:lstStyle>
          <a:p>
            <a:endParaRPr lang="en-US" altLang="en-US"/>
          </a:p>
        </p:txBody>
      </p:sp>
      <p:sp>
        <p:nvSpPr>
          <p:cNvPr id="297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 b="0"/>
            </a:lvl1pPr>
          </a:lstStyle>
          <a:p>
            <a:fld id="{420B3C16-184E-49E1-AA6E-FF1C29188B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272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8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02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02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26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02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30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0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79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0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6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6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02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2920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245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  <p:sldLayoutId id="214748365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66CC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66CC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66CC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66CC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66CC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609600" indent="-609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n"/>
        <a:defRPr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AutoNum type="alphaLcPeriod"/>
        <a:defRPr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http://upload.wikimedia.org/wikipedia/commons/8/87/CIE1931_XYZCMF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8/87/CIE1931_XYZCMF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http://upload.wikimedia.org/wikipedia/commons/8/87/CIE1931_XYZCMF.png" TargetMode="Externa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8/87/CIE1931_XYZCMF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8/87/CIE1931_XYZCMF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8/87/CIE1931_XYZCMF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ogrammingdesignsystems.com/color/color-models-and-color-spaces/index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u="sng" dirty="0" smtClean="0">
                <a:effectLst/>
              </a:rPr>
              <a:t>Color!  Main Goals:</a:t>
            </a:r>
          </a:p>
        </p:txBody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153400" cy="563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900" dirty="0" smtClean="0">
                <a:effectLst/>
              </a:rPr>
              <a:t>Understand this thing:</a:t>
            </a:r>
            <a:br>
              <a:rPr lang="en-US" altLang="en-US" sz="2900" dirty="0" smtClean="0">
                <a:effectLst/>
              </a:rPr>
            </a:br>
            <a:r>
              <a:rPr lang="en-US" altLang="en-US" sz="2900" dirty="0" smtClean="0">
                <a:effectLst/>
              </a:rPr>
              <a:t>“Chromaticity diagram”</a:t>
            </a:r>
          </a:p>
          <a:p>
            <a:endParaRPr lang="en-US" altLang="en-US" sz="2900" dirty="0" smtClean="0">
              <a:effectLst/>
            </a:endParaRPr>
          </a:p>
          <a:p>
            <a:endParaRPr lang="en-US" altLang="en-US" sz="2900" dirty="0" smtClean="0">
              <a:effectLst/>
            </a:endParaRPr>
          </a:p>
          <a:p>
            <a:endParaRPr lang="en-US" altLang="en-US" sz="2900" dirty="0" smtClean="0">
              <a:effectLst/>
            </a:endParaRPr>
          </a:p>
          <a:p>
            <a:endParaRPr lang="en-US" altLang="en-US" sz="2900" dirty="0" smtClean="0">
              <a:effectLst/>
            </a:endParaRPr>
          </a:p>
          <a:p>
            <a:endParaRPr lang="en-US" altLang="en-US" sz="2900" dirty="0" smtClean="0">
              <a:effectLst/>
            </a:endParaRPr>
          </a:p>
          <a:p>
            <a:endParaRPr lang="en-US" altLang="en-US" sz="2900" dirty="0" smtClean="0">
              <a:effectLst/>
            </a:endParaRPr>
          </a:p>
          <a:p>
            <a:r>
              <a:rPr lang="en-US" altLang="en-US" sz="2900" dirty="0" smtClean="0">
                <a:effectLst/>
              </a:rPr>
              <a:t>Given a spectrum, how to predict what color the spectrum will seem to you</a:t>
            </a:r>
          </a:p>
        </p:txBody>
      </p:sp>
      <p:pic>
        <p:nvPicPr>
          <p:cNvPr id="102195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14400"/>
            <a:ext cx="3657600" cy="4042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ffectLst/>
              </a:rPr>
              <a:t>A Concern</a:t>
            </a:r>
          </a:p>
        </p:txBody>
      </p:sp>
      <p:sp>
        <p:nvSpPr>
          <p:cNvPr id="103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4953000"/>
            <a:ext cx="8915400" cy="190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dirty="0" smtClean="0">
                <a:effectLst/>
              </a:rPr>
              <a:t>Say you want to mix the dashed lines to look the same as 580 nm orange line.</a:t>
            </a:r>
          </a:p>
          <a:p>
            <a:pPr>
              <a:lnSpc>
                <a:spcPct val="90000"/>
              </a:lnSpc>
            </a:pPr>
            <a:r>
              <a:rPr lang="en-US" altLang="en-US" sz="1800" dirty="0" smtClean="0">
                <a:effectLst/>
              </a:rPr>
              <a:t>You may start by turning up the red light. But soon you also need to turn up the green light. However…</a:t>
            </a:r>
          </a:p>
          <a:p>
            <a:pPr marL="1028700" lvl="1" indent="-571500">
              <a:lnSpc>
                <a:spcPct val="90000"/>
              </a:lnSpc>
              <a:buFont typeface="Symbol" panose="05050102010706020507" pitchFamily="18" charset="2"/>
              <a:buChar char="®"/>
            </a:pPr>
            <a:r>
              <a:rPr lang="en-US" altLang="en-US" sz="1800" dirty="0" smtClean="0">
                <a:effectLst/>
              </a:rPr>
              <a:t>Green light will excite some S! (a small amount, but nonzero) </a:t>
            </a:r>
          </a:p>
          <a:p>
            <a:pPr marL="1028700" lvl="1" indent="-571500">
              <a:lnSpc>
                <a:spcPct val="90000"/>
              </a:lnSpc>
              <a:buFont typeface="Symbol" panose="05050102010706020507" pitchFamily="18" charset="2"/>
              <a:buChar char="®"/>
            </a:pPr>
            <a:r>
              <a:rPr lang="en-US" altLang="en-US" sz="1800" dirty="0" smtClean="0">
                <a:effectLst/>
              </a:rPr>
              <a:t>580 nm alone will never excite S! Therefore </a:t>
            </a:r>
            <a:r>
              <a:rPr lang="en-US" altLang="en-US" sz="1800" u="sng" dirty="0" smtClean="0">
                <a:effectLst/>
              </a:rPr>
              <a:t>580 nm cannot be matched</a:t>
            </a:r>
            <a:r>
              <a:rPr lang="en-US" altLang="en-US" sz="1800" dirty="0" smtClean="0">
                <a:effectLst/>
              </a:rPr>
              <a:t>.</a:t>
            </a:r>
          </a:p>
          <a:p>
            <a:pPr marL="1028700" lvl="1" indent="-571500">
              <a:lnSpc>
                <a:spcPct val="90000"/>
              </a:lnSpc>
              <a:buFont typeface="Symbol" panose="05050102010706020507" pitchFamily="18" charset="2"/>
              <a:buChar char="®"/>
            </a:pPr>
            <a:r>
              <a:rPr lang="en-US" altLang="en-US" sz="1800" dirty="0" smtClean="0">
                <a:effectLst/>
              </a:rPr>
              <a:t>You need some “negative blue” to counteract</a:t>
            </a:r>
          </a:p>
        </p:txBody>
      </p:sp>
      <p:grpSp>
        <p:nvGrpSpPr>
          <p:cNvPr id="1037318" name="Group 6"/>
          <p:cNvGrpSpPr>
            <a:grpSpLocks/>
          </p:cNvGrpSpPr>
          <p:nvPr/>
        </p:nvGrpSpPr>
        <p:grpSpPr bwMode="auto">
          <a:xfrm>
            <a:off x="2819400" y="838200"/>
            <a:ext cx="4567238" cy="3951288"/>
            <a:chOff x="2979" y="432"/>
            <a:chExt cx="2877" cy="2489"/>
          </a:xfrm>
        </p:grpSpPr>
        <p:pic>
          <p:nvPicPr>
            <p:cNvPr id="1037319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80" t="31062" r="2959" b="21021"/>
            <a:stretch>
              <a:fillRect/>
            </a:stretch>
          </p:blipFill>
          <p:spPr bwMode="auto">
            <a:xfrm>
              <a:off x="2979" y="432"/>
              <a:ext cx="2781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320" name="Picture 8" descr="Srgbspectr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20"/>
            <a:stretch>
              <a:fillRect/>
            </a:stretch>
          </p:blipFill>
          <p:spPr bwMode="auto">
            <a:xfrm>
              <a:off x="3264" y="2496"/>
              <a:ext cx="2592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7321" name="Line 9"/>
          <p:cNvSpPr>
            <a:spLocks noChangeShapeType="1"/>
          </p:cNvSpPr>
          <p:nvPr/>
        </p:nvSpPr>
        <p:spPr bwMode="auto">
          <a:xfrm flipV="1">
            <a:off x="5486400" y="2971800"/>
            <a:ext cx="0" cy="1371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322" name="Line 10"/>
          <p:cNvSpPr>
            <a:spLocks noChangeShapeType="1"/>
          </p:cNvSpPr>
          <p:nvPr/>
        </p:nvSpPr>
        <p:spPr bwMode="auto">
          <a:xfrm flipV="1">
            <a:off x="3971729" y="3276600"/>
            <a:ext cx="0" cy="1066800"/>
          </a:xfrm>
          <a:prstGeom prst="line">
            <a:avLst/>
          </a:prstGeom>
          <a:noFill/>
          <a:ln w="19050">
            <a:solidFill>
              <a:srgbClr val="0066FF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323" name="Line 11"/>
          <p:cNvSpPr>
            <a:spLocks noChangeShapeType="1"/>
          </p:cNvSpPr>
          <p:nvPr/>
        </p:nvSpPr>
        <p:spPr bwMode="auto">
          <a:xfrm flipV="1">
            <a:off x="5114492" y="3276600"/>
            <a:ext cx="0" cy="1066800"/>
          </a:xfrm>
          <a:prstGeom prst="line">
            <a:avLst/>
          </a:prstGeom>
          <a:noFill/>
          <a:ln w="19050">
            <a:solidFill>
              <a:srgbClr val="66FF33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324" name="Line 12"/>
          <p:cNvSpPr>
            <a:spLocks noChangeShapeType="1"/>
          </p:cNvSpPr>
          <p:nvPr/>
        </p:nvSpPr>
        <p:spPr bwMode="auto">
          <a:xfrm flipV="1">
            <a:off x="6735828" y="3276600"/>
            <a:ext cx="0" cy="106680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052871" y="759653"/>
            <a:ext cx="22541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0" dirty="0" smtClean="0">
                <a:solidFill>
                  <a:schemeClr val="bg1">
                    <a:lumMod val="50000"/>
                  </a:schemeClr>
                </a:solidFill>
              </a:rPr>
              <a:t>Cone cell response, again</a:t>
            </a:r>
            <a:endParaRPr lang="en-US" altLang="en-US" sz="14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2978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76200" y="0"/>
                <a:ext cx="8991600" cy="838200"/>
              </a:xfrm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 dirty="0" smtClean="0">
                    <a:effectLst/>
                  </a:rPr>
                  <a:t>Results: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4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4000" b="0" i="0" smtClean="0">
                            <a:effectLst/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acc>
                    <m:r>
                      <a:rPr lang="en-US" altLang="en-US" sz="4000" b="0" i="1" smtClean="0">
                        <a:effectLst/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altLang="en-US" sz="4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4000" b="0" i="0" smtClean="0">
                            <a:effectLst/>
                            <a:latin typeface="Cambria Math" panose="02040503050406030204" pitchFamily="18" charset="0"/>
                          </a:rPr>
                          <m:t>g</m:t>
                        </m:r>
                      </m:e>
                    </m:acc>
                    <m:r>
                      <a:rPr lang="en-US" altLang="en-US" sz="4000" b="0" i="1" smtClean="0">
                        <a:effectLst/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altLang="en-US" sz="4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4000" b="0" i="0" smtClean="0">
                            <a:effectLst/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altLang="en-US" dirty="0" smtClean="0">
                    <a:effectLst/>
                  </a:rPr>
                  <a:t> functions </a:t>
                </a:r>
              </a:p>
            </p:txBody>
          </p:sp>
        </mc:Choice>
        <mc:Fallback xmlns="">
          <p:sp>
            <p:nvSpPr>
              <p:cNvPr id="1022978" name="Rectangle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200" y="0"/>
                <a:ext cx="8991600" cy="838200"/>
              </a:xfrm>
              <a:blipFill rotWithShape="0">
                <a:blip r:embed="rId2"/>
                <a:stretch>
                  <a:fillRect b="-17391"/>
                </a:stretch>
              </a:blipFill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298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7848600" cy="499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2986" name="Rectangle 10"/>
          <p:cNvSpPr>
            <a:spLocks noChangeArrowheads="1"/>
          </p:cNvSpPr>
          <p:nvPr/>
        </p:nvSpPr>
        <p:spPr bwMode="auto">
          <a:xfrm>
            <a:off x="0" y="838200"/>
            <a:ext cx="9144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200" b="0" dirty="0">
                <a:solidFill>
                  <a:schemeClr val="accent1"/>
                </a:solidFill>
              </a:rPr>
              <a:t>red source = 700 nm  </a:t>
            </a:r>
            <a:r>
              <a:rPr lang="en-US" altLang="en-US" sz="2200" b="0" dirty="0">
                <a:solidFill>
                  <a:srgbClr val="66FF33"/>
                </a:solidFill>
              </a:rPr>
              <a:t>green source = 546.1 nm </a:t>
            </a:r>
            <a:r>
              <a:rPr lang="en-US" altLang="en-US" sz="2200" b="0" dirty="0" smtClean="0">
                <a:solidFill>
                  <a:srgbClr val="3366FF"/>
                </a:solidFill>
              </a:rPr>
              <a:t>blue source at 435.8 nm</a:t>
            </a:r>
            <a:endParaRPr lang="en-US" altLang="en-US" sz="2200" b="0" dirty="0">
              <a:solidFill>
                <a:srgbClr val="1600B8"/>
              </a:solidFill>
            </a:endParaRPr>
          </a:p>
        </p:txBody>
      </p:sp>
      <p:sp>
        <p:nvSpPr>
          <p:cNvPr id="1022988" name="Text Box 12"/>
          <p:cNvSpPr txBox="1">
            <a:spLocks noChangeArrowheads="1"/>
          </p:cNvSpPr>
          <p:nvPr/>
        </p:nvSpPr>
        <p:spPr bwMode="auto">
          <a:xfrm>
            <a:off x="838200" y="6507163"/>
            <a:ext cx="6134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0"/>
              <a:t>From Wikipedia, “1931 Color Space” (also in P&amp;W)</a:t>
            </a:r>
          </a:p>
        </p:txBody>
      </p:sp>
      <p:sp>
        <p:nvSpPr>
          <p:cNvPr id="1022989" name="Oval 13"/>
          <p:cNvSpPr>
            <a:spLocks noChangeArrowheads="1"/>
          </p:cNvSpPr>
          <p:nvPr/>
        </p:nvSpPr>
        <p:spPr bwMode="auto">
          <a:xfrm>
            <a:off x="6172200" y="4953000"/>
            <a:ext cx="381000" cy="381000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2990" name="Oval 14"/>
          <p:cNvSpPr>
            <a:spLocks noChangeArrowheads="1"/>
          </p:cNvSpPr>
          <p:nvPr/>
        </p:nvSpPr>
        <p:spPr bwMode="auto">
          <a:xfrm>
            <a:off x="3886200" y="4953000"/>
            <a:ext cx="381000" cy="381000"/>
          </a:xfrm>
          <a:prstGeom prst="ellipse">
            <a:avLst/>
          </a:prstGeom>
          <a:noFill/>
          <a:ln w="25400" algn="ctr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2991" name="Oval 15"/>
          <p:cNvSpPr>
            <a:spLocks noChangeArrowheads="1"/>
          </p:cNvSpPr>
          <p:nvPr/>
        </p:nvSpPr>
        <p:spPr bwMode="auto">
          <a:xfrm>
            <a:off x="2255772" y="4953000"/>
            <a:ext cx="381000" cy="381000"/>
          </a:xfrm>
          <a:prstGeom prst="ellipse">
            <a:avLst/>
          </a:prstGeom>
          <a:noFill/>
          <a:ln w="25400" algn="ctr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2994" name="Line 18"/>
          <p:cNvSpPr>
            <a:spLocks noChangeShapeType="1"/>
          </p:cNvSpPr>
          <p:nvPr/>
        </p:nvSpPr>
        <p:spPr bwMode="auto">
          <a:xfrm flipV="1">
            <a:off x="4572000" y="5181600"/>
            <a:ext cx="0" cy="4572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2995" name="Text Box 19"/>
          <p:cNvSpPr txBox="1">
            <a:spLocks noChangeArrowheads="1"/>
          </p:cNvSpPr>
          <p:nvPr/>
        </p:nvSpPr>
        <p:spPr bwMode="auto">
          <a:xfrm>
            <a:off x="4316636" y="5366035"/>
            <a:ext cx="2590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b="0" dirty="0">
                <a:solidFill>
                  <a:schemeClr val="folHlink"/>
                </a:solidFill>
              </a:rPr>
              <a:t>to get 580 nm orange, need some “negative” blue</a:t>
            </a: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V="1">
            <a:off x="6371517" y="4130040"/>
            <a:ext cx="0" cy="82296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19"/>
              <p:cNvSpPr txBox="1">
                <a:spLocks noChangeArrowheads="1"/>
              </p:cNvSpPr>
              <p:nvPr/>
            </p:nvSpPr>
            <p:spPr bwMode="auto">
              <a:xfrm>
                <a:off x="5791200" y="3503437"/>
                <a:ext cx="2057400" cy="653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1600" b="0" dirty="0" smtClean="0">
                    <a:solidFill>
                      <a:srgbClr val="FF0000"/>
                    </a:solidFill>
                  </a:rPr>
                  <a:t>to get 700 nm, only need red;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0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0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g</m:t>
                        </m:r>
                      </m:e>
                    </m:acc>
                    <m:r>
                      <a:rPr lang="en-US" altLang="en-US" sz="20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altLang="en-US" sz="20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0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altLang="en-US" sz="1600" b="0" dirty="0" smtClean="0">
                    <a:solidFill>
                      <a:srgbClr val="FF0000"/>
                    </a:solidFill>
                  </a:rPr>
                  <a:t> are 0</a:t>
                </a:r>
                <a:endParaRPr lang="en-US" altLang="en-US" sz="16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1200" y="3503437"/>
                <a:ext cx="2057400" cy="653320"/>
              </a:xfrm>
              <a:prstGeom prst="rect">
                <a:avLst/>
              </a:prstGeom>
              <a:blipFill rotWithShape="0">
                <a:blip r:embed="rId4"/>
                <a:stretch>
                  <a:fillRect t="-2804" r="-1183" b="-102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ine 18"/>
          <p:cNvSpPr>
            <a:spLocks noChangeShapeType="1"/>
          </p:cNvSpPr>
          <p:nvPr/>
        </p:nvSpPr>
        <p:spPr bwMode="auto">
          <a:xfrm flipV="1">
            <a:off x="4083942" y="4708656"/>
            <a:ext cx="0" cy="2286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19"/>
              <p:cNvSpPr txBox="1">
                <a:spLocks noChangeArrowheads="1"/>
              </p:cNvSpPr>
              <p:nvPr/>
            </p:nvSpPr>
            <p:spPr bwMode="auto">
              <a:xfrm>
                <a:off x="3308402" y="3795338"/>
                <a:ext cx="1769143" cy="9610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1600" b="0" dirty="0" smtClean="0">
                    <a:solidFill>
                      <a:srgbClr val="00FF00"/>
                    </a:solidFill>
                  </a:rPr>
                  <a:t>to get 546.1 nm, only need green;</a:t>
                </a:r>
                <a:r>
                  <a:rPr lang="en-US" altLang="en-US" sz="2000" b="0" dirty="0" smtClean="0">
                    <a:solidFill>
                      <a:srgbClr val="00FF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000" b="0" i="1" smtClean="0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000" b="0" i="0" smtClean="0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acc>
                    <m:r>
                      <a:rPr lang="en-US" altLang="en-US" sz="2000" b="0" i="1" smtClean="0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altLang="en-US" sz="2000" b="0" i="1" smtClean="0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000" b="0" i="0" smtClean="0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altLang="en-US" sz="2000" b="0" dirty="0" smtClean="0">
                    <a:solidFill>
                      <a:srgbClr val="00FF00"/>
                    </a:solidFill>
                  </a:rPr>
                  <a:t> </a:t>
                </a:r>
                <a:r>
                  <a:rPr lang="en-US" altLang="en-US" sz="1600" b="0" dirty="0" smtClean="0">
                    <a:solidFill>
                      <a:srgbClr val="00FF00"/>
                    </a:solidFill>
                  </a:rPr>
                  <a:t>are 0</a:t>
                </a:r>
                <a:endParaRPr lang="en-US" altLang="en-US" sz="1600" b="0" dirty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15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8402" y="3795338"/>
                <a:ext cx="1769143" cy="961097"/>
              </a:xfrm>
              <a:prstGeom prst="rect">
                <a:avLst/>
              </a:prstGeom>
              <a:blipFill rotWithShape="0">
                <a:blip r:embed="rId5"/>
                <a:stretch>
                  <a:fillRect t="-1911" r="-2069" b="-70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ine 18"/>
          <p:cNvSpPr>
            <a:spLocks noChangeShapeType="1"/>
          </p:cNvSpPr>
          <p:nvPr/>
        </p:nvSpPr>
        <p:spPr bwMode="auto">
          <a:xfrm flipV="1">
            <a:off x="2439030" y="4688876"/>
            <a:ext cx="0" cy="22860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19"/>
              <p:cNvSpPr txBox="1">
                <a:spLocks noChangeArrowheads="1"/>
              </p:cNvSpPr>
              <p:nvPr/>
            </p:nvSpPr>
            <p:spPr bwMode="auto">
              <a:xfrm>
                <a:off x="1213512" y="3754549"/>
                <a:ext cx="1896666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1600" b="0" dirty="0" smtClean="0">
                    <a:solidFill>
                      <a:srgbClr val="3366FF"/>
                    </a:solidFill>
                  </a:rPr>
                  <a:t>to get 435.8 nm, only need blue;</a:t>
                </a:r>
                <a:r>
                  <a:rPr lang="en-US" altLang="en-US" sz="2000" b="0" dirty="0" smtClean="0">
                    <a:solidFill>
                      <a:srgbClr val="3366FF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000" b="0" i="1" smtClean="0">
                            <a:solidFill>
                              <a:srgbClr val="3366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000" b="0" i="0" smtClean="0">
                            <a:solidFill>
                              <a:srgbClr val="3366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acc>
                    <m:r>
                      <a:rPr lang="en-US" altLang="en-US" sz="2000" b="0" i="1" smtClean="0">
                        <a:solidFill>
                          <a:srgbClr val="3366FF"/>
                        </a:solidFill>
                        <a:effectLst/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altLang="en-US" sz="2000" b="0" i="1" smtClean="0">
                            <a:solidFill>
                              <a:srgbClr val="3366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000" b="0" i="0" smtClean="0">
                            <a:solidFill>
                              <a:srgbClr val="3366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g</m:t>
                        </m:r>
                      </m:e>
                    </m:acc>
                  </m:oMath>
                </a14:m>
                <a:r>
                  <a:rPr lang="en-US" altLang="en-US" sz="2000" b="0" dirty="0" smtClean="0">
                    <a:solidFill>
                      <a:srgbClr val="3366FF"/>
                    </a:solidFill>
                  </a:rPr>
                  <a:t> </a:t>
                </a:r>
                <a:r>
                  <a:rPr lang="en-US" altLang="en-US" sz="1600" b="0" dirty="0" smtClean="0">
                    <a:solidFill>
                      <a:srgbClr val="3366FF"/>
                    </a:solidFill>
                  </a:rPr>
                  <a:t>are 0</a:t>
                </a:r>
                <a:endParaRPr lang="en-US" altLang="en-US" sz="1600" b="0" dirty="0">
                  <a:solidFill>
                    <a:srgbClr val="3366FF"/>
                  </a:solidFill>
                </a:endParaRPr>
              </a:p>
            </p:txBody>
          </p:sp>
        </mc:Choice>
        <mc:Fallback xmlns="">
          <p:sp>
            <p:nvSpPr>
              <p:cNvPr id="17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3512" y="3754549"/>
                <a:ext cx="1896666" cy="954107"/>
              </a:xfrm>
              <a:prstGeom prst="rect">
                <a:avLst/>
              </a:prstGeom>
              <a:blipFill rotWithShape="0">
                <a:blip r:embed="rId6"/>
                <a:stretch>
                  <a:fillRect t="-1923" b="-70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21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0930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76200" y="0"/>
                <a:ext cx="8991600" cy="838200"/>
              </a:xfrm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4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4000" b="0" i="0" smtClean="0">
                            <a:effectLst/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altLang="en-US" sz="4000" b="0" i="0" smtClean="0">
                        <a:effectLst/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altLang="en-US" sz="4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4000" b="0" i="0" smtClean="0">
                            <a:effectLst/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acc>
                    <m:r>
                      <a:rPr lang="en-US" altLang="en-US" sz="4000" b="0" i="0" smtClean="0">
                        <a:effectLst/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altLang="en-US" sz="4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4000" b="0" i="0" smtClean="0">
                            <a:effectLst/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acc>
                  </m:oMath>
                </a14:m>
                <a:r>
                  <a:rPr lang="en-US" altLang="en-US" sz="4000" b="0" dirty="0" smtClean="0">
                    <a:effectLst/>
                  </a:rPr>
                  <a:t> </a:t>
                </a:r>
                <a:r>
                  <a:rPr lang="en-US" altLang="en-US" b="0" dirty="0" smtClean="0">
                    <a:effectLst/>
                  </a:rPr>
                  <a:t>functions vs.</a:t>
                </a:r>
                <a:r>
                  <a:rPr lang="en-US" altLang="en-US" sz="4000" b="0" dirty="0" smtClean="0">
                    <a:effectLst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4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4000" b="0" i="0" smtClean="0">
                            <a:effectLst/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acc>
                    <m:r>
                      <a:rPr lang="en-US" altLang="en-US" sz="4000" b="0" i="1" smtClean="0">
                        <a:effectLst/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altLang="en-US" sz="4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4000" b="0" i="0" smtClean="0">
                            <a:effectLst/>
                            <a:latin typeface="Cambria Math" panose="02040503050406030204" pitchFamily="18" charset="0"/>
                          </a:rPr>
                          <m:t>g</m:t>
                        </m:r>
                      </m:e>
                    </m:acc>
                    <m:r>
                      <a:rPr lang="en-US" altLang="en-US" sz="4000" b="0" i="1" smtClean="0">
                        <a:effectLst/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altLang="en-US" sz="4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4000" b="0" i="0" smtClean="0">
                            <a:effectLst/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altLang="en-US" sz="4000" dirty="0" smtClean="0">
                    <a:effectLst/>
                  </a:rPr>
                  <a:t> </a:t>
                </a:r>
                <a:r>
                  <a:rPr lang="en-US" altLang="en-US" dirty="0" smtClean="0">
                    <a:effectLst/>
                  </a:rPr>
                  <a:t>functions </a:t>
                </a:r>
              </a:p>
            </p:txBody>
          </p:sp>
        </mc:Choice>
        <mc:Fallback xmlns="">
          <p:sp>
            <p:nvSpPr>
              <p:cNvPr id="1020930" name="Rectangle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200" y="0"/>
                <a:ext cx="8991600" cy="838200"/>
              </a:xfrm>
              <a:blipFill rotWithShape="0">
                <a:blip r:embed="rId2"/>
                <a:stretch>
                  <a:fillRect b="-17391"/>
                </a:stretch>
              </a:blipFill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0932" name="Text Box 4"/>
          <p:cNvSpPr txBox="1">
            <a:spLocks noChangeArrowheads="1"/>
          </p:cNvSpPr>
          <p:nvPr/>
        </p:nvSpPr>
        <p:spPr bwMode="auto">
          <a:xfrm>
            <a:off x="609600" y="3563173"/>
            <a:ext cx="36991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400" b="0" dirty="0"/>
              <a:t>From Wikipedia, </a:t>
            </a:r>
            <a:r>
              <a:rPr lang="en-US" altLang="en-US" sz="1400" b="0" dirty="0" smtClean="0"/>
              <a:t>“</a:t>
            </a:r>
            <a:r>
              <a:rPr lang="en-US" altLang="en-US" sz="1400" b="0" dirty="0"/>
              <a:t>CIE 1931 Color Space</a:t>
            </a:r>
            <a:r>
              <a:rPr lang="en-US" altLang="en-US" sz="1400" b="0" dirty="0" smtClean="0"/>
              <a:t>”</a:t>
            </a:r>
          </a:p>
          <a:p>
            <a:r>
              <a:rPr lang="en-US" altLang="en-US" sz="1400" b="0" dirty="0" smtClean="0"/>
              <a:t>(</a:t>
            </a:r>
            <a:r>
              <a:rPr lang="en-US" altLang="en-US" sz="1400" b="0" u="sng" dirty="0" smtClean="0"/>
              <a:t>Very Important</a:t>
            </a:r>
            <a:r>
              <a:rPr lang="en-US" altLang="en-US" sz="1400" b="0" dirty="0" smtClean="0"/>
              <a:t>, but not in Peatross &amp; Ware)</a:t>
            </a:r>
            <a:endParaRPr lang="en-US" altLang="en-US" sz="1400" b="0" dirty="0"/>
          </a:p>
        </p:txBody>
      </p:sp>
      <p:pic>
        <p:nvPicPr>
          <p:cNvPr id="1020934" name="Picture 6" descr="http://upload.wikimedia.org/wikipedia/commons/8/87/CIE1931_XYZCMF.pn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16741"/>
            <a:ext cx="3657600" cy="274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745228" y="4192889"/>
            <a:ext cx="3218663" cy="2456121"/>
            <a:chOff x="6248400" y="3733801"/>
            <a:chExt cx="3218663" cy="2456121"/>
          </a:xfrm>
        </p:grpSpPr>
        <p:pic>
          <p:nvPicPr>
            <p:cNvPr id="1020935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19" t="34470" r="5111" b="20908"/>
            <a:stretch/>
          </p:blipFill>
          <p:spPr bwMode="auto">
            <a:xfrm>
              <a:off x="6248400" y="3733801"/>
              <a:ext cx="3200400" cy="2456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0936" name="Text Box 8"/>
            <p:cNvSpPr txBox="1">
              <a:spLocks noChangeArrowheads="1"/>
            </p:cNvSpPr>
            <p:nvPr/>
          </p:nvSpPr>
          <p:spPr bwMode="auto">
            <a:xfrm>
              <a:off x="7554360" y="5636912"/>
              <a:ext cx="1912703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0" dirty="0" smtClean="0">
                  <a:solidFill>
                    <a:schemeClr val="bg1">
                      <a:lumMod val="50000"/>
                    </a:schemeClr>
                  </a:solidFill>
                </a:rPr>
                <a:t>Cone cell response </a:t>
              </a:r>
              <a:r>
                <a:rPr lang="en-US" altLang="en-US" sz="1200" b="0" dirty="0">
                  <a:solidFill>
                    <a:schemeClr val="bg1">
                      <a:lumMod val="50000"/>
                    </a:schemeClr>
                  </a:solidFill>
                </a:rPr>
                <a:t>again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0939" name="Text Box 11"/>
              <p:cNvSpPr txBox="1">
                <a:spLocks noChangeArrowheads="1"/>
              </p:cNvSpPr>
              <p:nvPr/>
            </p:nvSpPr>
            <p:spPr bwMode="auto">
              <a:xfrm>
                <a:off x="183888" y="4294390"/>
                <a:ext cx="5562600" cy="22531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buFontTx/>
                  <a:buChar char="•"/>
                </a:pPr>
                <a:r>
                  <a:rPr lang="en-US" altLang="en-US" sz="2200" b="0" dirty="0" smtClean="0"/>
                  <a:t> all </a:t>
                </a:r>
                <a:r>
                  <a:rPr lang="en-US" altLang="en-US" sz="2200" b="0" dirty="0"/>
                  <a:t>are positive</a:t>
                </a:r>
              </a:p>
              <a:p>
                <a:pPr algn="l">
                  <a:buFontTx/>
                  <a:buChar char="•"/>
                </a:pPr>
                <a:r>
                  <a:rPr lang="en-US" altLang="en-US" sz="2000" b="0" dirty="0" smtClean="0">
                    <a:effectLst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5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500" b="0" i="0" smtClean="0">
                            <a:effectLst/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acc>
                  </m:oMath>
                </a14:m>
                <a:r>
                  <a:rPr lang="en-US" altLang="en-US" sz="2200" b="0" dirty="0" smtClean="0"/>
                  <a:t> = close </a:t>
                </a:r>
                <a:r>
                  <a:rPr lang="en-US" altLang="en-US" sz="2200" b="0" dirty="0"/>
                  <a:t>to S </a:t>
                </a:r>
                <a:r>
                  <a:rPr lang="en-US" altLang="en-US" sz="2200" b="0" dirty="0" smtClean="0"/>
                  <a:t>cones, close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5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500" b="0" i="0" smtClean="0">
                            <a:effectLst/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altLang="en-US" sz="2200" b="0" dirty="0" smtClean="0"/>
                  <a:t> </a:t>
                </a:r>
                <a:endParaRPr lang="en-US" altLang="en-US" sz="2200" b="0" dirty="0"/>
              </a:p>
              <a:p>
                <a:pPr algn="l">
                  <a:buFontTx/>
                  <a:buChar char="•"/>
                </a:pPr>
                <a:r>
                  <a:rPr lang="en-US" altLang="en-US" sz="2200" b="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5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500" b="0" i="0" smtClean="0">
                            <a:effectLst/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acc>
                  </m:oMath>
                </a14:m>
                <a:r>
                  <a:rPr lang="en-US" altLang="en-US" sz="2200" b="0" dirty="0" smtClean="0"/>
                  <a:t> = </a:t>
                </a:r>
                <a:r>
                  <a:rPr lang="en-US" altLang="en-US" sz="2200" b="0" dirty="0"/>
                  <a:t>matches intensity response of eye</a:t>
                </a:r>
                <a:r>
                  <a:rPr lang="en-US" altLang="en-US" sz="2200" b="0" dirty="0" smtClean="0"/>
                  <a:t>,</a:t>
                </a:r>
                <a:br>
                  <a:rPr lang="en-US" altLang="en-US" sz="2200" b="0" dirty="0" smtClean="0"/>
                </a:br>
                <a:r>
                  <a:rPr lang="en-US" altLang="en-US" sz="2200" b="0" dirty="0" smtClean="0"/>
                  <a:t>        close </a:t>
                </a:r>
                <a:r>
                  <a:rPr lang="en-US" altLang="en-US" sz="2200" b="0" dirty="0"/>
                  <a:t>to M cones</a:t>
                </a:r>
              </a:p>
              <a:p>
                <a:pPr algn="l">
                  <a:buFontTx/>
                  <a:buChar char="•"/>
                </a:pPr>
                <a:r>
                  <a:rPr lang="en-US" altLang="en-US" sz="2200" b="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5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500" b="0" i="0" smtClean="0">
                            <a:effectLst/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altLang="en-US" sz="2200" b="0" dirty="0" smtClean="0"/>
                  <a:t> = </a:t>
                </a:r>
                <a:r>
                  <a:rPr lang="en-US" altLang="en-US" sz="2200" b="0" dirty="0"/>
                  <a:t>chosen so that white is equal </a:t>
                </a:r>
                <a:r>
                  <a:rPr lang="en-US" altLang="en-US" sz="2200" b="0" dirty="0" smtClean="0"/>
                  <a:t>parts</a:t>
                </a:r>
                <a:br>
                  <a:rPr lang="en-US" altLang="en-US" sz="2200" b="0" dirty="0" smtClean="0"/>
                </a:br>
                <a:r>
                  <a:rPr lang="en-US" altLang="en-US" sz="2200" b="0" dirty="0" smtClean="0"/>
                  <a:t>        of all three</a:t>
                </a:r>
                <a:endParaRPr lang="en-US" altLang="en-US" sz="2200" b="0" dirty="0"/>
              </a:p>
            </p:txBody>
          </p:sp>
        </mc:Choice>
        <mc:Fallback xmlns="">
          <p:sp>
            <p:nvSpPr>
              <p:cNvPr id="1020939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888" y="4294390"/>
                <a:ext cx="5562600" cy="2253117"/>
              </a:xfrm>
              <a:prstGeom prst="rect">
                <a:avLst/>
              </a:prstGeom>
              <a:blipFill rotWithShape="0">
                <a:blip r:embed="rId6"/>
                <a:stretch>
                  <a:fillRect l="-1205" t="-1351" b="-48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967798"/>
            <a:ext cx="3657600" cy="232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40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ffectLst/>
              </a:rPr>
              <a:t>Projections</a:t>
            </a:r>
          </a:p>
        </p:txBody>
      </p:sp>
      <p:pic>
        <p:nvPicPr>
          <p:cNvPr id="1025033" name="Picture 9" descr="http://upload.wikimedia.org/wikipedia/commons/8/87/CIE1931_XYZCMF.pn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889" y="2514600"/>
            <a:ext cx="4191000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2368696"/>
                <a:ext cx="3268266" cy="3875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</m:acc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nary>
                    </m:oMath>
                  </m:oMathPara>
                </a14:m>
                <a:endParaRPr lang="en-US" sz="3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</m:acc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nary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368696"/>
                <a:ext cx="3268266" cy="38751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 bwMode="auto">
              <a:xfrm>
                <a:off x="24560" y="914400"/>
                <a:ext cx="8836681" cy="1378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609600" indent="-609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990600" indent="-5334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AutoNum type="alphaLcPeriod"/>
                  <a:defRPr sz="3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2pPr>
                <a:lvl3pPr marL="1371600" indent="-4572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3pPr>
                <a:lvl4pPr marL="1752600" indent="-3810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4pPr>
                <a:lvl5pPr marL="2209800" indent="-3810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9pPr>
              </a:lstStyle>
              <a:p>
                <a:r>
                  <a:rPr lang="en-US" altLang="en-US" b="0" kern="0" dirty="0" smtClean="0">
                    <a:effectLst/>
                  </a:rPr>
                  <a:t>Given a spectrum I(</a:t>
                </a:r>
                <a:r>
                  <a:rPr lang="en-US" altLang="en-US" sz="3400" b="0" kern="0" dirty="0" smtClean="0">
                    <a:effectLst/>
                    <a:latin typeface="Symbol" panose="05050102010706020507" pitchFamily="18" charset="2"/>
                  </a:rPr>
                  <a:t>l</a:t>
                </a:r>
                <a:r>
                  <a:rPr lang="en-US" altLang="en-US" b="0" kern="0" dirty="0" smtClean="0">
                    <a:effectLst/>
                  </a:rPr>
                  <a:t>), how much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altLang="en-US" b="0" kern="0" dirty="0" smtClean="0">
                    <a:effectLst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400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acc>
                  </m:oMath>
                </a14:m>
                <a:r>
                  <a:rPr lang="en-US" altLang="en-US" b="0" kern="0" dirty="0" smtClean="0">
                    <a:effectLst/>
                  </a:rPr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400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acc>
                  </m:oMath>
                </a14:m>
                <a:r>
                  <a:rPr lang="en-US" altLang="en-US" b="0" kern="0" dirty="0" smtClean="0">
                    <a:effectLst/>
                  </a:rPr>
                  <a:t> does it have?</a:t>
                </a: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560" y="914400"/>
                <a:ext cx="8836681" cy="1378096"/>
              </a:xfrm>
              <a:prstGeom prst="rect">
                <a:avLst/>
              </a:prstGeom>
              <a:blipFill rotWithShape="0">
                <a:blip r:embed="rId5"/>
                <a:stretch>
                  <a:fillRect l="-897" t="-61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54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ffectLst/>
              </a:rPr>
              <a:t>Example from homework (P2.13 part b)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84824"/>
            <a:ext cx="2743200" cy="1847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757564"/>
            <a:ext cx="2743200" cy="2120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838200"/>
            <a:ext cx="3657600" cy="1973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2855711"/>
            <a:ext cx="3657600" cy="19461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4851651"/>
            <a:ext cx="3657600" cy="19356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5219297"/>
            <a:ext cx="4376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 smtClean="0"/>
              <a:t>Calculate the areas: X, Y, Z</a:t>
            </a:r>
          </a:p>
          <a:p>
            <a:pPr algn="l"/>
            <a:r>
              <a:rPr lang="en-US" b="0" dirty="0" smtClean="0">
                <a:sym typeface="Symbol" panose="05050102010706020507" pitchFamily="18" charset="2"/>
              </a:rPr>
              <a:t> </a:t>
            </a:r>
            <a:r>
              <a:rPr lang="en-US" b="0" dirty="0" smtClean="0"/>
              <a:t>Then normalize so they add up to 1 (call them x, y, z)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1948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91600" cy="10660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ffectLst/>
              </a:rPr>
              <a:t>Side Note: Linear Transformations of Projection coordinates (X,Y,Z) and (R,G,B)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971799"/>
            <a:ext cx="6779407" cy="1161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17746"/>
            <a:ext cx="7315200" cy="1164083"/>
          </a:xfrm>
          <a:prstGeom prst="rect">
            <a:avLst/>
          </a:prstGeom>
        </p:spPr>
      </p:pic>
      <p:pic>
        <p:nvPicPr>
          <p:cNvPr id="12" name="Picture 9" descr="http://upload.wikimedia.org/wikipedia/commons/8/87/CIE1931_XYZCMF.png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8214"/>
            <a:ext cx="3200400" cy="222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18214"/>
            <a:ext cx="3200400" cy="221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676932" y="1848827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 smtClean="0"/>
              <a:t>From P&amp;W</a:t>
            </a:r>
          </a:p>
          <a:p>
            <a:pPr algn="l"/>
            <a:r>
              <a:rPr lang="en-US" sz="1800" b="0" dirty="0" smtClean="0"/>
              <a:t>Example 2.4</a:t>
            </a:r>
            <a:endParaRPr lang="en-US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ffectLst/>
              </a:rPr>
              <a:t>Worked Example</a:t>
            </a:r>
          </a:p>
        </p:txBody>
      </p:sp>
      <p:sp>
        <p:nvSpPr>
          <p:cNvPr id="102605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0"/>
            <a:ext cx="8667750" cy="228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 dirty="0" smtClean="0">
                <a:effectLst/>
              </a:rPr>
              <a:t>X = </a:t>
            </a:r>
          </a:p>
          <a:p>
            <a:pPr>
              <a:lnSpc>
                <a:spcPct val="80000"/>
              </a:lnSpc>
            </a:pPr>
            <a:r>
              <a:rPr lang="en-US" altLang="en-US" sz="1800" dirty="0" smtClean="0">
                <a:effectLst/>
              </a:rPr>
              <a:t>Y = </a:t>
            </a:r>
          </a:p>
          <a:p>
            <a:pPr>
              <a:lnSpc>
                <a:spcPct val="80000"/>
              </a:lnSpc>
            </a:pPr>
            <a:r>
              <a:rPr lang="en-US" altLang="en-US" sz="1800" dirty="0" smtClean="0">
                <a:effectLst/>
              </a:rPr>
              <a:t>Z = </a:t>
            </a:r>
          </a:p>
          <a:p>
            <a:pPr>
              <a:lnSpc>
                <a:spcPct val="80000"/>
              </a:lnSpc>
            </a:pPr>
            <a:endParaRPr lang="en-US" altLang="en-US" sz="1800" dirty="0" smtClean="0">
              <a:effectLst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 smtClean="0">
                <a:effectLst/>
              </a:rPr>
              <a:t>Normalize so they add up to 1 (“color” should not depend on overall intensity)</a:t>
            </a:r>
          </a:p>
          <a:p>
            <a:pPr>
              <a:lnSpc>
                <a:spcPct val="80000"/>
              </a:lnSpc>
            </a:pPr>
            <a:r>
              <a:rPr lang="en-US" altLang="en-US" sz="1800" dirty="0" smtClean="0">
                <a:effectLst/>
              </a:rPr>
              <a:t>x = </a:t>
            </a:r>
          </a:p>
          <a:p>
            <a:pPr>
              <a:lnSpc>
                <a:spcPct val="80000"/>
              </a:lnSpc>
            </a:pPr>
            <a:r>
              <a:rPr lang="en-US" altLang="en-US" sz="1800" dirty="0" smtClean="0">
                <a:effectLst/>
              </a:rPr>
              <a:t>y = </a:t>
            </a:r>
          </a:p>
          <a:p>
            <a:pPr>
              <a:lnSpc>
                <a:spcPct val="80000"/>
              </a:lnSpc>
            </a:pPr>
            <a:r>
              <a:rPr lang="en-US" altLang="en-US" sz="1800" dirty="0" smtClean="0">
                <a:effectLst/>
              </a:rPr>
              <a:t>z = 1 – x – y =</a:t>
            </a:r>
          </a:p>
          <a:p>
            <a:pPr>
              <a:lnSpc>
                <a:spcPct val="80000"/>
              </a:lnSpc>
            </a:pPr>
            <a:endParaRPr lang="en-US" altLang="en-US" sz="1800" dirty="0" smtClean="0">
              <a:effectLst/>
              <a:sym typeface="Symbol" panose="05050102010706020507" pitchFamily="18" charset="2"/>
            </a:endParaRPr>
          </a:p>
        </p:txBody>
      </p:sp>
      <p:pic>
        <p:nvPicPr>
          <p:cNvPr id="1026059" name="Picture 11" descr="http://upload.wikimedia.org/wikipedia/commons/8/87/CIE1931_XYZCMF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0"/>
            <a:ext cx="5486400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060" name="Freeform 12"/>
          <p:cNvSpPr>
            <a:spLocks/>
          </p:cNvSpPr>
          <p:nvPr/>
        </p:nvSpPr>
        <p:spPr bwMode="auto">
          <a:xfrm rot="21446422">
            <a:off x="4572000" y="2971800"/>
            <a:ext cx="1447800" cy="1371600"/>
          </a:xfrm>
          <a:custGeom>
            <a:avLst/>
            <a:gdLst>
              <a:gd name="T0" fmla="*/ 9 w 506"/>
              <a:gd name="T1" fmla="*/ 688 h 720"/>
              <a:gd name="T2" fmla="*/ 51 w 506"/>
              <a:gd name="T3" fmla="*/ 455 h 720"/>
              <a:gd name="T4" fmla="*/ 98 w 506"/>
              <a:gd name="T5" fmla="*/ 288 h 720"/>
              <a:gd name="T6" fmla="*/ 112 w 506"/>
              <a:gd name="T7" fmla="*/ 228 h 720"/>
              <a:gd name="T8" fmla="*/ 163 w 506"/>
              <a:gd name="T9" fmla="*/ 70 h 720"/>
              <a:gd name="T10" fmla="*/ 209 w 506"/>
              <a:gd name="T11" fmla="*/ 19 h 720"/>
              <a:gd name="T12" fmla="*/ 274 w 506"/>
              <a:gd name="T13" fmla="*/ 0 h 720"/>
              <a:gd name="T14" fmla="*/ 367 w 506"/>
              <a:gd name="T15" fmla="*/ 139 h 720"/>
              <a:gd name="T16" fmla="*/ 386 w 506"/>
              <a:gd name="T17" fmla="*/ 367 h 720"/>
              <a:gd name="T18" fmla="*/ 423 w 506"/>
              <a:gd name="T19" fmla="*/ 525 h 720"/>
              <a:gd name="T20" fmla="*/ 441 w 506"/>
              <a:gd name="T21" fmla="*/ 571 h 720"/>
              <a:gd name="T22" fmla="*/ 483 w 506"/>
              <a:gd name="T23" fmla="*/ 674 h 720"/>
              <a:gd name="T24" fmla="*/ 492 w 506"/>
              <a:gd name="T25" fmla="*/ 702 h 720"/>
              <a:gd name="T26" fmla="*/ 502 w 506"/>
              <a:gd name="T27" fmla="*/ 711 h 720"/>
              <a:gd name="T28" fmla="*/ 506 w 506"/>
              <a:gd name="T29" fmla="*/ 72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6" h="720">
                <a:moveTo>
                  <a:pt x="9" y="688"/>
                </a:moveTo>
                <a:cubicBezTo>
                  <a:pt x="34" y="619"/>
                  <a:pt x="0" y="511"/>
                  <a:pt x="51" y="455"/>
                </a:cubicBezTo>
                <a:cubicBezTo>
                  <a:pt x="63" y="400"/>
                  <a:pt x="79" y="341"/>
                  <a:pt x="98" y="288"/>
                </a:cubicBezTo>
                <a:cubicBezTo>
                  <a:pt x="102" y="267"/>
                  <a:pt x="105" y="248"/>
                  <a:pt x="112" y="228"/>
                </a:cubicBezTo>
                <a:cubicBezTo>
                  <a:pt x="122" y="170"/>
                  <a:pt x="140" y="123"/>
                  <a:pt x="163" y="70"/>
                </a:cubicBezTo>
                <a:cubicBezTo>
                  <a:pt x="172" y="49"/>
                  <a:pt x="185" y="26"/>
                  <a:pt x="209" y="19"/>
                </a:cubicBezTo>
                <a:cubicBezTo>
                  <a:pt x="227" y="6"/>
                  <a:pt x="274" y="0"/>
                  <a:pt x="274" y="0"/>
                </a:cubicBezTo>
                <a:cubicBezTo>
                  <a:pt x="331" y="15"/>
                  <a:pt x="348" y="89"/>
                  <a:pt x="367" y="139"/>
                </a:cubicBezTo>
                <a:cubicBezTo>
                  <a:pt x="372" y="215"/>
                  <a:pt x="380" y="291"/>
                  <a:pt x="386" y="367"/>
                </a:cubicBezTo>
                <a:cubicBezTo>
                  <a:pt x="390" y="416"/>
                  <a:pt x="393" y="483"/>
                  <a:pt x="423" y="525"/>
                </a:cubicBezTo>
                <a:cubicBezTo>
                  <a:pt x="433" y="563"/>
                  <a:pt x="426" y="549"/>
                  <a:pt x="441" y="571"/>
                </a:cubicBezTo>
                <a:cubicBezTo>
                  <a:pt x="451" y="609"/>
                  <a:pt x="466" y="640"/>
                  <a:pt x="483" y="674"/>
                </a:cubicBezTo>
                <a:cubicBezTo>
                  <a:pt x="487" y="683"/>
                  <a:pt x="487" y="694"/>
                  <a:pt x="492" y="702"/>
                </a:cubicBezTo>
                <a:cubicBezTo>
                  <a:pt x="494" y="706"/>
                  <a:pt x="499" y="707"/>
                  <a:pt x="502" y="711"/>
                </a:cubicBezTo>
                <a:cubicBezTo>
                  <a:pt x="504" y="714"/>
                  <a:pt x="505" y="717"/>
                  <a:pt x="506" y="720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0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ffectLst/>
              </a:rPr>
              <a:t>Another Worked Example</a:t>
            </a:r>
          </a:p>
        </p:txBody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667750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ffectLst/>
              </a:rPr>
              <a:t>What is (</a:t>
            </a:r>
            <a:r>
              <a:rPr lang="en-US" altLang="en-US" dirty="0" err="1" smtClean="0">
                <a:effectLst/>
              </a:rPr>
              <a:t>x,y</a:t>
            </a:r>
            <a:r>
              <a:rPr lang="en-US" altLang="en-US" dirty="0" smtClean="0">
                <a:effectLst/>
              </a:rPr>
              <a:t>) for a delta function at 560 nm?</a:t>
            </a:r>
          </a:p>
        </p:txBody>
      </p:sp>
      <p:pic>
        <p:nvPicPr>
          <p:cNvPr id="1028100" name="Picture 4" descr="http://upload.wikimedia.org/wikipedia/commons/8/87/CIE1931_XYZCMF.pn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4492625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101" name="Rectangle 5"/>
          <p:cNvSpPr>
            <a:spLocks noChangeArrowheads="1"/>
          </p:cNvSpPr>
          <p:nvPr/>
        </p:nvSpPr>
        <p:spPr bwMode="auto">
          <a:xfrm>
            <a:off x="6324600" y="2850585"/>
            <a:ext cx="208262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en-US" b="0" u="sng" dirty="0"/>
              <a:t>My estimates:</a:t>
            </a:r>
            <a:endParaRPr lang="en-US" altLang="en-US" b="0" dirty="0"/>
          </a:p>
          <a:p>
            <a:pPr algn="l"/>
            <a:r>
              <a:rPr lang="en-US" altLang="en-US" b="0" dirty="0"/>
              <a:t>X = 0.59</a:t>
            </a:r>
          </a:p>
          <a:p>
            <a:pPr algn="l"/>
            <a:r>
              <a:rPr lang="en-US" altLang="en-US" b="0" dirty="0"/>
              <a:t>Y = 0.98</a:t>
            </a:r>
          </a:p>
          <a:p>
            <a:pPr algn="l"/>
            <a:r>
              <a:rPr lang="en-US" altLang="en-US" b="0" dirty="0"/>
              <a:t>Z = 0</a:t>
            </a:r>
          </a:p>
          <a:p>
            <a:pPr algn="l"/>
            <a:endParaRPr lang="en-US" altLang="en-US" b="0" dirty="0"/>
          </a:p>
          <a:p>
            <a:pPr algn="l"/>
            <a:r>
              <a:rPr lang="en-US" altLang="en-US" b="0" dirty="0"/>
              <a:t>x = </a:t>
            </a:r>
            <a:r>
              <a:rPr lang="en-US" altLang="en-US" b="0" dirty="0" smtClean="0"/>
              <a:t>0.38</a:t>
            </a:r>
            <a:endParaRPr lang="en-US" altLang="en-US" b="0" dirty="0"/>
          </a:p>
          <a:p>
            <a:pPr algn="l"/>
            <a:r>
              <a:rPr lang="en-US" altLang="en-US" b="0" dirty="0"/>
              <a:t>y = </a:t>
            </a:r>
            <a:r>
              <a:rPr lang="en-US" altLang="en-US" b="0" dirty="0" smtClean="0"/>
              <a:t>0.62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028102" name="Text Box 6"/>
          <p:cNvSpPr txBox="1">
            <a:spLocks noChangeArrowheads="1"/>
          </p:cNvSpPr>
          <p:nvPr/>
        </p:nvSpPr>
        <p:spPr bwMode="auto">
          <a:xfrm>
            <a:off x="1066800" y="6096000"/>
            <a:ext cx="678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 dirty="0"/>
              <a:t>Do that for every wavelength </a:t>
            </a:r>
            <a:r>
              <a:rPr lang="en-US" altLang="en-US" b="0" dirty="0">
                <a:sym typeface="Symbol" panose="05050102010706020507" pitchFamily="18" charset="2"/>
              </a:rPr>
              <a:t> the “locus” curve</a:t>
            </a:r>
          </a:p>
        </p:txBody>
      </p:sp>
      <p:sp>
        <p:nvSpPr>
          <p:cNvPr id="1028103" name="Freeform 7"/>
          <p:cNvSpPr>
            <a:spLocks/>
          </p:cNvSpPr>
          <p:nvPr/>
        </p:nvSpPr>
        <p:spPr bwMode="auto">
          <a:xfrm>
            <a:off x="3097213" y="2097088"/>
            <a:ext cx="120650" cy="3248025"/>
          </a:xfrm>
          <a:custGeom>
            <a:avLst/>
            <a:gdLst>
              <a:gd name="T0" fmla="*/ 9 w 506"/>
              <a:gd name="T1" fmla="*/ 688 h 720"/>
              <a:gd name="T2" fmla="*/ 51 w 506"/>
              <a:gd name="T3" fmla="*/ 455 h 720"/>
              <a:gd name="T4" fmla="*/ 98 w 506"/>
              <a:gd name="T5" fmla="*/ 288 h 720"/>
              <a:gd name="T6" fmla="*/ 112 w 506"/>
              <a:gd name="T7" fmla="*/ 228 h 720"/>
              <a:gd name="T8" fmla="*/ 163 w 506"/>
              <a:gd name="T9" fmla="*/ 70 h 720"/>
              <a:gd name="T10" fmla="*/ 209 w 506"/>
              <a:gd name="T11" fmla="*/ 19 h 720"/>
              <a:gd name="T12" fmla="*/ 274 w 506"/>
              <a:gd name="T13" fmla="*/ 0 h 720"/>
              <a:gd name="T14" fmla="*/ 367 w 506"/>
              <a:gd name="T15" fmla="*/ 139 h 720"/>
              <a:gd name="T16" fmla="*/ 386 w 506"/>
              <a:gd name="T17" fmla="*/ 367 h 720"/>
              <a:gd name="T18" fmla="*/ 423 w 506"/>
              <a:gd name="T19" fmla="*/ 525 h 720"/>
              <a:gd name="T20" fmla="*/ 441 w 506"/>
              <a:gd name="T21" fmla="*/ 571 h 720"/>
              <a:gd name="T22" fmla="*/ 483 w 506"/>
              <a:gd name="T23" fmla="*/ 674 h 720"/>
              <a:gd name="T24" fmla="*/ 492 w 506"/>
              <a:gd name="T25" fmla="*/ 702 h 720"/>
              <a:gd name="T26" fmla="*/ 502 w 506"/>
              <a:gd name="T27" fmla="*/ 711 h 720"/>
              <a:gd name="T28" fmla="*/ 506 w 506"/>
              <a:gd name="T29" fmla="*/ 72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6" h="720">
                <a:moveTo>
                  <a:pt x="9" y="688"/>
                </a:moveTo>
                <a:cubicBezTo>
                  <a:pt x="34" y="619"/>
                  <a:pt x="0" y="511"/>
                  <a:pt x="51" y="455"/>
                </a:cubicBezTo>
                <a:cubicBezTo>
                  <a:pt x="63" y="400"/>
                  <a:pt x="79" y="341"/>
                  <a:pt x="98" y="288"/>
                </a:cubicBezTo>
                <a:cubicBezTo>
                  <a:pt x="102" y="267"/>
                  <a:pt x="105" y="248"/>
                  <a:pt x="112" y="228"/>
                </a:cubicBezTo>
                <a:cubicBezTo>
                  <a:pt x="122" y="170"/>
                  <a:pt x="140" y="123"/>
                  <a:pt x="163" y="70"/>
                </a:cubicBezTo>
                <a:cubicBezTo>
                  <a:pt x="172" y="49"/>
                  <a:pt x="185" y="26"/>
                  <a:pt x="209" y="19"/>
                </a:cubicBezTo>
                <a:cubicBezTo>
                  <a:pt x="227" y="6"/>
                  <a:pt x="274" y="0"/>
                  <a:pt x="274" y="0"/>
                </a:cubicBezTo>
                <a:cubicBezTo>
                  <a:pt x="331" y="15"/>
                  <a:pt x="348" y="89"/>
                  <a:pt x="367" y="139"/>
                </a:cubicBezTo>
                <a:cubicBezTo>
                  <a:pt x="372" y="215"/>
                  <a:pt x="380" y="291"/>
                  <a:pt x="386" y="367"/>
                </a:cubicBezTo>
                <a:cubicBezTo>
                  <a:pt x="390" y="416"/>
                  <a:pt x="393" y="483"/>
                  <a:pt x="423" y="525"/>
                </a:cubicBezTo>
                <a:cubicBezTo>
                  <a:pt x="433" y="563"/>
                  <a:pt x="426" y="549"/>
                  <a:pt x="441" y="571"/>
                </a:cubicBezTo>
                <a:cubicBezTo>
                  <a:pt x="451" y="609"/>
                  <a:pt x="466" y="640"/>
                  <a:pt x="483" y="674"/>
                </a:cubicBezTo>
                <a:cubicBezTo>
                  <a:pt x="487" y="683"/>
                  <a:pt x="487" y="694"/>
                  <a:pt x="492" y="702"/>
                </a:cubicBezTo>
                <a:cubicBezTo>
                  <a:pt x="494" y="706"/>
                  <a:pt x="499" y="707"/>
                  <a:pt x="502" y="711"/>
                </a:cubicBezTo>
                <a:cubicBezTo>
                  <a:pt x="504" y="714"/>
                  <a:pt x="505" y="717"/>
                  <a:pt x="506" y="720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ffectLst/>
              </a:rPr>
              <a:t>Chromaticity Diagram</a:t>
            </a:r>
          </a:p>
        </p:txBody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2600" y="838200"/>
            <a:ext cx="3581400" cy="586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200" u="sng" dirty="0" smtClean="0">
                <a:effectLst/>
              </a:rPr>
              <a:t>Things to observe</a:t>
            </a:r>
          </a:p>
          <a:p>
            <a:pPr>
              <a:lnSpc>
                <a:spcPct val="90000"/>
              </a:lnSpc>
            </a:pPr>
            <a:r>
              <a:rPr lang="en-US" altLang="en-US" sz="2200" dirty="0" smtClean="0">
                <a:effectLst/>
              </a:rPr>
              <a:t>The locus curve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200" dirty="0" smtClean="0">
                <a:effectLst/>
              </a:rPr>
              <a:t>	Example: 560 nm </a:t>
            </a:r>
            <a:r>
              <a:rPr lang="en-US" altLang="en-US" sz="2200" dirty="0" smtClean="0">
                <a:effectLst/>
                <a:sym typeface="Symbol" panose="05050102010706020507" pitchFamily="18" charset="2"/>
              </a:rPr>
              <a:t>= </a:t>
            </a:r>
            <a:r>
              <a:rPr lang="en-US" altLang="en-US" sz="2200" dirty="0" smtClean="0">
                <a:effectLst/>
              </a:rPr>
              <a:t> (0.38, 0.62)</a:t>
            </a:r>
          </a:p>
          <a:p>
            <a:pPr>
              <a:lnSpc>
                <a:spcPct val="90000"/>
              </a:lnSpc>
            </a:pPr>
            <a:r>
              <a:rPr lang="en-US" altLang="en-US" sz="2200" dirty="0" smtClean="0">
                <a:effectLst/>
              </a:rPr>
              <a:t>The white point = (0.33, 0.33)</a:t>
            </a:r>
          </a:p>
          <a:p>
            <a:pPr>
              <a:lnSpc>
                <a:spcPct val="90000"/>
              </a:lnSpc>
            </a:pPr>
            <a:r>
              <a:rPr lang="en-US" altLang="en-US" sz="2200" dirty="0" smtClean="0">
                <a:effectLst/>
              </a:rPr>
              <a:t>“Line of purples”</a:t>
            </a:r>
          </a:p>
          <a:p>
            <a:pPr>
              <a:lnSpc>
                <a:spcPct val="90000"/>
              </a:lnSpc>
            </a:pPr>
            <a:endParaRPr lang="en-US" altLang="en-US" sz="2200" dirty="0" smtClean="0">
              <a:effectLst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200" u="sng" dirty="0" smtClean="0">
                <a:effectLst/>
              </a:rPr>
              <a:t>Linear effects</a:t>
            </a:r>
          </a:p>
          <a:p>
            <a:pPr>
              <a:lnSpc>
                <a:spcPct val="90000"/>
              </a:lnSpc>
            </a:pPr>
            <a:r>
              <a:rPr lang="en-US" altLang="en-US" sz="2200" dirty="0" smtClean="0">
                <a:effectLst/>
              </a:rPr>
              <a:t>Color mixing along line connecting two points</a:t>
            </a:r>
          </a:p>
          <a:p>
            <a:pPr>
              <a:lnSpc>
                <a:spcPct val="90000"/>
              </a:lnSpc>
            </a:pPr>
            <a:r>
              <a:rPr lang="en-US" altLang="en-US" sz="2200" dirty="0" smtClean="0">
                <a:effectLst/>
              </a:rPr>
              <a:t>“Complementary colors”: can mix to get white</a:t>
            </a:r>
          </a:p>
        </p:txBody>
      </p:sp>
      <p:pic>
        <p:nvPicPr>
          <p:cNvPr id="1030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5240338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95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ffectLst/>
              </a:rPr>
              <a:t>Chromaticity Diagram</a:t>
            </a:r>
          </a:p>
        </p:txBody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2600" y="838200"/>
            <a:ext cx="3581400" cy="586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200" dirty="0" smtClean="0">
                <a:effectLst/>
              </a:rPr>
              <a:t>Hue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>
                <a:effectLst/>
              </a:rPr>
              <a:t>Draw the line connecting the white point to P, what </a:t>
            </a:r>
            <a:r>
              <a:rPr lang="en-US" altLang="en-US" sz="2600" dirty="0" smtClean="0">
                <a:effectLst/>
                <a:latin typeface="Symbol" panose="05050102010706020507" pitchFamily="18" charset="2"/>
              </a:rPr>
              <a:t>l</a:t>
            </a:r>
            <a:r>
              <a:rPr lang="en-US" altLang="en-US" sz="2200" dirty="0" smtClean="0">
                <a:effectLst/>
              </a:rPr>
              <a:t> does it hit?</a:t>
            </a:r>
            <a:br>
              <a:rPr lang="en-US" altLang="en-US" sz="2200" dirty="0" smtClean="0">
                <a:effectLst/>
              </a:rPr>
            </a:br>
            <a:r>
              <a:rPr lang="en-US" altLang="en-US" sz="2200" dirty="0" smtClean="0">
                <a:effectLst/>
              </a:rPr>
              <a:t>(Example: 593 nm)</a:t>
            </a:r>
          </a:p>
          <a:p>
            <a:pPr lvl="1">
              <a:lnSpc>
                <a:spcPct val="90000"/>
              </a:lnSpc>
            </a:pPr>
            <a:endParaRPr lang="en-US" altLang="en-US" sz="2200" dirty="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en-US" altLang="en-US" sz="2200" dirty="0" smtClean="0">
                <a:effectLst/>
              </a:rPr>
              <a:t>Saturation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>
                <a:effectLst/>
              </a:rPr>
              <a:t>How far along that line is the point?</a:t>
            </a:r>
            <a:br>
              <a:rPr lang="en-US" altLang="en-US" sz="2200" dirty="0" smtClean="0">
                <a:effectLst/>
              </a:rPr>
            </a:br>
            <a:r>
              <a:rPr lang="en-US" altLang="en-US" sz="2200" dirty="0" smtClean="0">
                <a:effectLst/>
              </a:rPr>
              <a:t>(Example: 65%)</a:t>
            </a:r>
          </a:p>
          <a:p>
            <a:pPr lvl="1">
              <a:lnSpc>
                <a:spcPct val="90000"/>
              </a:lnSpc>
            </a:pPr>
            <a:endParaRPr lang="en-US" altLang="en-US" sz="2200" dirty="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en-US" altLang="en-US" sz="2200" dirty="0" smtClean="0">
                <a:effectLst/>
              </a:rPr>
              <a:t>Brightness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>
                <a:effectLst/>
              </a:rPr>
              <a:t>Overall intensity, Not on this diagram</a:t>
            </a:r>
          </a:p>
        </p:txBody>
      </p:sp>
      <p:pic>
        <p:nvPicPr>
          <p:cNvPr id="1030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5240338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420471" y="3634279"/>
            <a:ext cx="1552174" cy="668780"/>
            <a:chOff x="2420471" y="3634279"/>
            <a:chExt cx="1552174" cy="668780"/>
          </a:xfrm>
        </p:grpSpPr>
        <p:sp>
          <p:nvSpPr>
            <p:cNvPr id="2" name="Oval 1"/>
            <p:cNvSpPr/>
            <p:nvPr/>
          </p:nvSpPr>
          <p:spPr bwMode="auto">
            <a:xfrm>
              <a:off x="3352800" y="3962400"/>
              <a:ext cx="76200" cy="76200"/>
            </a:xfrm>
            <a:prstGeom prst="ellipse">
              <a:avLst/>
            </a:prstGeom>
            <a:solidFill>
              <a:srgbClr val="003300"/>
            </a:solidFill>
            <a:ln w="9525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 flipV="1">
              <a:off x="2420471" y="3834334"/>
              <a:ext cx="1552174" cy="46872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33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3174706" y="3634279"/>
              <a:ext cx="3561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  <a:endParaRPr lang="en-US" sz="20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680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ffectLst/>
              </a:rPr>
              <a:t>Visible Spectrum</a:t>
            </a:r>
          </a:p>
        </p:txBody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724400"/>
            <a:ext cx="8667750" cy="182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900" dirty="0" smtClean="0">
                <a:effectLst/>
              </a:rPr>
              <a:t>“All the colors of the rainbow…” </a:t>
            </a:r>
            <a:br>
              <a:rPr lang="en-US" altLang="en-US" sz="2900" dirty="0" smtClean="0">
                <a:effectLst/>
              </a:rPr>
            </a:br>
            <a:r>
              <a:rPr lang="en-US" altLang="en-US" sz="2900" dirty="0" smtClean="0">
                <a:effectLst/>
                <a:sym typeface="Symbol" panose="05050102010706020507" pitchFamily="18" charset="2"/>
              </a:rPr>
              <a:t> </a:t>
            </a:r>
            <a:r>
              <a:rPr lang="en-US" altLang="en-US" sz="2900" dirty="0" smtClean="0">
                <a:effectLst/>
              </a:rPr>
              <a:t>Where is brown??  Where is pink?? Where is turquoise??</a:t>
            </a:r>
          </a:p>
        </p:txBody>
      </p:sp>
      <p:pic>
        <p:nvPicPr>
          <p:cNvPr id="1014788" name="Picture 4" descr="Srgbspectrum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5344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4789" name="Text Box 5"/>
          <p:cNvSpPr txBox="1">
            <a:spLocks noChangeArrowheads="1"/>
          </p:cNvSpPr>
          <p:nvPr/>
        </p:nvSpPr>
        <p:spPr bwMode="auto">
          <a:xfrm>
            <a:off x="141288" y="3733800"/>
            <a:ext cx="4964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/>
              <a:t>From Wikipedia, “Visible Spectrum”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19200" y="1143000"/>
            <a:ext cx="6400800" cy="5308249"/>
            <a:chOff x="381000" y="419100"/>
            <a:chExt cx="6400800" cy="5308249"/>
          </a:xfrm>
        </p:grpSpPr>
        <p:pic>
          <p:nvPicPr>
            <p:cNvPr id="5" name="Picture 7" descr="CRT_phosphor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419100"/>
              <a:ext cx="6400800" cy="417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4572000"/>
              <a:ext cx="6400800" cy="1155349"/>
            </a:xfrm>
            <a:prstGeom prst="rect">
              <a:avLst/>
            </a:prstGeom>
          </p:spPr>
        </p:pic>
      </p:grp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67076"/>
            <a:ext cx="4092388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0" cap="none" dirty="0" smtClean="0">
                <a:effectLst/>
              </a:rPr>
              <a:t>Remember this? </a:t>
            </a:r>
          </a:p>
        </p:txBody>
      </p:sp>
    </p:spTree>
    <p:extLst>
      <p:ext uri="{BB962C8B-B14F-4D97-AF65-F5344CB8AC3E}">
        <p14:creationId xmlns:p14="http://schemas.microsoft.com/office/powerpoint/2010/main" val="218298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0"/>
            <a:ext cx="93726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000" dirty="0" err="1" smtClean="0">
                <a:effectLst/>
              </a:rPr>
              <a:t>sRGB</a:t>
            </a:r>
            <a:r>
              <a:rPr lang="en-US" altLang="en-US" sz="3000" dirty="0" smtClean="0">
                <a:effectLst/>
              </a:rPr>
              <a:t>: three specific color sources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76400" y="1101725"/>
            <a:ext cx="6584950" cy="5756275"/>
            <a:chOff x="1981200" y="1101725"/>
            <a:chExt cx="6584950" cy="5756275"/>
          </a:xfrm>
        </p:grpSpPr>
        <p:pic>
          <p:nvPicPr>
            <p:cNvPr id="1038339" name="Picture 3" descr="greferenceci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1101725"/>
              <a:ext cx="5165725" cy="575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8341" name="Rectangle 5"/>
            <p:cNvSpPr>
              <a:spLocks noChangeArrowheads="1"/>
            </p:cNvSpPr>
            <p:nvPr/>
          </p:nvSpPr>
          <p:spPr bwMode="auto">
            <a:xfrm>
              <a:off x="1981200" y="6172200"/>
              <a:ext cx="24161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00" b="0">
                  <a:solidFill>
                    <a:srgbClr val="0066FF"/>
                  </a:solidFill>
                </a:rPr>
                <a:t>“blue” = (0.15, 0.06)</a:t>
              </a:r>
              <a:endParaRPr lang="en-US" altLang="en-US" sz="2000">
                <a:solidFill>
                  <a:srgbClr val="0066FF"/>
                </a:solidFill>
              </a:endParaRPr>
            </a:p>
          </p:txBody>
        </p:sp>
        <p:sp>
          <p:nvSpPr>
            <p:cNvPr id="1038342" name="Rectangle 6"/>
            <p:cNvSpPr>
              <a:spLocks noChangeArrowheads="1"/>
            </p:cNvSpPr>
            <p:nvPr/>
          </p:nvSpPr>
          <p:spPr bwMode="auto">
            <a:xfrm>
              <a:off x="7086600" y="4860925"/>
              <a:ext cx="147955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solidFill>
                    <a:schemeClr val="accent1"/>
                  </a:solidFill>
                </a:rPr>
                <a:t>“red” = </a:t>
              </a:r>
            </a:p>
            <a:p>
              <a:r>
                <a:rPr lang="en-US" altLang="en-US" sz="2000" b="0">
                  <a:solidFill>
                    <a:schemeClr val="accent1"/>
                  </a:solidFill>
                </a:rPr>
                <a:t>(0.65, 0.33)</a:t>
              </a:r>
            </a:p>
          </p:txBody>
        </p:sp>
        <p:sp>
          <p:nvSpPr>
            <p:cNvPr id="1038343" name="Rectangle 7"/>
            <p:cNvSpPr>
              <a:spLocks noChangeArrowheads="1"/>
            </p:cNvSpPr>
            <p:nvPr/>
          </p:nvSpPr>
          <p:spPr bwMode="auto">
            <a:xfrm>
              <a:off x="5334000" y="2362200"/>
              <a:ext cx="25844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 dirty="0">
                  <a:solidFill>
                    <a:srgbClr val="66FF33"/>
                  </a:solidFill>
                </a:rPr>
                <a:t>“green” = (0.30, 0.60)</a:t>
              </a:r>
            </a:p>
          </p:txBody>
        </p:sp>
      </p:grpSp>
      <p:sp>
        <p:nvSpPr>
          <p:cNvPr id="103834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8575" y="1616075"/>
            <a:ext cx="2971800" cy="228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 dirty="0" smtClean="0">
                <a:effectLst/>
              </a:rPr>
              <a:t>Mixing three sources: triangle called the “gamut”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4596333" y="65412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000" b="0" dirty="0" smtClean="0">
                <a:effectLst/>
              </a:rPr>
              <a:t>Standard created in 1996 by HP and Microsoft to help the internet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53822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ffectLst/>
              </a:rPr>
              <a:t>Review (end of Monday’s class?)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70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38125" y="1066800"/>
                <a:ext cx="8667750" cy="5257800"/>
              </a:xfrm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 sz="2000" dirty="0" smtClean="0">
                    <a:effectLst/>
                  </a:rPr>
                  <a:t>Three types of cones responsive to three different wavelength ranges (short, medium, long, aka SML)</a:t>
                </a:r>
              </a:p>
              <a:p>
                <a:r>
                  <a:rPr lang="en-US" altLang="en-US" sz="2000" dirty="0" smtClean="0">
                    <a:effectLst/>
                  </a:rPr>
                  <a:t>Three dimensional color space (RGB)</a:t>
                </a:r>
              </a:p>
              <a:p>
                <a:r>
                  <a:rPr lang="en-US" altLang="en-US" sz="2000" dirty="0" smtClean="0">
                    <a:effectLst/>
                  </a:rPr>
                  <a:t>Color matching experiments produced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6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600" b="0" i="0" smtClean="0">
                            <a:effectLst/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acc>
                    <m:r>
                      <a:rPr lang="en-US" altLang="en-US" sz="2600" b="0" i="1" smtClean="0">
                        <a:effectLst/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altLang="en-US" sz="26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600" b="0" i="0" smtClean="0">
                            <a:effectLst/>
                            <a:latin typeface="Cambria Math" panose="02040503050406030204" pitchFamily="18" charset="0"/>
                          </a:rPr>
                          <m:t>g</m:t>
                        </m:r>
                      </m:e>
                    </m:acc>
                    <m:r>
                      <a:rPr lang="en-US" altLang="en-US" sz="2600" b="0" i="1" smtClean="0">
                        <a:effectLst/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altLang="en-US" sz="26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600" b="0" i="0" smtClean="0">
                            <a:effectLst/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altLang="en-US" sz="2000" dirty="0" smtClean="0">
                    <a:effectLst/>
                  </a:rPr>
                  <a:t> “color matching functions”</a:t>
                </a:r>
              </a:p>
              <a:p>
                <a:r>
                  <a:rPr lang="en-US" altLang="en-US" sz="2000" dirty="0" smtClean="0">
                    <a:effectLst/>
                  </a:rPr>
                  <a:t>Alternate set developed with better properties,</a:t>
                </a:r>
                <a:r>
                  <a:rPr lang="en-US" altLang="en-US" sz="2600" dirty="0" smtClean="0">
                    <a:effectLst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6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600" b="0" i="0" smtClean="0">
                            <a:effectLst/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altLang="en-US" sz="2600" b="0" i="0" smtClean="0">
                        <a:effectLst/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altLang="en-US" sz="26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600" b="0" i="0" smtClean="0">
                            <a:effectLst/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acc>
                    <m:r>
                      <a:rPr lang="en-US" altLang="en-US" sz="2600" b="0" i="0" smtClean="0">
                        <a:effectLst/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altLang="en-US" sz="26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600" b="0" i="0" smtClean="0">
                            <a:effectLst/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acc>
                  </m:oMath>
                </a14:m>
                <a:r>
                  <a:rPr lang="en-US" altLang="en-US" sz="2600" b="0" dirty="0" smtClean="0">
                    <a:effectLst/>
                  </a:rPr>
                  <a:t> </a:t>
                </a:r>
                <a:endParaRPr lang="en-US" altLang="en-US" sz="2600" dirty="0" smtClean="0">
                  <a:effectLst/>
                </a:endParaRPr>
              </a:p>
              <a:p>
                <a:r>
                  <a:rPr lang="en-US" altLang="en-US" sz="2000" dirty="0" smtClean="0">
                    <a:effectLst/>
                  </a:rPr>
                  <a:t>X,Y,Z are the projections of a given spectrum on to the </a:t>
                </a:r>
                <a:r>
                  <a:rPr lang="en-US" altLang="en-US" sz="2600" dirty="0" smtClean="0">
                    <a:effectLst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6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600" b="0" i="0" smtClean="0">
                            <a:effectLst/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altLang="en-US" sz="2600" b="0" i="0" smtClean="0">
                        <a:effectLst/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altLang="en-US" sz="26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600" b="0" i="0" smtClean="0">
                            <a:effectLst/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acc>
                    <m:r>
                      <a:rPr lang="en-US" altLang="en-US" sz="2600" b="0" i="0" smtClean="0">
                        <a:effectLst/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altLang="en-US" sz="26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600" b="0" i="0" smtClean="0">
                            <a:effectLst/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acc>
                  </m:oMath>
                </a14:m>
                <a:r>
                  <a:rPr lang="en-US" altLang="en-US" sz="2600" b="0" dirty="0" smtClean="0">
                    <a:effectLst/>
                  </a:rPr>
                  <a:t> </a:t>
                </a:r>
                <a:r>
                  <a:rPr lang="en-US" altLang="en-US" sz="2000" dirty="0" smtClean="0">
                    <a:effectLst/>
                  </a:rPr>
                  <a:t>functions</a:t>
                </a:r>
              </a:p>
              <a:p>
                <a:r>
                  <a:rPr lang="en-US" altLang="en-US" sz="2000" dirty="0" err="1" smtClean="0">
                    <a:effectLst/>
                  </a:rPr>
                  <a:t>x,y,z</a:t>
                </a:r>
                <a:r>
                  <a:rPr lang="en-US" altLang="en-US" sz="2000" dirty="0" smtClean="0">
                    <a:effectLst/>
                  </a:rPr>
                  <a:t> are the normalized X,Y,Z values </a:t>
                </a:r>
              </a:p>
              <a:p>
                <a:r>
                  <a:rPr lang="en-US" altLang="en-US" sz="2000" dirty="0" err="1" smtClean="0">
                    <a:effectLst/>
                  </a:rPr>
                  <a:t>x,y</a:t>
                </a:r>
                <a:r>
                  <a:rPr lang="en-US" altLang="en-US" sz="2000" dirty="0" smtClean="0">
                    <a:effectLst/>
                  </a:rPr>
                  <a:t> are the chromaticity coordinates (z is superfluous), can be plotted on the chromaticity diagram</a:t>
                </a:r>
              </a:p>
              <a:p>
                <a:r>
                  <a:rPr lang="en-US" altLang="en-US" sz="2000" dirty="0" smtClean="0">
                    <a:effectLst/>
                  </a:rPr>
                  <a:t>Colors on the chromaticity diagram combine linearly</a:t>
                </a:r>
              </a:p>
              <a:p>
                <a:r>
                  <a:rPr lang="en-US" altLang="en-US" sz="2000" dirty="0" smtClean="0">
                    <a:effectLst/>
                  </a:rPr>
                  <a:t>Actual RGB sources fall on the chromaticity diagram, their enclosed triangle is the gamut of possible colors they can display</a:t>
                </a:r>
              </a:p>
              <a:p>
                <a:endParaRPr lang="en-US" altLang="en-US" sz="2000" dirty="0" smtClean="0">
                  <a:effectLst/>
                </a:endParaRPr>
              </a:p>
              <a:p>
                <a:endParaRPr lang="en-US" altLang="en-US" sz="2000" dirty="0" smtClean="0">
                  <a:effectLst/>
                </a:endParaRPr>
              </a:p>
            </p:txBody>
          </p:sp>
        </mc:Choice>
        <mc:Fallback xmlns="">
          <p:sp>
            <p:nvSpPr>
              <p:cNvPr id="10270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38125" y="1066800"/>
                <a:ext cx="8667750" cy="5257800"/>
              </a:xfrm>
              <a:blipFill rotWithShape="0">
                <a:blip r:embed="rId2"/>
                <a:stretch>
                  <a:fillRect l="-281" t="-579" r="-844" b="-695"/>
                </a:stretch>
              </a:blipFill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46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ffectLst/>
              </a:rPr>
              <a:t>What’s the Color of Blackbody Radiation?</a:t>
            </a:r>
          </a:p>
        </p:txBody>
      </p:sp>
      <p:pic>
        <p:nvPicPr>
          <p:cNvPr id="103322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38200"/>
            <a:ext cx="5284788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3227" name="Text Box 11"/>
          <p:cNvSpPr txBox="1">
            <a:spLocks noChangeArrowheads="1"/>
          </p:cNvSpPr>
          <p:nvPr/>
        </p:nvSpPr>
        <p:spPr bwMode="auto">
          <a:xfrm>
            <a:off x="76830" y="6019800"/>
            <a:ext cx="25826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000" b="0" dirty="0" smtClean="0"/>
              <a:t>From Wikipedia</a:t>
            </a:r>
            <a:br>
              <a:rPr lang="en-US" altLang="en-US" sz="2000" b="0" dirty="0" smtClean="0"/>
            </a:br>
            <a:r>
              <a:rPr lang="en-US" altLang="en-US" sz="2000" b="0" dirty="0" smtClean="0"/>
              <a:t>“</a:t>
            </a:r>
            <a:r>
              <a:rPr lang="en-US" altLang="en-US" sz="2000" b="0" dirty="0"/>
              <a:t>Color </a:t>
            </a:r>
            <a:r>
              <a:rPr lang="en-US" altLang="en-US" sz="2000" b="0" dirty="0" smtClean="0"/>
              <a:t>Temperature</a:t>
            </a:r>
            <a:r>
              <a:rPr lang="en-US" altLang="en-US" sz="2000" b="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144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ffectLst/>
              </a:rPr>
              <a:t>Color of the Sun? T = 5778K</a:t>
            </a:r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838200"/>
            <a:ext cx="7753350" cy="370522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600200" y="4724400"/>
            <a:ext cx="5486400" cy="1447800"/>
            <a:chOff x="1447800" y="4876800"/>
            <a:chExt cx="5486400" cy="1447800"/>
          </a:xfrm>
        </p:grpSpPr>
        <p:sp>
          <p:nvSpPr>
            <p:cNvPr id="2" name="Rectangle 1"/>
            <p:cNvSpPr/>
            <p:nvPr/>
          </p:nvSpPr>
          <p:spPr bwMode="auto">
            <a:xfrm>
              <a:off x="1447800" y="4876800"/>
              <a:ext cx="5486400" cy="1447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041410" name="Picture 2" descr="https://upload.wikimedia.org/wikipedia/commons/thumb/e/e9/Color_temperature_black_body_800-12200K.svg/1920px-Color_temperature_black_body_800-12200K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4876800"/>
              <a:ext cx="5486400" cy="1403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Oval 3"/>
          <p:cNvSpPr/>
          <p:nvPr/>
        </p:nvSpPr>
        <p:spPr bwMode="auto">
          <a:xfrm>
            <a:off x="2697736" y="2789304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3970084" y="5311140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74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ffectLst/>
              </a:rPr>
              <a:t>Complementary </a:t>
            </a:r>
            <a:r>
              <a:rPr lang="en-US" altLang="en-US" dirty="0" smtClean="0">
                <a:effectLst/>
              </a:rPr>
              <a:t>colors</a:t>
            </a:r>
            <a:endParaRPr lang="en-US" altLang="en-US" dirty="0" smtClean="0">
              <a:effectLst/>
            </a:endParaRPr>
          </a:p>
        </p:txBody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499" y="1494815"/>
            <a:ext cx="3429000" cy="210680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 dirty="0" smtClean="0">
                <a:effectLst/>
              </a:rPr>
              <a:t>What is the hue of this point P?</a:t>
            </a:r>
          </a:p>
          <a:p>
            <a:r>
              <a:rPr lang="en-US" altLang="en-US" sz="2400" dirty="0" smtClean="0">
                <a:effectLst/>
              </a:rPr>
              <a:t>Complementary color, </a:t>
            </a:r>
            <a:r>
              <a:rPr lang="en-US" altLang="en-US" sz="2400" dirty="0" err="1" smtClean="0">
                <a:effectLst/>
                <a:latin typeface="Symbol" panose="05050102010706020507" pitchFamily="18" charset="2"/>
              </a:rPr>
              <a:t>l</a:t>
            </a:r>
            <a:r>
              <a:rPr lang="en-US" altLang="en-US" sz="2400" baseline="-25000" dirty="0" err="1" smtClean="0">
                <a:effectLst/>
              </a:rPr>
              <a:t>C</a:t>
            </a:r>
            <a:endParaRPr lang="en-US" altLang="en-US" sz="2400" baseline="-25000" dirty="0" smtClean="0">
              <a:effectLst/>
            </a:endParaRPr>
          </a:p>
          <a:p>
            <a:endParaRPr lang="en-US" altLang="en-US" sz="2400" dirty="0" smtClean="0">
              <a:effectLst/>
            </a:endParaRPr>
          </a:p>
        </p:txBody>
      </p:sp>
      <p:pic>
        <p:nvPicPr>
          <p:cNvPr id="1034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5240337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309052" y="4274884"/>
            <a:ext cx="1640541" cy="694127"/>
            <a:chOff x="2420471" y="4277174"/>
            <a:chExt cx="1640541" cy="694127"/>
          </a:xfrm>
        </p:grpSpPr>
        <p:sp>
          <p:nvSpPr>
            <p:cNvPr id="8" name="Oval 7"/>
            <p:cNvSpPr/>
            <p:nvPr/>
          </p:nvSpPr>
          <p:spPr bwMode="auto">
            <a:xfrm>
              <a:off x="3212806" y="4601084"/>
              <a:ext cx="76200" cy="76200"/>
            </a:xfrm>
            <a:prstGeom prst="ellipse">
              <a:avLst/>
            </a:prstGeom>
            <a:solidFill>
              <a:srgbClr val="003300"/>
            </a:solidFill>
            <a:ln w="9525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2420471" y="4303060"/>
              <a:ext cx="1640541" cy="66824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33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3186591" y="4277174"/>
              <a:ext cx="3561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  <a:endParaRPr lang="en-US" sz="20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01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-18813"/>
            <a:ext cx="58674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ffectLst/>
              </a:rPr>
              <a:t>XYZ to </a:t>
            </a:r>
            <a:r>
              <a:rPr lang="en-US" altLang="en-US" dirty="0" err="1" smtClean="0">
                <a:effectLst/>
              </a:rPr>
              <a:t>sRGB</a:t>
            </a:r>
            <a:endParaRPr lang="en-US" altLang="en-US" dirty="0" smtClean="0">
              <a:effectLst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57699" y="1912352"/>
            <a:ext cx="4744948" cy="4928645"/>
            <a:chOff x="3662594" y="1166813"/>
            <a:chExt cx="5541731" cy="5756275"/>
          </a:xfrm>
        </p:grpSpPr>
        <p:pic>
          <p:nvPicPr>
            <p:cNvPr id="1031174" name="Picture 6" descr="greferenceci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1166813"/>
              <a:ext cx="5165725" cy="575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1176" name="Rectangle 8"/>
            <p:cNvSpPr>
              <a:spLocks noChangeArrowheads="1"/>
            </p:cNvSpPr>
            <p:nvPr/>
          </p:nvSpPr>
          <p:spPr bwMode="auto">
            <a:xfrm>
              <a:off x="3662594" y="5697007"/>
              <a:ext cx="1593602" cy="754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en-US" altLang="en-US" sz="1800" b="0" dirty="0">
                  <a:solidFill>
                    <a:srgbClr val="0066FF"/>
                  </a:solidFill>
                </a:rPr>
                <a:t>“blue” = </a:t>
              </a:r>
              <a:r>
                <a:rPr lang="en-US" altLang="en-US" sz="1800" b="0" dirty="0" smtClean="0">
                  <a:solidFill>
                    <a:srgbClr val="0066FF"/>
                  </a:solidFill>
                </a:rPr>
                <a:t/>
              </a:r>
              <a:br>
                <a:rPr lang="en-US" altLang="en-US" sz="1800" b="0" dirty="0" smtClean="0">
                  <a:solidFill>
                    <a:srgbClr val="0066FF"/>
                  </a:solidFill>
                </a:rPr>
              </a:br>
              <a:r>
                <a:rPr lang="en-US" altLang="en-US" sz="1800" b="0" dirty="0" smtClean="0">
                  <a:solidFill>
                    <a:srgbClr val="0066FF"/>
                  </a:solidFill>
                </a:rPr>
                <a:t>(</a:t>
              </a:r>
              <a:r>
                <a:rPr lang="en-US" altLang="en-US" sz="1800" b="0" dirty="0">
                  <a:solidFill>
                    <a:srgbClr val="0066FF"/>
                  </a:solidFill>
                </a:rPr>
                <a:t>0.15, 0.06)</a:t>
              </a:r>
              <a:endParaRPr lang="en-US" altLang="en-US" sz="1800" dirty="0">
                <a:solidFill>
                  <a:srgbClr val="0066FF"/>
                </a:solidFill>
              </a:endParaRPr>
            </a:p>
          </p:txBody>
        </p:sp>
        <p:sp>
          <p:nvSpPr>
            <p:cNvPr id="1031177" name="Rectangle 9"/>
            <p:cNvSpPr>
              <a:spLocks noChangeArrowheads="1"/>
            </p:cNvSpPr>
            <p:nvPr/>
          </p:nvSpPr>
          <p:spPr bwMode="auto">
            <a:xfrm>
              <a:off x="7580566" y="4807050"/>
              <a:ext cx="1593603" cy="754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 dirty="0">
                  <a:solidFill>
                    <a:schemeClr val="accent1"/>
                  </a:solidFill>
                </a:rPr>
                <a:t>“red” = </a:t>
              </a:r>
            </a:p>
            <a:p>
              <a:r>
                <a:rPr lang="en-US" altLang="en-US" sz="1800" b="0" dirty="0">
                  <a:solidFill>
                    <a:schemeClr val="accent1"/>
                  </a:solidFill>
                </a:rPr>
                <a:t>(0.65, 0.33)</a:t>
              </a:r>
            </a:p>
          </p:txBody>
        </p:sp>
        <p:sp>
          <p:nvSpPr>
            <p:cNvPr id="1031178" name="Rectangle 10"/>
            <p:cNvSpPr>
              <a:spLocks noChangeArrowheads="1"/>
            </p:cNvSpPr>
            <p:nvPr/>
          </p:nvSpPr>
          <p:spPr bwMode="auto">
            <a:xfrm>
              <a:off x="5477048" y="2515376"/>
              <a:ext cx="2769335" cy="431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 dirty="0">
                  <a:solidFill>
                    <a:srgbClr val="66FF33"/>
                  </a:solidFill>
                </a:rPr>
                <a:t>“green” = (0.30, 0.60)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78" y="819387"/>
            <a:ext cx="6388366" cy="11531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14559" y="1139264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From P&amp;W P2.14</a:t>
            </a:r>
            <a:endParaRPr lang="en-US" sz="1800" b="0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89884" y="2438401"/>
            <a:ext cx="3543915" cy="399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9906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alphaLcPeriod"/>
              <a:defRPr sz="3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3716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altLang="en-US" sz="2200" b="0" kern="0" dirty="0" smtClean="0">
                <a:effectLst/>
              </a:rPr>
              <a:t>Step 1: linear transformation</a:t>
            </a:r>
          </a:p>
          <a:p>
            <a:r>
              <a:rPr lang="en-US" altLang="en-US" sz="2200" b="0" kern="0" dirty="0" smtClean="0">
                <a:effectLst/>
              </a:rPr>
              <a:t>Step 2: nonlinear (function given in P2.14)</a:t>
            </a:r>
            <a:endParaRPr lang="en-US" altLang="en-US" sz="2200" b="0" kern="0" dirty="0" smtClean="0">
              <a:effectLst/>
            </a:endParaRPr>
          </a:p>
          <a:p>
            <a:r>
              <a:rPr lang="en-US" altLang="en-US" sz="2200" b="0" kern="0" dirty="0" smtClean="0">
                <a:effectLst/>
              </a:rPr>
              <a:t>Normalize R,G,B </a:t>
            </a:r>
            <a:r>
              <a:rPr lang="en-US" altLang="en-US" sz="2200" b="0" kern="0" dirty="0" smtClean="0">
                <a:effectLst/>
              </a:rPr>
              <a:t>values </a:t>
            </a:r>
            <a:r>
              <a:rPr lang="en-US" altLang="en-US" sz="2200" b="0" kern="0" dirty="0" smtClean="0">
                <a:effectLst/>
              </a:rPr>
              <a:t>to be integers from </a:t>
            </a:r>
            <a:r>
              <a:rPr lang="en-US" altLang="en-US" sz="2200" b="0" kern="0" dirty="0" smtClean="0">
                <a:effectLst/>
              </a:rPr>
              <a:t>0 to </a:t>
            </a:r>
            <a:r>
              <a:rPr lang="en-US" altLang="en-US" sz="2200" b="0" kern="0" dirty="0" smtClean="0">
                <a:effectLst/>
              </a:rPr>
              <a:t>255</a:t>
            </a:r>
          </a:p>
          <a:p>
            <a:pPr lvl="1"/>
            <a:r>
              <a:rPr lang="en-US" altLang="en-US" sz="2200" b="0" kern="0" dirty="0" smtClean="0">
                <a:effectLst/>
              </a:rPr>
              <a:t>256</a:t>
            </a:r>
            <a:r>
              <a:rPr lang="en-US" altLang="en-US" sz="2200" b="0" kern="0" dirty="0" smtClean="0">
                <a:effectLst/>
                <a:sym typeface="Symbol" panose="05050102010706020507" pitchFamily="18" charset="2"/>
              </a:rPr>
              <a:t>256256 = </a:t>
            </a:r>
            <a:r>
              <a:rPr lang="en-US" sz="2200" b="0" dirty="0" smtClean="0"/>
              <a:t>16,777,216 possible colors</a:t>
            </a:r>
            <a:endParaRPr lang="en-US" altLang="en-US" sz="2200" b="0" kern="0" dirty="0" smtClean="0">
              <a:effectLst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2590800" y="2069069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5926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 smtClean="0">
                <a:effectLst/>
              </a:rPr>
              <a:t>xyY</a:t>
            </a:r>
            <a:endParaRPr lang="en-US" altLang="en-US" dirty="0" smtClean="0">
              <a:effectLst/>
            </a:endParaRPr>
          </a:p>
        </p:txBody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96819"/>
            <a:ext cx="3200400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 dirty="0" smtClean="0">
                <a:effectLst/>
              </a:rPr>
              <a:t>Reminder: what was Y?</a:t>
            </a:r>
          </a:p>
        </p:txBody>
      </p:sp>
      <p:pic>
        <p:nvPicPr>
          <p:cNvPr id="4" name="Picture 6" descr="http://upload.wikimedia.org/wikipedia/commons/8/87/CIE1931_XYZCMF.pn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95400"/>
            <a:ext cx="3657600" cy="274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1"/>
              <p:cNvSpPr txBox="1">
                <a:spLocks noChangeArrowheads="1"/>
              </p:cNvSpPr>
              <p:nvPr/>
            </p:nvSpPr>
            <p:spPr bwMode="auto">
              <a:xfrm>
                <a:off x="3917688" y="4201502"/>
                <a:ext cx="5150112" cy="22531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buFontTx/>
                  <a:buChar char="•"/>
                </a:pPr>
                <a:r>
                  <a:rPr lang="en-US" altLang="en-US" sz="2200" b="0" dirty="0" smtClean="0"/>
                  <a:t> all </a:t>
                </a:r>
                <a:r>
                  <a:rPr lang="en-US" altLang="en-US" sz="2200" b="0" dirty="0"/>
                  <a:t>are positive</a:t>
                </a:r>
              </a:p>
              <a:p>
                <a:pPr algn="l">
                  <a:buFontTx/>
                  <a:buChar char="•"/>
                </a:pPr>
                <a:r>
                  <a:rPr lang="en-US" altLang="en-US" sz="2000" b="0" dirty="0" smtClean="0">
                    <a:effectLst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5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500" b="0" i="0" smtClean="0">
                            <a:effectLst/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acc>
                  </m:oMath>
                </a14:m>
                <a:r>
                  <a:rPr lang="en-US" altLang="en-US" sz="2200" b="0" dirty="0" smtClean="0"/>
                  <a:t> = close </a:t>
                </a:r>
                <a:r>
                  <a:rPr lang="en-US" altLang="en-US" sz="2200" b="0" dirty="0"/>
                  <a:t>to S </a:t>
                </a:r>
                <a:r>
                  <a:rPr lang="en-US" altLang="en-US" sz="2200" b="0" dirty="0" smtClean="0"/>
                  <a:t>cones, close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5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500" b="0" i="0" smtClean="0">
                            <a:effectLst/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altLang="en-US" sz="2200" b="0" dirty="0" smtClean="0"/>
                  <a:t> </a:t>
                </a:r>
                <a:endParaRPr lang="en-US" altLang="en-US" sz="2200" b="0" dirty="0"/>
              </a:p>
              <a:p>
                <a:pPr algn="l">
                  <a:buFontTx/>
                  <a:buChar char="•"/>
                </a:pPr>
                <a:r>
                  <a:rPr lang="en-US" altLang="en-US" sz="2200" b="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5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500" b="0" i="0" smtClean="0">
                            <a:effectLst/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acc>
                  </m:oMath>
                </a14:m>
                <a:r>
                  <a:rPr lang="en-US" altLang="en-US" sz="2200" b="0" dirty="0" smtClean="0"/>
                  <a:t> = </a:t>
                </a:r>
                <a:r>
                  <a:rPr lang="en-US" altLang="en-US" sz="2200" b="0" dirty="0"/>
                  <a:t>matches intensity response of eye</a:t>
                </a:r>
                <a:r>
                  <a:rPr lang="en-US" altLang="en-US" sz="2200" b="0" dirty="0" smtClean="0"/>
                  <a:t>,</a:t>
                </a:r>
                <a:br>
                  <a:rPr lang="en-US" altLang="en-US" sz="2200" b="0" dirty="0" smtClean="0"/>
                </a:br>
                <a:r>
                  <a:rPr lang="en-US" altLang="en-US" sz="2200" b="0" dirty="0" smtClean="0"/>
                  <a:t>        close </a:t>
                </a:r>
                <a:r>
                  <a:rPr lang="en-US" altLang="en-US" sz="2200" b="0" dirty="0"/>
                  <a:t>to M cones</a:t>
                </a:r>
              </a:p>
              <a:p>
                <a:pPr algn="l">
                  <a:buFontTx/>
                  <a:buChar char="•"/>
                </a:pPr>
                <a:r>
                  <a:rPr lang="en-US" altLang="en-US" sz="2200" b="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5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500" b="0" i="0" smtClean="0">
                            <a:effectLst/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altLang="en-US" sz="2200" b="0" dirty="0" smtClean="0"/>
                  <a:t> = </a:t>
                </a:r>
                <a:r>
                  <a:rPr lang="en-US" altLang="en-US" sz="2200" b="0" dirty="0"/>
                  <a:t>chosen so that white is equal </a:t>
                </a:r>
                <a:r>
                  <a:rPr lang="en-US" altLang="en-US" sz="2200" b="0" dirty="0" smtClean="0"/>
                  <a:t>parts</a:t>
                </a:r>
                <a:br>
                  <a:rPr lang="en-US" altLang="en-US" sz="2200" b="0" dirty="0" smtClean="0"/>
                </a:br>
                <a:r>
                  <a:rPr lang="en-US" altLang="en-US" sz="2200" b="0" dirty="0" smtClean="0"/>
                  <a:t>        of all three</a:t>
                </a:r>
                <a:endParaRPr lang="en-US" altLang="en-US" sz="2200" b="0" dirty="0"/>
              </a:p>
            </p:txBody>
          </p:sp>
        </mc:Choice>
        <mc:Fallback xmlns="">
          <p:sp>
            <p:nvSpPr>
              <p:cNvPr id="5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7688" y="4201502"/>
                <a:ext cx="5150112" cy="2253117"/>
              </a:xfrm>
              <a:prstGeom prst="rect">
                <a:avLst/>
              </a:prstGeom>
              <a:blipFill rotWithShape="0">
                <a:blip r:embed="rId4"/>
                <a:stretch>
                  <a:fillRect l="-1420" t="-1622" r="-1538" b="-48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24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62484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ffectLst/>
              </a:rPr>
              <a:t>XYZ </a:t>
            </a:r>
            <a:r>
              <a:rPr lang="en-US" altLang="en-US" dirty="0" smtClean="0">
                <a:effectLst/>
                <a:sym typeface="Symbol" panose="05050102010706020507" pitchFamily="18" charset="2"/>
              </a:rPr>
              <a:t></a:t>
            </a:r>
            <a:r>
              <a:rPr lang="en-US" altLang="en-US" dirty="0" smtClean="0">
                <a:effectLst/>
              </a:rPr>
              <a:t> </a:t>
            </a:r>
            <a:r>
              <a:rPr lang="en-US" altLang="en-US" dirty="0" err="1" smtClean="0">
                <a:effectLst/>
              </a:rPr>
              <a:t>xyY</a:t>
            </a:r>
            <a:r>
              <a:rPr lang="en-US" altLang="en-US" dirty="0" smtClean="0">
                <a:effectLst/>
              </a:rPr>
              <a:t>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05000" y="1524000"/>
                <a:ext cx="4191000" cy="4400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algn="l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𝑌</m:t>
                              </m:r>
                            </m:e>
                          </m:mr>
                        </m:m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𝑋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𝑋</m:t>
                                  </m:r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𝑌</m:t>
                                  </m:r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𝑍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𝑌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𝑋</m:t>
                                  </m:r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𝑌</m:t>
                                  </m:r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𝑍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𝑌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 </a:t>
                </a:r>
              </a:p>
              <a:p>
                <a:pPr marL="0" marR="0" algn="l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𝑋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𝑌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𝑍</m:t>
                              </m:r>
                            </m:e>
                          </m:mr>
                        </m:m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den>
                              </m:f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𝑌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𝑌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1−</m:t>
                                  </m:r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den>
                              </m:f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𝑌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524000"/>
                <a:ext cx="4191000" cy="44005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943600" y="826562"/>
            <a:ext cx="2133600" cy="78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9906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alphaLcPeriod"/>
              <a:defRPr sz="3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3716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400" b="0" kern="0" dirty="0" smtClean="0">
                <a:effectLst/>
              </a:rPr>
              <a:t>(Nonlinear)</a:t>
            </a:r>
          </a:p>
        </p:txBody>
      </p:sp>
    </p:spTree>
    <p:extLst>
      <p:ext uri="{BB962C8B-B14F-4D97-AF65-F5344CB8AC3E}">
        <p14:creationId xmlns:p14="http://schemas.microsoft.com/office/powerpoint/2010/main" val="169937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62484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ffectLst/>
              </a:rPr>
              <a:t>“Hue, brightness, saturation”</a:t>
            </a:r>
            <a:endParaRPr lang="en-US" altLang="en-US" dirty="0" smtClean="0">
              <a:effectLst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293233"/>
            <a:ext cx="4648200" cy="375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9906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alphaLcPeriod"/>
              <a:defRPr sz="3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3716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altLang="en-US" sz="2200" b="0" kern="0" dirty="0" smtClean="0">
                <a:effectLst/>
              </a:rPr>
              <a:t>Hue – use RGB values to turn locus into a hexagon, then written as 0 to 360</a:t>
            </a:r>
            <a:r>
              <a:rPr lang="en-US" altLang="en-US" sz="2200" b="0" kern="0" dirty="0" smtClean="0">
                <a:effectLst/>
                <a:sym typeface="Symbol" panose="05050102010706020507" pitchFamily="18" charset="2"/>
              </a:rPr>
              <a:t></a:t>
            </a:r>
            <a:endParaRPr lang="en-US" altLang="en-US" sz="2200" b="0" kern="0" dirty="0" smtClean="0">
              <a:effectLst/>
            </a:endParaRPr>
          </a:p>
          <a:p>
            <a:r>
              <a:rPr lang="en-US" altLang="en-US" sz="2200" b="0" kern="0" dirty="0" smtClean="0">
                <a:effectLst/>
              </a:rPr>
              <a:t>Saturation called “</a:t>
            </a:r>
            <a:r>
              <a:rPr lang="en-US" altLang="en-US" sz="2200" b="0" kern="0" dirty="0" err="1" smtClean="0">
                <a:effectLst/>
              </a:rPr>
              <a:t>chroma</a:t>
            </a:r>
            <a:r>
              <a:rPr lang="en-US" altLang="en-US" sz="2200" b="0" kern="0" dirty="0" smtClean="0">
                <a:effectLst/>
              </a:rPr>
              <a:t>”, as before</a:t>
            </a:r>
          </a:p>
          <a:p>
            <a:r>
              <a:rPr lang="en-US" altLang="en-US" sz="2200" b="0" kern="0" dirty="0" smtClean="0">
                <a:effectLst/>
              </a:rPr>
              <a:t>Brightness from Y, scaled as </a:t>
            </a:r>
            <a:br>
              <a:rPr lang="en-US" altLang="en-US" sz="2200" b="0" kern="0" dirty="0" smtClean="0">
                <a:effectLst/>
              </a:rPr>
            </a:br>
            <a:r>
              <a:rPr lang="en-US" altLang="en-US" sz="2200" b="0" kern="0" dirty="0" smtClean="0">
                <a:effectLst/>
              </a:rPr>
              <a:t>0 to 1</a:t>
            </a:r>
            <a:endParaRPr lang="en-US" altLang="en-US" sz="2200" b="0" kern="0" dirty="0" smtClean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219200"/>
            <a:ext cx="3657600" cy="3906221"/>
          </a:xfrm>
          <a:prstGeom prst="rect">
            <a:avLst/>
          </a:prstGeom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947693" y="5255735"/>
            <a:ext cx="25826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000" b="0" dirty="0" smtClean="0"/>
              <a:t>From Wikipedia</a:t>
            </a:r>
            <a:br>
              <a:rPr lang="en-US" altLang="en-US" sz="2000" b="0" dirty="0" smtClean="0"/>
            </a:br>
            <a:r>
              <a:rPr lang="en-US" altLang="en-US" sz="2000" b="0" dirty="0" smtClean="0"/>
              <a:t>“</a:t>
            </a:r>
            <a:r>
              <a:rPr lang="en-US" sz="2000" b="0" dirty="0"/>
              <a:t>HSL and </a:t>
            </a:r>
            <a:r>
              <a:rPr lang="en-US" sz="2000" b="0" dirty="0" smtClean="0"/>
              <a:t>HSV</a:t>
            </a:r>
            <a:r>
              <a:rPr lang="en-US" altLang="en-US" sz="2000" b="0" dirty="0" smtClean="0"/>
              <a:t>”</a:t>
            </a:r>
            <a:endParaRPr lang="en-US" alt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32003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ffectLst/>
              </a:rPr>
              <a:t>Cone cells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724400"/>
            <a:ext cx="8667750" cy="182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900" smtClean="0">
                <a:effectLst/>
              </a:rPr>
              <a:t>“Short”</a:t>
            </a:r>
          </a:p>
          <a:p>
            <a:r>
              <a:rPr lang="en-US" altLang="en-US" sz="2900" smtClean="0">
                <a:effectLst/>
              </a:rPr>
              <a:t>“Medium”</a:t>
            </a:r>
          </a:p>
          <a:p>
            <a:r>
              <a:rPr lang="en-US" altLang="en-US" sz="2900" smtClean="0">
                <a:effectLst/>
              </a:rPr>
              <a:t>“Long”</a:t>
            </a:r>
          </a:p>
        </p:txBody>
      </p:sp>
      <p:sp>
        <p:nvSpPr>
          <p:cNvPr id="1015813" name="Text Box 5"/>
          <p:cNvSpPr txBox="1">
            <a:spLocks noChangeArrowheads="1"/>
          </p:cNvSpPr>
          <p:nvPr/>
        </p:nvSpPr>
        <p:spPr bwMode="auto">
          <a:xfrm>
            <a:off x="6283325" y="2590800"/>
            <a:ext cx="2387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/>
              <a:t>From Wikipedia,</a:t>
            </a:r>
          </a:p>
          <a:p>
            <a:r>
              <a:rPr lang="en-US" altLang="en-US" b="0"/>
              <a:t>“Color Vision”</a:t>
            </a:r>
          </a:p>
        </p:txBody>
      </p:sp>
      <p:pic>
        <p:nvPicPr>
          <p:cNvPr id="10158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0" t="31062" r="2959" b="11189"/>
          <a:stretch>
            <a:fillRect/>
          </a:stretch>
        </p:blipFill>
        <p:spPr bwMode="auto">
          <a:xfrm>
            <a:off x="1219200" y="762000"/>
            <a:ext cx="4414838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 smtClean="0">
                <a:effectLst/>
              </a:rPr>
              <a:t>sRGB</a:t>
            </a:r>
            <a:r>
              <a:rPr lang="en-US" altLang="en-US" dirty="0" smtClean="0">
                <a:effectLst/>
              </a:rPr>
              <a:t> gamut, again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0" y="838200"/>
            <a:ext cx="3429000" cy="571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 dirty="0" smtClean="0">
                <a:effectLst/>
              </a:rPr>
              <a:t>What would be the ideal set of three light sources for your monitor?</a:t>
            </a:r>
          </a:p>
        </p:txBody>
      </p:sp>
      <p:pic>
        <p:nvPicPr>
          <p:cNvPr id="1039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5240338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9365" name="Rectangle 5"/>
          <p:cNvSpPr>
            <a:spLocks noChangeArrowheads="1"/>
          </p:cNvSpPr>
          <p:nvPr/>
        </p:nvSpPr>
        <p:spPr bwMode="auto">
          <a:xfrm>
            <a:off x="2133600" y="2209800"/>
            <a:ext cx="2593975" cy="406400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0">
                <a:solidFill>
                  <a:srgbClr val="66FF33"/>
                </a:solidFill>
              </a:rPr>
              <a:t>“green” = (0.30, 0.60)</a:t>
            </a:r>
          </a:p>
        </p:txBody>
      </p:sp>
      <p:sp>
        <p:nvSpPr>
          <p:cNvPr id="1039366" name="Oval 6"/>
          <p:cNvSpPr>
            <a:spLocks noChangeArrowheads="1"/>
          </p:cNvSpPr>
          <p:nvPr/>
        </p:nvSpPr>
        <p:spPr bwMode="auto">
          <a:xfrm>
            <a:off x="2309813" y="2711450"/>
            <a:ext cx="76200" cy="76200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367" name="Rectangle 7"/>
          <p:cNvSpPr>
            <a:spLocks noChangeArrowheads="1"/>
          </p:cNvSpPr>
          <p:nvPr/>
        </p:nvSpPr>
        <p:spPr bwMode="auto">
          <a:xfrm>
            <a:off x="4206875" y="3703638"/>
            <a:ext cx="2311400" cy="406400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0">
                <a:solidFill>
                  <a:schemeClr val="accent1"/>
                </a:solidFill>
              </a:rPr>
              <a:t>“red” = (0.65, 0.33)</a:t>
            </a:r>
          </a:p>
        </p:txBody>
      </p:sp>
      <p:sp>
        <p:nvSpPr>
          <p:cNvPr id="1039368" name="Oval 8"/>
          <p:cNvSpPr>
            <a:spLocks noChangeArrowheads="1"/>
          </p:cNvSpPr>
          <p:nvPr/>
        </p:nvSpPr>
        <p:spPr bwMode="auto">
          <a:xfrm>
            <a:off x="4291013" y="4327525"/>
            <a:ext cx="76200" cy="76200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369" name="Rectangle 9"/>
          <p:cNvSpPr>
            <a:spLocks noChangeArrowheads="1"/>
          </p:cNvSpPr>
          <p:nvPr/>
        </p:nvSpPr>
        <p:spPr bwMode="auto">
          <a:xfrm>
            <a:off x="1712913" y="5791200"/>
            <a:ext cx="2425700" cy="406400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0">
                <a:solidFill>
                  <a:srgbClr val="0066FF"/>
                </a:solidFill>
              </a:rPr>
              <a:t>“blue” = (0.15, 0.06)</a:t>
            </a:r>
            <a:endParaRPr lang="en-US" altLang="en-US" sz="2000">
              <a:solidFill>
                <a:srgbClr val="0066FF"/>
              </a:solidFill>
            </a:endParaRPr>
          </a:p>
        </p:txBody>
      </p:sp>
      <p:sp>
        <p:nvSpPr>
          <p:cNvPr id="1039370" name="Oval 10"/>
          <p:cNvSpPr>
            <a:spLocks noChangeArrowheads="1"/>
          </p:cNvSpPr>
          <p:nvPr/>
        </p:nvSpPr>
        <p:spPr bwMode="auto">
          <a:xfrm>
            <a:off x="1463675" y="5768975"/>
            <a:ext cx="76200" cy="76200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371" name="Line 11"/>
          <p:cNvSpPr>
            <a:spLocks noChangeShapeType="1"/>
          </p:cNvSpPr>
          <p:nvPr/>
        </p:nvSpPr>
        <p:spPr bwMode="auto">
          <a:xfrm flipV="1">
            <a:off x="1524000" y="4359275"/>
            <a:ext cx="2803525" cy="1431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372" name="Line 12"/>
          <p:cNvSpPr>
            <a:spLocks noChangeShapeType="1"/>
          </p:cNvSpPr>
          <p:nvPr/>
        </p:nvSpPr>
        <p:spPr bwMode="auto">
          <a:xfrm flipV="1">
            <a:off x="1511300" y="2744788"/>
            <a:ext cx="830263" cy="3054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373" name="Line 13"/>
          <p:cNvSpPr>
            <a:spLocks noChangeShapeType="1"/>
          </p:cNvSpPr>
          <p:nvPr/>
        </p:nvSpPr>
        <p:spPr bwMode="auto">
          <a:xfrm flipH="1" flipV="1">
            <a:off x="2354263" y="2743200"/>
            <a:ext cx="1989137" cy="162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ffectLst/>
              </a:rPr>
              <a:t>Adobe RGB</a:t>
            </a:r>
          </a:p>
        </p:txBody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56237" y="1494814"/>
            <a:ext cx="3429000" cy="39915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dirty="0" smtClean="0">
                <a:effectLst/>
              </a:rPr>
              <a:t>Better than </a:t>
            </a:r>
            <a:r>
              <a:rPr lang="en-US" altLang="en-US" sz="2000" dirty="0" err="1" smtClean="0">
                <a:effectLst/>
              </a:rPr>
              <a:t>sRGB</a:t>
            </a:r>
            <a:r>
              <a:rPr lang="en-US" altLang="en-US" sz="2000" dirty="0" smtClean="0">
                <a:effectLst/>
              </a:rPr>
              <a:t>?</a:t>
            </a:r>
          </a:p>
          <a:p>
            <a:r>
              <a:rPr lang="en-US" altLang="en-US" sz="2000" dirty="0" smtClean="0">
                <a:effectLst/>
              </a:rPr>
              <a:t>Only if your camera/display/ printer are all calibrated for it</a:t>
            </a:r>
          </a:p>
          <a:p>
            <a:r>
              <a:rPr lang="en-US" altLang="en-US" sz="2000" dirty="0" smtClean="0">
                <a:effectLst/>
              </a:rPr>
              <a:t>Not for use on internet</a:t>
            </a:r>
          </a:p>
          <a:p>
            <a:r>
              <a:rPr lang="en-US" altLang="en-US" sz="2000" dirty="0" smtClean="0">
                <a:effectLst/>
              </a:rPr>
              <a:t>Also: there’s a wider range of possible colors, but the difference between individual colors is bigger than in </a:t>
            </a:r>
            <a:r>
              <a:rPr lang="en-US" altLang="en-US" sz="2000" dirty="0" err="1" smtClean="0">
                <a:effectLst/>
              </a:rPr>
              <a:t>sRGB</a:t>
            </a:r>
            <a:r>
              <a:rPr lang="en-US" altLang="en-US" sz="2000" dirty="0" smtClean="0">
                <a:effectLst/>
              </a:rPr>
              <a:t> (still 256</a:t>
            </a:r>
            <a:r>
              <a:rPr lang="en-US" altLang="en-US" sz="2000" dirty="0" smtClean="0">
                <a:effectLst/>
                <a:sym typeface="Symbol" panose="05050102010706020507" pitchFamily="18" charset="2"/>
              </a:rPr>
              <a:t>256256)</a:t>
            </a:r>
            <a:endParaRPr lang="en-US" altLang="en-US" sz="2000" dirty="0" smtClean="0">
              <a:effectLst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309052" y="4274884"/>
            <a:ext cx="1640541" cy="694127"/>
            <a:chOff x="2420471" y="4277174"/>
            <a:chExt cx="1640541" cy="694127"/>
          </a:xfrm>
        </p:grpSpPr>
        <p:sp>
          <p:nvSpPr>
            <p:cNvPr id="8" name="Oval 7"/>
            <p:cNvSpPr/>
            <p:nvPr/>
          </p:nvSpPr>
          <p:spPr bwMode="auto">
            <a:xfrm>
              <a:off x="3212806" y="4601084"/>
              <a:ext cx="76200" cy="76200"/>
            </a:xfrm>
            <a:prstGeom prst="ellipse">
              <a:avLst/>
            </a:prstGeom>
            <a:solidFill>
              <a:srgbClr val="003300"/>
            </a:solidFill>
            <a:ln w="9525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2420471" y="4303060"/>
              <a:ext cx="1640541" cy="66824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33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3186591" y="4277174"/>
              <a:ext cx="3561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  <a:endParaRPr lang="en-US" sz="20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257800" y="6062626"/>
            <a:ext cx="33995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000" b="0" dirty="0"/>
              <a:t>From Wikipedia,</a:t>
            </a:r>
          </a:p>
          <a:p>
            <a:pPr algn="l"/>
            <a:r>
              <a:rPr lang="en-US" altLang="en-US" sz="2000" b="0" dirty="0" smtClean="0"/>
              <a:t>“</a:t>
            </a:r>
            <a:r>
              <a:rPr lang="en-US" sz="2000" b="0" dirty="0"/>
              <a:t>Adobe RGB color </a:t>
            </a:r>
            <a:r>
              <a:rPr lang="en-US" sz="2000" b="0" dirty="0" smtClean="0"/>
              <a:t>space</a:t>
            </a:r>
            <a:r>
              <a:rPr lang="en-US" altLang="en-US" sz="2000" b="0" dirty="0" smtClean="0"/>
              <a:t>”</a:t>
            </a:r>
            <a:endParaRPr lang="en-US" altLang="en-US" sz="2000" b="0" dirty="0"/>
          </a:p>
        </p:txBody>
      </p:sp>
      <p:pic>
        <p:nvPicPr>
          <p:cNvPr id="1063938" name="Picture 2" descr="https://upload.wikimedia.org/wikipedia/commons/thumb/5/53/CIExy1931_AdobeRGB.png/1024px-CIExy1931_AdobeRG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770437" cy="527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38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 smtClean="0">
                <a:effectLst/>
              </a:rPr>
              <a:t>ProPhoto</a:t>
            </a:r>
            <a:r>
              <a:rPr lang="en-US" altLang="en-US" dirty="0" smtClean="0">
                <a:effectLst/>
              </a:rPr>
              <a:t> RGB</a:t>
            </a:r>
          </a:p>
        </p:txBody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1200" y="1371600"/>
            <a:ext cx="3276600" cy="210680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altLang="en-US" sz="2000" dirty="0" smtClean="0">
                <a:effectLst/>
              </a:rPr>
              <a:t>“One of the downsides to this color space is that approximately 13% of the representable colors are imaginary colors that do not exist and are not visible colors.”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09052" y="4274884"/>
            <a:ext cx="1640541" cy="694127"/>
            <a:chOff x="2420471" y="4277174"/>
            <a:chExt cx="1640541" cy="694127"/>
          </a:xfrm>
        </p:grpSpPr>
        <p:sp>
          <p:nvSpPr>
            <p:cNvPr id="8" name="Oval 7"/>
            <p:cNvSpPr/>
            <p:nvPr/>
          </p:nvSpPr>
          <p:spPr bwMode="auto">
            <a:xfrm>
              <a:off x="3212806" y="4601084"/>
              <a:ext cx="76200" cy="76200"/>
            </a:xfrm>
            <a:prstGeom prst="ellipse">
              <a:avLst/>
            </a:prstGeom>
            <a:solidFill>
              <a:srgbClr val="003300"/>
            </a:solidFill>
            <a:ln w="9525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2420471" y="4303060"/>
              <a:ext cx="1640541" cy="66824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33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3186591" y="4277174"/>
              <a:ext cx="3561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  <a:endParaRPr lang="en-US" sz="20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2400" y="685800"/>
            <a:ext cx="5250116" cy="5957652"/>
            <a:chOff x="174812" y="443962"/>
            <a:chExt cx="5486400" cy="6225779"/>
          </a:xfrm>
        </p:grpSpPr>
        <p:sp>
          <p:nvSpPr>
            <p:cNvPr id="2" name="Rectangle 1"/>
            <p:cNvSpPr/>
            <p:nvPr/>
          </p:nvSpPr>
          <p:spPr bwMode="auto">
            <a:xfrm>
              <a:off x="304800" y="685800"/>
              <a:ext cx="5334000" cy="59436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062914" name="Picture 2" descr="https://upload.wikimedia.org/wikipedia/commons/thumb/e/eb/CIExy1931_ProPhoto.svg/1024px-CIExy1931_ProPhoto.sv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812" y="443962"/>
              <a:ext cx="5486400" cy="6225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478716" y="6019800"/>
            <a:ext cx="33995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000" b="0" dirty="0"/>
              <a:t>From Wikipedia,</a:t>
            </a:r>
          </a:p>
          <a:p>
            <a:pPr algn="l"/>
            <a:r>
              <a:rPr lang="en-US" altLang="en-US" sz="2000" b="0" dirty="0" smtClean="0"/>
              <a:t>“</a:t>
            </a:r>
            <a:r>
              <a:rPr lang="en-US" sz="2000" b="0" dirty="0" err="1"/>
              <a:t>ProPhoto</a:t>
            </a:r>
            <a:r>
              <a:rPr lang="en-US" sz="2000" b="0" dirty="0"/>
              <a:t> RGB color </a:t>
            </a:r>
            <a:r>
              <a:rPr lang="en-US" sz="2000" b="0" dirty="0" smtClean="0"/>
              <a:t>space</a:t>
            </a:r>
            <a:r>
              <a:rPr lang="en-US" altLang="en-US" sz="2000" b="0" dirty="0" smtClean="0"/>
              <a:t>”</a:t>
            </a:r>
            <a:endParaRPr lang="en-US" alt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79157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ffectLst/>
              </a:rPr>
              <a:t>Summary: </a:t>
            </a:r>
            <a:r>
              <a:rPr lang="en-US" altLang="en-US" dirty="0" smtClean="0">
                <a:effectLst/>
              </a:rPr>
              <a:t>Many Ways </a:t>
            </a:r>
            <a:r>
              <a:rPr lang="en-US" altLang="en-US" dirty="0" smtClean="0">
                <a:effectLst/>
              </a:rPr>
              <a:t>to Specify Color</a:t>
            </a:r>
          </a:p>
        </p:txBody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276" y="762000"/>
            <a:ext cx="9144000" cy="556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ffectLst/>
              </a:rPr>
              <a:t>R,G,B (original color matching functions)</a:t>
            </a:r>
          </a:p>
          <a:p>
            <a:r>
              <a:rPr lang="en-US" altLang="en-US" dirty="0" smtClean="0">
                <a:effectLst/>
              </a:rPr>
              <a:t>X,Y,Z</a:t>
            </a:r>
          </a:p>
          <a:p>
            <a:r>
              <a:rPr lang="en-US" altLang="en-US" dirty="0" err="1" smtClean="0">
                <a:effectLst/>
              </a:rPr>
              <a:t>x,y,Y</a:t>
            </a:r>
            <a:endParaRPr lang="en-US" altLang="en-US" dirty="0" smtClean="0">
              <a:effectLst/>
            </a:endParaRPr>
          </a:p>
          <a:p>
            <a:r>
              <a:rPr lang="en-US" altLang="en-US" dirty="0" smtClean="0">
                <a:effectLst/>
              </a:rPr>
              <a:t>hue, saturation, </a:t>
            </a:r>
            <a:r>
              <a:rPr lang="en-US" altLang="en-US" dirty="0" smtClean="0">
                <a:effectLst/>
              </a:rPr>
              <a:t>Y</a:t>
            </a:r>
            <a:endParaRPr lang="en-US" altLang="en-US" dirty="0" smtClean="0">
              <a:effectLst/>
            </a:endParaRPr>
          </a:p>
          <a:p>
            <a:pPr marL="457200" lvl="1" indent="0">
              <a:buNone/>
            </a:pPr>
            <a:r>
              <a:rPr lang="en-US" altLang="en-US" dirty="0" smtClean="0">
                <a:effectLst/>
                <a:sym typeface="Symbol" panose="05050102010706020507" pitchFamily="18" charset="2"/>
              </a:rPr>
              <a:t>     </a:t>
            </a:r>
            <a:r>
              <a:rPr lang="en-US" altLang="en-US" dirty="0" smtClean="0">
                <a:effectLst/>
              </a:rPr>
              <a:t>Complementary hue if </a:t>
            </a:r>
            <a:r>
              <a:rPr lang="en-US" altLang="en-US" dirty="0" smtClean="0">
                <a:effectLst/>
              </a:rPr>
              <a:t>needed</a:t>
            </a:r>
            <a:endParaRPr lang="en-US" altLang="en-US" dirty="0" smtClean="0">
              <a:effectLst/>
            </a:endParaRPr>
          </a:p>
          <a:p>
            <a:r>
              <a:rPr lang="en-US" altLang="en-US" dirty="0" smtClean="0">
                <a:effectLst/>
              </a:rPr>
              <a:t>hue</a:t>
            </a:r>
            <a:r>
              <a:rPr lang="en-US" altLang="en-US" dirty="0">
                <a:effectLst/>
              </a:rPr>
              <a:t>, brightness, </a:t>
            </a:r>
            <a:r>
              <a:rPr lang="en-US" altLang="en-US" dirty="0" smtClean="0">
                <a:effectLst/>
              </a:rPr>
              <a:t>saturation</a:t>
            </a:r>
            <a:endParaRPr lang="en-US" altLang="en-US" dirty="0">
              <a:effectLst/>
            </a:endParaRPr>
          </a:p>
          <a:p>
            <a:r>
              <a:rPr lang="en-US" altLang="en-US" dirty="0" err="1" smtClean="0">
                <a:effectLst/>
              </a:rPr>
              <a:t>sRGB</a:t>
            </a:r>
            <a:r>
              <a:rPr lang="en-US" altLang="en-US" dirty="0" smtClean="0">
                <a:effectLst/>
              </a:rPr>
              <a:t> </a:t>
            </a:r>
            <a:r>
              <a:rPr lang="en-US" altLang="en-US" dirty="0" smtClean="0">
                <a:effectLst/>
              </a:rPr>
              <a:t>R,G,B coordinates (if in </a:t>
            </a:r>
            <a:r>
              <a:rPr lang="en-US" altLang="en-US" dirty="0" err="1" smtClean="0">
                <a:effectLst/>
              </a:rPr>
              <a:t>sRGB</a:t>
            </a:r>
            <a:r>
              <a:rPr lang="en-US" altLang="en-US" dirty="0" smtClean="0">
                <a:effectLst/>
              </a:rPr>
              <a:t> color space)</a:t>
            </a:r>
          </a:p>
          <a:p>
            <a:r>
              <a:rPr lang="en-US" altLang="en-US" dirty="0" smtClean="0">
                <a:effectLst/>
              </a:rPr>
              <a:t>R,G,B coordinates of other color spaces</a:t>
            </a:r>
          </a:p>
          <a:p>
            <a:endParaRPr lang="en-US" altLang="en-US" dirty="0" smtClean="0">
              <a:effectLst/>
            </a:endParaRPr>
          </a:p>
        </p:txBody>
      </p:sp>
      <p:sp>
        <p:nvSpPr>
          <p:cNvPr id="1041412" name="Text Box 4"/>
          <p:cNvSpPr txBox="1">
            <a:spLocks noChangeArrowheads="1"/>
          </p:cNvSpPr>
          <p:nvPr/>
        </p:nvSpPr>
        <p:spPr bwMode="auto">
          <a:xfrm>
            <a:off x="2688431" y="5334000"/>
            <a:ext cx="3767138" cy="7016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b="0" dirty="0">
                <a:solidFill>
                  <a:schemeClr val="accent1"/>
                </a:solidFill>
              </a:rPr>
              <a:t>That’s All, Folks</a:t>
            </a:r>
          </a:p>
        </p:txBody>
      </p:sp>
    </p:spTree>
    <p:extLst>
      <p:ext uri="{BB962C8B-B14F-4D97-AF65-F5344CB8AC3E}">
        <p14:creationId xmlns:p14="http://schemas.microsoft.com/office/powerpoint/2010/main" val="28335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49 -0.58658 C -0.26441 -0.59075 -0.24375 -0.58635 -0.22326 -0.5845 C -0.19826 -0.57894 -0.17274 -0.57246 -0.1474 -0.56991 C -0.13108 -0.56598 -0.11458 -0.56274 -0.09826 -0.5588 C -0.09132 -0.55718 -0.07743 -0.5544 -0.07743 -0.55417 C -0.05747 -0.54561 -0.03681 -0.53936 -0.01667 -0.53102 C -0.00642 -0.52686 0.00365 -0.51852 0.01337 -0.51227 C 0.04323 -0.49306 0.07257 -0.46922 0.09844 -0.44098 C 0.11701 -0.42084 0.13212 -0.39607 0.14757 -0.37223 C 0.1658 -0.34445 0.18542 -0.31713 0.20503 -0.29098 C 0.21615 -0.27616 0.22847 -0.26274 0.2401 -0.24885 C 0.24566 -0.24213 0.24983 -0.23357 0.2559 -0.22778 C 0.26389 -0.21991 0.27274 -0.21112 0.28003 -0.20209 C 0.29149 -0.18797 0.3 -0.16922 0.31094 -0.1544 C 0.32222 -0.13913 0.33212 -0.12385 0.3408 -0.10556 C 0.34427 -0.09862 0.34549 -0.08982 0.34844 -0.08218 C 0.34948 -0.07315 0.35121 -0.06366 0.35417 -0.05556 C 0.36146 -0.00857 0.34844 0.02222 0.3342 0.06226 C 0.32778 0.07986 0.3217 0.09745 0.3125 0.11342 C 0.30382 0.12824 0.29253 0.14097 0.28246 0.15439 C 0.27344 0.16643 0.26441 0.178 0.2533 0.1868 C 0.23993 0.19745 0.22378 0.20393 0.21094 0.2155 C 0.19219 0.23217 0.17257 0.24328 0.15087 0.25231 C 0.13993 0.25694 0.12691 0.26435 0.1158 0.2655 C 0.0967 0.26736 0.10799 0.26643 0.08177 0.26782 C 0.07222 0.26898 0.06285 0.2699 0.0533 0.27106 C 0.04757 0.27175 0.04167 0.27268 0.03594 0.27337 C 0.03281 0.27384 0.02674 0.27453 0.02674 0.27476 C 0.01528 0.27407 0.00399 0.2743 -0.00747 0.27337 C -0.02934 0.27152 -0.05052 0.2618 -0.0724 0.25902 C -0.08299 0.25763 -0.09358 0.25671 -0.10417 0.25555 C -0.11076 0.25486 -0.12413 0.25347 -0.12413 0.2537 C -0.13385 0.25092 -0.14271 0.24675 -0.15243 0.24444 C -0.16684 0.23703 -0.18247 0.23356 -0.1967 0.22569 C -0.20226 0.22268 -0.20625 0.21736 -0.21163 0.21458 C -0.22222 0.20277 -0.23351 0.19189 -0.24323 0.17893 C -0.25208 0.16736 -0.24792 0.17152 -0.25504 0.15995 C -0.25712 0.15648 -0.26163 0.15 -0.26163 0.15023 C -0.26754 0.12708 -0.27517 0.10416 -0.28247 0.08194 C -0.28611 0.07106 -0.28785 0.06111 -0.29254 0.05115 C -0.29063 0.03935 -0.28681 0.01574 -0.28004 0.00671 C -0.27674 -0.00579 -0.27379 -0.01945 -0.2691 -0.03102 C -0.2559 -0.11459 -0.22274 -0.19306 -0.17656 -0.25209 C -0.15642 -0.27778 -0.13194 -0.30417 -0.1033 -0.30764 C -0.07292 -0.30718 -0.05868 -0.30764 -0.03333 -0.30209 C -0.02135 -0.29676 -0.0059 -0.29399 0.00503 -0.28658 C 0.02865 -0.27084 0.05226 -0.25556 0.07587 -0.24005 C 0.08993 -0.23079 0.10434 -0.22362 0.11736 -0.21227 C 0.13003 -0.20163 0.14913 -0.17848 0.1592 -0.1632 C 0.16233 -0.15834 0.16441 -0.15255 0.16753 -0.14769 C 0.19167 -0.11135 0.21858 -0.06968 0.22344 -0.01991 C 0.22187 0.00532 0.22292 0.01759 0.21927 0.03773 C 0.21406 0.06574 0.19566 0.09513 0.1776 0.10972 C 0.16493 0.12013 0.15087 0.128 0.13594 0.13125 C 0.13316 0.13148 0.13038 0.13148 0.1276 0.13217 C 0.12309 0.13287 0.11424 0.13449 0.11424 0.13472 C 0.09913 0.14282 0.08611 0.1375 0.06927 0.13564 C 0.05833 0.13125 0.05156 0.12638 0.04167 0.12199 C 0.03212 0.10324 0.02153 0.08587 0.0125 0.06643 C 0.01042 0.05555 0.01337 0.06898 0.0092 0.05787 C 0.00712 0.05185 0.00694 0.04652 0.00417 0.04097 C 0.00156 0.02731 5.55556E-7 0.01412 5.55556E-7 4.81481E-6 " pathEditMode="relative" rAng="0" ptsTypes="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1041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67" y="4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412" grpId="0" animBg="1"/>
      <p:bldP spid="10414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ffectLst/>
              </a:rPr>
              <a:t>Color blindness</a:t>
            </a:r>
          </a:p>
        </p:txBody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25" y="3733800"/>
            <a:ext cx="8667750" cy="274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 err="1" smtClean="0">
                <a:effectLst/>
              </a:rPr>
              <a:t>tritanopia</a:t>
            </a:r>
            <a:r>
              <a:rPr lang="en-US" altLang="en-US" sz="2000" dirty="0" smtClean="0">
                <a:effectLst/>
              </a:rPr>
              <a:t> – lacks S cones, &lt;1% of males and females</a:t>
            </a:r>
          </a:p>
          <a:p>
            <a:pPr>
              <a:lnSpc>
                <a:spcPct val="80000"/>
              </a:lnSpc>
            </a:pPr>
            <a:r>
              <a:rPr lang="en-US" altLang="en-US" sz="2000" dirty="0" err="1" smtClean="0">
                <a:effectLst/>
              </a:rPr>
              <a:t>tritanomaly</a:t>
            </a:r>
            <a:r>
              <a:rPr lang="en-US" altLang="en-US" sz="2000" dirty="0" smtClean="0">
                <a:effectLst/>
              </a:rPr>
              <a:t> – S cones mutated, ~0.01% of males and females</a:t>
            </a:r>
          </a:p>
          <a:p>
            <a:pPr>
              <a:lnSpc>
                <a:spcPct val="80000"/>
              </a:lnSpc>
            </a:pPr>
            <a:r>
              <a:rPr lang="en-US" altLang="en-US" sz="2000" dirty="0" err="1" smtClean="0">
                <a:effectLst/>
              </a:rPr>
              <a:t>deuteranopia</a:t>
            </a:r>
            <a:r>
              <a:rPr lang="en-US" altLang="en-US" sz="2000" dirty="0" smtClean="0">
                <a:effectLst/>
              </a:rPr>
              <a:t> – lacks M cones, ~1% of males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effectLst/>
              </a:rPr>
              <a:t>deuteranomaly – M cones mutated, standard “red-green color blindness”, ~5% of European males; far fewer females</a:t>
            </a:r>
          </a:p>
          <a:p>
            <a:pPr>
              <a:lnSpc>
                <a:spcPct val="80000"/>
              </a:lnSpc>
            </a:pPr>
            <a:r>
              <a:rPr lang="en-US" altLang="en-US" sz="2000" dirty="0" err="1" smtClean="0">
                <a:effectLst/>
              </a:rPr>
              <a:t>protanopia</a:t>
            </a:r>
            <a:r>
              <a:rPr lang="en-US" altLang="en-US" sz="2000" dirty="0" smtClean="0">
                <a:effectLst/>
              </a:rPr>
              <a:t> – lacks L cones, ~1% of males</a:t>
            </a:r>
          </a:p>
          <a:p>
            <a:pPr>
              <a:lnSpc>
                <a:spcPct val="80000"/>
              </a:lnSpc>
            </a:pPr>
            <a:r>
              <a:rPr lang="en-US" altLang="en-US" sz="2000" dirty="0" err="1" smtClean="0">
                <a:effectLst/>
              </a:rPr>
              <a:t>protanomaly</a:t>
            </a:r>
            <a:r>
              <a:rPr lang="en-US" altLang="en-US" sz="2000" dirty="0" smtClean="0">
                <a:effectLst/>
              </a:rPr>
              <a:t> – L cones mutated, ~3% of European males, far fewer females</a:t>
            </a:r>
          </a:p>
          <a:p>
            <a:pPr>
              <a:lnSpc>
                <a:spcPct val="80000"/>
              </a:lnSpc>
            </a:pPr>
            <a:r>
              <a:rPr lang="en-US" altLang="en-US" sz="2000" dirty="0" err="1" smtClean="0">
                <a:effectLst/>
              </a:rPr>
              <a:t>achromatopsia</a:t>
            </a:r>
            <a:r>
              <a:rPr lang="en-US" altLang="en-US" sz="2000" dirty="0" smtClean="0">
                <a:effectLst/>
              </a:rPr>
              <a:t> – total color blindness, 0.003% of males and females</a:t>
            </a:r>
          </a:p>
        </p:txBody>
      </p:sp>
      <p:sp>
        <p:nvSpPr>
          <p:cNvPr id="1016836" name="Text Box 4"/>
          <p:cNvSpPr txBox="1">
            <a:spLocks noChangeArrowheads="1"/>
          </p:cNvSpPr>
          <p:nvPr/>
        </p:nvSpPr>
        <p:spPr bwMode="auto">
          <a:xfrm>
            <a:off x="2228351" y="2686918"/>
            <a:ext cx="51054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200" b="0" dirty="0"/>
              <a:t>From Wikipedia, </a:t>
            </a:r>
            <a:r>
              <a:rPr lang="en-US" altLang="en-US" sz="2200" b="0" dirty="0" smtClean="0"/>
              <a:t>“</a:t>
            </a:r>
            <a:r>
              <a:rPr lang="en-US" sz="2200" b="0" dirty="0"/>
              <a:t>Ishihara </a:t>
            </a:r>
            <a:r>
              <a:rPr lang="en-US" sz="2200" b="0" dirty="0" smtClean="0"/>
              <a:t>test</a:t>
            </a:r>
            <a:r>
              <a:rPr lang="en-US" altLang="en-US" sz="2200" b="0" dirty="0" smtClean="0"/>
              <a:t>”</a:t>
            </a:r>
            <a:endParaRPr lang="en-US" altLang="en-US" sz="22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25" y="785580"/>
            <a:ext cx="1828800" cy="18215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688" y="774715"/>
            <a:ext cx="1828800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857" y="767585"/>
            <a:ext cx="1828800" cy="1843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762000"/>
            <a:ext cx="1828800" cy="1841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382000" cy="68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ffectLst/>
              </a:rPr>
              <a:t>Primary Colors</a:t>
            </a:r>
          </a:p>
        </p:txBody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181600"/>
            <a:ext cx="8667750" cy="167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ffectLst/>
              </a:rPr>
              <a:t>How the primary song </a:t>
            </a:r>
            <a:r>
              <a:rPr lang="en-US" altLang="en-US" i="1" dirty="0" smtClean="0">
                <a:effectLst/>
              </a:rPr>
              <a:t>should </a:t>
            </a:r>
            <a:r>
              <a:rPr lang="en-US" altLang="en-US" dirty="0" smtClean="0">
                <a:effectLst/>
              </a:rPr>
              <a:t>go</a:t>
            </a:r>
          </a:p>
          <a:p>
            <a:r>
              <a:rPr lang="en-US" altLang="en-US" dirty="0" smtClean="0">
                <a:effectLst/>
              </a:rPr>
              <a:t>“Additive color mixing”</a:t>
            </a:r>
          </a:p>
          <a:p>
            <a:r>
              <a:rPr lang="en-US" altLang="en-US" dirty="0" smtClean="0">
                <a:effectLst/>
              </a:rPr>
              <a:t>(Pigments: “subtractive color mixing”)</a:t>
            </a:r>
          </a:p>
        </p:txBody>
      </p:sp>
      <p:sp>
        <p:nvSpPr>
          <p:cNvPr id="1017860" name="Text Box 4"/>
          <p:cNvSpPr txBox="1">
            <a:spLocks noChangeArrowheads="1"/>
          </p:cNvSpPr>
          <p:nvPr/>
        </p:nvSpPr>
        <p:spPr bwMode="auto">
          <a:xfrm>
            <a:off x="1123950" y="4314825"/>
            <a:ext cx="2343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0" dirty="0"/>
              <a:t>From Wikipedia,</a:t>
            </a:r>
          </a:p>
          <a:p>
            <a:r>
              <a:rPr lang="en-US" altLang="en-US" sz="2000" b="0" dirty="0"/>
              <a:t>“RGB Color Model”</a:t>
            </a:r>
          </a:p>
        </p:txBody>
      </p:sp>
      <p:pic>
        <p:nvPicPr>
          <p:cNvPr id="10178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6" t="36052" r="13069" b="11314"/>
          <a:stretch>
            <a:fillRect/>
          </a:stretch>
        </p:blipFill>
        <p:spPr bwMode="auto">
          <a:xfrm>
            <a:off x="609600" y="838200"/>
            <a:ext cx="35052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78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0" t="31062" r="2959" b="21021"/>
          <a:stretch>
            <a:fillRect/>
          </a:stretch>
        </p:blipFill>
        <p:spPr bwMode="auto">
          <a:xfrm>
            <a:off x="4572000" y="838200"/>
            <a:ext cx="4414838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311467" y="4095750"/>
            <a:ext cx="31502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0" dirty="0" smtClean="0"/>
              <a:t>Cone cell response, again</a:t>
            </a:r>
            <a:endParaRPr lang="en-US" alt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200" dirty="0" smtClean="0">
                <a:effectLst/>
              </a:rPr>
              <a:t>Components of R, G, B: Plot in 3D “color space”</a:t>
            </a:r>
          </a:p>
        </p:txBody>
      </p:sp>
      <p:sp>
        <p:nvSpPr>
          <p:cNvPr id="1018884" name="Text Box 4"/>
          <p:cNvSpPr txBox="1">
            <a:spLocks noChangeArrowheads="1"/>
          </p:cNvSpPr>
          <p:nvPr/>
        </p:nvSpPr>
        <p:spPr bwMode="auto">
          <a:xfrm>
            <a:off x="6754787" y="2895600"/>
            <a:ext cx="243528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0" dirty="0"/>
              <a:t>From Wikipedia,</a:t>
            </a:r>
          </a:p>
          <a:p>
            <a:r>
              <a:rPr lang="en-US" altLang="en-US" sz="2000" b="0" dirty="0"/>
              <a:t>“RGB Color Model</a:t>
            </a:r>
            <a:r>
              <a:rPr lang="en-US" altLang="en-US" sz="2000" b="0" dirty="0" smtClean="0"/>
              <a:t>” </a:t>
            </a:r>
            <a:br>
              <a:rPr lang="en-US" altLang="en-US" sz="2000" b="0" dirty="0" smtClean="0"/>
            </a:br>
            <a:r>
              <a:rPr lang="en-US" altLang="en-US" sz="2000" b="0" dirty="0" smtClean="0"/>
              <a:t>(old version)</a:t>
            </a:r>
            <a:endParaRPr lang="en-US" altLang="en-US" sz="2000" b="0" dirty="0"/>
          </a:p>
        </p:txBody>
      </p:sp>
      <p:pic>
        <p:nvPicPr>
          <p:cNvPr id="1018889" name="Picture 9" descr="RGB_color_solid_c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30" y="914400"/>
            <a:ext cx="464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2907" y="6172200"/>
            <a:ext cx="81804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0" dirty="0" smtClean="0"/>
              <a:t>Viewing slices of the cube:</a:t>
            </a:r>
          </a:p>
          <a:p>
            <a:pPr algn="l"/>
            <a:r>
              <a:rPr lang="en-US" sz="1600" b="0" dirty="0" smtClean="0">
                <a:hlinkClick r:id="rId3"/>
              </a:rPr>
              <a:t>https://programmingdesignsystems.com/color/color-models-and-color-spaces/index.html</a:t>
            </a:r>
            <a:r>
              <a:rPr lang="en-US" sz="1600" b="0" dirty="0" smtClean="0"/>
              <a:t> </a:t>
            </a:r>
          </a:p>
          <a:p>
            <a:endParaRPr lang="en-US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ffectLst/>
              </a:rPr>
              <a:t>Components of R, G, B</a:t>
            </a:r>
          </a:p>
        </p:txBody>
      </p:sp>
      <p:sp>
        <p:nvSpPr>
          <p:cNvPr id="1018884" name="Text Box 4"/>
          <p:cNvSpPr txBox="1">
            <a:spLocks noChangeArrowheads="1"/>
          </p:cNvSpPr>
          <p:nvPr/>
        </p:nvSpPr>
        <p:spPr bwMode="auto">
          <a:xfrm>
            <a:off x="6207437" y="5349480"/>
            <a:ext cx="23647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0" dirty="0"/>
              <a:t>From Wikipedia,</a:t>
            </a:r>
          </a:p>
          <a:p>
            <a:r>
              <a:rPr lang="en-US" altLang="en-US" sz="2000" b="0" dirty="0"/>
              <a:t>“RGB Color Model</a:t>
            </a:r>
            <a:r>
              <a:rPr lang="en-US" altLang="en-US" sz="2000" b="0" dirty="0" smtClean="0"/>
              <a:t>”</a:t>
            </a:r>
            <a:br>
              <a:rPr lang="en-US" altLang="en-US" sz="2000" b="0" dirty="0" smtClean="0"/>
            </a:br>
            <a:r>
              <a:rPr lang="en-US" altLang="en-US" sz="2000" b="0" dirty="0" smtClean="0"/>
              <a:t>(old version)</a:t>
            </a:r>
            <a:endParaRPr lang="en-US" altLang="en-US" sz="2000" b="0" dirty="0"/>
          </a:p>
        </p:txBody>
      </p:sp>
      <p:pic>
        <p:nvPicPr>
          <p:cNvPr id="1018890" name="Picture 10" descr="RGB-combin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" y="1011237"/>
            <a:ext cx="8150225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32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ffectLst/>
              </a:rPr>
              <a:t>How to Display Colors</a:t>
            </a:r>
          </a:p>
        </p:txBody>
      </p:sp>
      <p:sp>
        <p:nvSpPr>
          <p:cNvPr id="1019908" name="Text Box 4"/>
          <p:cNvSpPr txBox="1">
            <a:spLocks noChangeArrowheads="1"/>
          </p:cNvSpPr>
          <p:nvPr/>
        </p:nvSpPr>
        <p:spPr bwMode="auto">
          <a:xfrm>
            <a:off x="1295400" y="6324600"/>
            <a:ext cx="419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0" dirty="0"/>
              <a:t>From Wikipedia</a:t>
            </a:r>
            <a:r>
              <a:rPr lang="en-US" altLang="en-US" sz="2000" b="0" dirty="0" smtClean="0"/>
              <a:t>, “</a:t>
            </a:r>
            <a:r>
              <a:rPr lang="en-US" altLang="en-US" sz="2000" b="0" dirty="0"/>
              <a:t>Primary Color”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71600" y="914400"/>
            <a:ext cx="6400800" cy="5308249"/>
            <a:chOff x="381000" y="419100"/>
            <a:chExt cx="6400800" cy="5308249"/>
          </a:xfrm>
        </p:grpSpPr>
        <p:pic>
          <p:nvPicPr>
            <p:cNvPr id="1019911" name="Picture 7" descr="CRT_phosphor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419100"/>
              <a:ext cx="6400800" cy="417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4572000"/>
              <a:ext cx="6400800" cy="115534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4499"/>
            <a:ext cx="8991600" cy="6837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ffectLst/>
              </a:rPr>
              <a:t>1920’s Color Matching Experiments</a:t>
            </a:r>
          </a:p>
        </p:txBody>
      </p:sp>
      <p:sp>
        <p:nvSpPr>
          <p:cNvPr id="1022986" name="Rectangle 10"/>
          <p:cNvSpPr>
            <a:spLocks noChangeArrowheads="1"/>
          </p:cNvSpPr>
          <p:nvPr/>
        </p:nvSpPr>
        <p:spPr bwMode="auto">
          <a:xfrm>
            <a:off x="203225" y="971758"/>
            <a:ext cx="593695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200" b="0" dirty="0" smtClean="0"/>
              <a:t>Using combinations of these three: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200" b="0" dirty="0" smtClean="0">
                <a:solidFill>
                  <a:schemeClr val="accent1"/>
                </a:solidFill>
              </a:rPr>
              <a:t>Narrow red </a:t>
            </a:r>
            <a:r>
              <a:rPr lang="en-US" altLang="en-US" sz="2200" b="0" dirty="0">
                <a:solidFill>
                  <a:schemeClr val="accent1"/>
                </a:solidFill>
              </a:rPr>
              <a:t>source </a:t>
            </a:r>
            <a:r>
              <a:rPr lang="en-US" altLang="en-US" sz="2200" b="0" dirty="0" smtClean="0">
                <a:solidFill>
                  <a:schemeClr val="accent1"/>
                </a:solidFill>
              </a:rPr>
              <a:t>at </a:t>
            </a:r>
            <a:r>
              <a:rPr lang="en-US" altLang="en-US" sz="2200" b="0" dirty="0">
                <a:solidFill>
                  <a:schemeClr val="accent1"/>
                </a:solidFill>
              </a:rPr>
              <a:t>700 nm  </a:t>
            </a:r>
            <a:endParaRPr lang="en-US" altLang="en-US" sz="2200" b="0" dirty="0" smtClean="0">
              <a:solidFill>
                <a:schemeClr val="accent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200" b="0" dirty="0" smtClean="0">
                <a:solidFill>
                  <a:srgbClr val="66FF33"/>
                </a:solidFill>
              </a:rPr>
              <a:t>Narrow green </a:t>
            </a:r>
            <a:r>
              <a:rPr lang="en-US" altLang="en-US" sz="2200" b="0" dirty="0">
                <a:solidFill>
                  <a:srgbClr val="66FF33"/>
                </a:solidFill>
              </a:rPr>
              <a:t>source </a:t>
            </a:r>
            <a:r>
              <a:rPr lang="en-US" altLang="en-US" sz="2200" b="0" dirty="0" smtClean="0">
                <a:solidFill>
                  <a:srgbClr val="66FF33"/>
                </a:solidFill>
              </a:rPr>
              <a:t>at </a:t>
            </a:r>
            <a:r>
              <a:rPr lang="en-US" altLang="en-US" sz="2200" b="0" dirty="0">
                <a:solidFill>
                  <a:srgbClr val="66FF33"/>
                </a:solidFill>
              </a:rPr>
              <a:t>546.1 nm  </a:t>
            </a:r>
            <a:endParaRPr lang="en-US" altLang="en-US" sz="2200" b="0" dirty="0" smtClean="0">
              <a:solidFill>
                <a:srgbClr val="66FF33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200" b="0" dirty="0" smtClean="0">
                <a:solidFill>
                  <a:srgbClr val="3366FF"/>
                </a:solidFill>
              </a:rPr>
              <a:t>Narrow blue </a:t>
            </a:r>
            <a:r>
              <a:rPr lang="en-US" altLang="en-US" sz="2200" b="0" dirty="0">
                <a:solidFill>
                  <a:srgbClr val="3366FF"/>
                </a:solidFill>
              </a:rPr>
              <a:t>source </a:t>
            </a:r>
            <a:r>
              <a:rPr lang="en-US" altLang="en-US" sz="2200" b="0" dirty="0" smtClean="0">
                <a:solidFill>
                  <a:srgbClr val="3366FF"/>
                </a:solidFill>
              </a:rPr>
              <a:t>at </a:t>
            </a:r>
            <a:r>
              <a:rPr lang="en-US" altLang="en-US" sz="2200" b="0" dirty="0">
                <a:solidFill>
                  <a:srgbClr val="3366FF"/>
                </a:solidFill>
              </a:rPr>
              <a:t>435.8 </a:t>
            </a:r>
            <a:r>
              <a:rPr lang="en-US" altLang="en-US" sz="2200" b="0" dirty="0" smtClean="0">
                <a:solidFill>
                  <a:srgbClr val="3366FF"/>
                </a:solidFill>
              </a:rPr>
              <a:t>nm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en-US" sz="2200" b="0" dirty="0">
              <a:solidFill>
                <a:srgbClr val="2609FF"/>
              </a:solidFill>
            </a:endParaRPr>
          </a:p>
          <a:p>
            <a:pPr algn="l"/>
            <a:r>
              <a:rPr lang="en-US" altLang="en-US" sz="2200" b="0" dirty="0" smtClean="0"/>
              <a:t>How much of each is required to match the wavelengths in the visible spectrum (“pure colors”)?</a:t>
            </a:r>
          </a:p>
          <a:p>
            <a:pPr algn="l"/>
            <a:endParaRPr lang="en-US" altLang="en-US" sz="2200" b="0" dirty="0">
              <a:solidFill>
                <a:srgbClr val="2609FF"/>
              </a:solidFill>
            </a:endParaRPr>
          </a:p>
        </p:txBody>
      </p:sp>
      <p:pic>
        <p:nvPicPr>
          <p:cNvPr id="12" name="Picture 4" descr="Srgbspectrum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8229600" cy="258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0" t="31062" r="2959" b="21021"/>
          <a:stretch>
            <a:fillRect/>
          </a:stretch>
        </p:blipFill>
        <p:spPr bwMode="auto">
          <a:xfrm>
            <a:off x="6241758" y="971758"/>
            <a:ext cx="2743200" cy="202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36406" y="2981383"/>
            <a:ext cx="25539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0" dirty="0" smtClean="0"/>
              <a:t>Cone cell response, again</a:t>
            </a:r>
            <a:endParaRPr lang="en-US" altLang="en-US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71491</TotalTime>
  <Words>1107</Words>
  <Application>Microsoft Office PowerPoint</Application>
  <PresentationFormat>On-screen Show (4:3)</PresentationFormat>
  <Paragraphs>202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Calibri</vt:lpstr>
      <vt:lpstr>Wingdings</vt:lpstr>
      <vt:lpstr>Times New Roman</vt:lpstr>
      <vt:lpstr>Symbol</vt:lpstr>
      <vt:lpstr>Cambria Math</vt:lpstr>
      <vt:lpstr>Arial</vt:lpstr>
      <vt:lpstr>Tahoma</vt:lpstr>
      <vt:lpstr>Slit</vt:lpstr>
      <vt:lpstr>Color!  Main Goals:</vt:lpstr>
      <vt:lpstr>Visible Spectrum</vt:lpstr>
      <vt:lpstr>Cone cells</vt:lpstr>
      <vt:lpstr>Color blindness</vt:lpstr>
      <vt:lpstr>Primary Colors</vt:lpstr>
      <vt:lpstr>Components of R, G, B: Plot in 3D “color space”</vt:lpstr>
      <vt:lpstr>Components of R, G, B</vt:lpstr>
      <vt:lpstr>How to Display Colors</vt:lpstr>
      <vt:lpstr>1920’s Color Matching Experiments</vt:lpstr>
      <vt:lpstr>A Concern</vt:lpstr>
      <vt:lpstr>Results: r ̅, g ̅, b ̅ functions </vt:lpstr>
      <vt:lpstr>x ̅, y ̅, z ̅ functions vs. r ̅, g ̅, b ̅ functions </vt:lpstr>
      <vt:lpstr>Projections</vt:lpstr>
      <vt:lpstr>Example from homework (P2.13 part b)</vt:lpstr>
      <vt:lpstr>Side Note: Linear Transformations of Projection coordinates (X,Y,Z) and (R,G,B)</vt:lpstr>
      <vt:lpstr>Worked Example</vt:lpstr>
      <vt:lpstr>Another Worked Example</vt:lpstr>
      <vt:lpstr>Chromaticity Diagram</vt:lpstr>
      <vt:lpstr>Chromaticity Diagram</vt:lpstr>
      <vt:lpstr>Remember this? </vt:lpstr>
      <vt:lpstr>sRGB: three specific color sources</vt:lpstr>
      <vt:lpstr>Review (end of Monday’s class?)</vt:lpstr>
      <vt:lpstr>What’s the Color of Blackbody Radiation?</vt:lpstr>
      <vt:lpstr>Color of the Sun? T = 5778K</vt:lpstr>
      <vt:lpstr>Complementary colors</vt:lpstr>
      <vt:lpstr>XYZ to sRGB</vt:lpstr>
      <vt:lpstr>xyY</vt:lpstr>
      <vt:lpstr>XYZ  xyY Transformations</vt:lpstr>
      <vt:lpstr>“Hue, brightness, saturation”</vt:lpstr>
      <vt:lpstr>sRGB gamut, again</vt:lpstr>
      <vt:lpstr>Adobe RGB</vt:lpstr>
      <vt:lpstr>ProPhoto RGB</vt:lpstr>
      <vt:lpstr>Summary: Many Ways to Specify Color</vt:lpstr>
    </vt:vector>
  </TitlesOfParts>
  <Company>Brigham Young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123 “Majors” Section Unit 1</dc:title>
  <dc:creator>Dallin S. Durfee</dc:creator>
  <cp:lastModifiedBy>John Colton</cp:lastModifiedBy>
  <cp:revision>463</cp:revision>
  <cp:lastPrinted>2019-04-12T22:36:41Z</cp:lastPrinted>
  <dcterms:created xsi:type="dcterms:W3CDTF">2006-01-09T17:57:07Z</dcterms:created>
  <dcterms:modified xsi:type="dcterms:W3CDTF">2019-04-12T23:54:55Z</dcterms:modified>
</cp:coreProperties>
</file>