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9" r:id="rId3"/>
    <p:sldId id="260" r:id="rId4"/>
    <p:sldId id="261" r:id="rId5"/>
    <p:sldId id="262" r:id="rId6"/>
    <p:sldId id="263" r:id="rId7"/>
    <p:sldId id="264" r:id="rId8"/>
    <p:sldId id="266" r:id="rId9"/>
    <p:sldId id="265"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6777" autoAdjust="0"/>
  </p:normalViewPr>
  <p:slideViewPr>
    <p:cSldViewPr snapToGrid="0">
      <p:cViewPr varScale="1">
        <p:scale>
          <a:sx n="103" d="100"/>
          <a:sy n="103" d="100"/>
        </p:scale>
        <p:origin x="17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6CB971-80BA-4C81-B175-57B72C798D73}" type="datetimeFigureOut">
              <a:rPr lang="en-US" smtClean="0"/>
              <a:t>8/4/2016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D4370-0F3B-4F3E-8CCF-DA3D5C1E9205}" type="slidenum">
              <a:rPr lang="en-US" smtClean="0"/>
              <a:t>‹#›</a:t>
            </a:fld>
            <a:endParaRPr lang="en-US"/>
          </a:p>
        </p:txBody>
      </p:sp>
    </p:spTree>
    <p:extLst>
      <p:ext uri="{BB962C8B-B14F-4D97-AF65-F5344CB8AC3E}">
        <p14:creationId xmlns:p14="http://schemas.microsoft.com/office/powerpoint/2010/main" val="3588369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Class: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Correct</a:t>
            </a:r>
            <a:r>
              <a:rPr lang="en-US" baseline="0" dirty="0" smtClean="0">
                <a:ea typeface="ＭＳ Ｐゴシック" charset="-128"/>
                <a:cs typeface="ＭＳ Ｐゴシック" charset="-128"/>
              </a:rPr>
              <a:t> Answer: D</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Physics 3320, Fa11 (SJP)</a:t>
            </a:r>
            <a:r>
              <a:rPr lang="en-US" baseline="0" dirty="0" smtClean="0">
                <a:ea typeface="ＭＳ Ｐゴシック" charset="-128"/>
                <a:cs typeface="ＭＳ Ｐゴシック" charset="-128"/>
              </a:rPr>
              <a:t> Lecture #17</a:t>
            </a:r>
          </a:p>
          <a:p>
            <a:r>
              <a:rPr lang="en-US" dirty="0" smtClean="0"/>
              <a:t>0,0, 4,</a:t>
            </a:r>
            <a:r>
              <a:rPr lang="en-US" baseline="0" dirty="0" smtClean="0"/>
              <a:t> [[92]], 4</a:t>
            </a:r>
          </a:p>
          <a:p>
            <a:r>
              <a:rPr lang="en-US" baseline="0" dirty="0" smtClean="0"/>
              <a:t>Physics 3320 Sp12 (MD) Lecture #15</a:t>
            </a:r>
          </a:p>
          <a:p>
            <a:r>
              <a:rPr lang="en-US" baseline="0" dirty="0" smtClean="0"/>
              <a:t>0, 0, 7, [[89]], 4</a:t>
            </a:r>
          </a:p>
          <a:p>
            <a:r>
              <a:rPr lang="en-US" baseline="0" dirty="0" smtClean="0"/>
              <a:t>______________________________</a:t>
            </a:r>
          </a:p>
          <a:p>
            <a:r>
              <a:rPr lang="en-US" b="1" baseline="0" dirty="0" smtClean="0"/>
              <a:t>Fall 2011 Comments</a:t>
            </a:r>
          </a:p>
          <a:p>
            <a:r>
              <a:rPr lang="en-US" baseline="0" dirty="0" smtClean="0"/>
              <a:t>Really did this as an “activity” (I animated it, and only put up the options after they had been discussing for a few minutes). Worked pretty well, good discussions going on. No problems with the units, I drew their attention to the close connections between this and charge conservation, and how this “energy flow” is closely analogous to “J”,( including that it is like energy density times velocity)</a:t>
            </a:r>
          </a:p>
          <a:p>
            <a:endParaRPr lang="en-US" baseline="0" dirty="0" smtClean="0"/>
          </a:p>
          <a:p>
            <a:r>
              <a:rPr lang="en-US" baseline="0" dirty="0" smtClean="0"/>
              <a:t>I’m setting them up for the derivation, and in particular pointing out that we WANT to find an equation of this sort, so that we can immediately INTERPRET the various terms, so the thing under the d/</a:t>
            </a:r>
            <a:r>
              <a:rPr lang="en-US" baseline="0" dirty="0" err="1" smtClean="0"/>
              <a:t>dt</a:t>
            </a:r>
            <a:r>
              <a:rPr lang="en-US" baseline="0" dirty="0" smtClean="0"/>
              <a:t> will be “energy density” and the thing inside the div() will be the “energy flow vector”, and that we may need to “massage” a bit to GET the right hand side to look like this. </a:t>
            </a:r>
          </a:p>
          <a:p>
            <a:endParaRPr lang="en-US" baseline="0" dirty="0" smtClean="0"/>
          </a:p>
          <a:p>
            <a:r>
              <a:rPr lang="en-US" baseline="0" dirty="0" smtClean="0"/>
              <a:t>Notes</a:t>
            </a:r>
          </a:p>
          <a:p>
            <a:r>
              <a:rPr lang="en-US" b="1" baseline="0" dirty="0" smtClean="0"/>
              <a:t>Baily</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A little confusion on the units of J, thinking it’s current per volume instead of current per area.</a:t>
            </a:r>
          </a:p>
          <a:p>
            <a:endParaRPr lang="en-US" baseline="0" dirty="0" smtClean="0"/>
          </a:p>
          <a:p>
            <a:r>
              <a:rPr lang="en-US" b="1" baseline="0" dirty="0" err="1" smtClean="0"/>
              <a:t>Ragole</a:t>
            </a:r>
            <a:r>
              <a:rPr lang="en-US" baseline="0" dirty="0" smtClean="0"/>
              <a:t>:</a:t>
            </a:r>
            <a:r>
              <a:rPr lang="en-US" sz="1200" kern="1200" dirty="0" smtClean="0">
                <a:solidFill>
                  <a:schemeClr val="tx1"/>
                </a:solidFill>
                <a:latin typeface="+mn-lt"/>
                <a:ea typeface="ＭＳ Ｐゴシック" pitchFamily="-106" charset="-128"/>
                <a:cs typeface="ＭＳ Ｐゴシック" pitchFamily="-106" charset="-128"/>
              </a:rPr>
              <a:t> Students plugged in the units from energy and discovered the correct answer.  I pushed them a bit to see if they could discover a more useful way of writing it but we ended up with kg/m^3, which was somewhat confusing (I personally had forgotten the units of S and was curious).</a:t>
            </a:r>
          </a:p>
          <a:p>
            <a:endParaRPr lang="en-US" baseline="0" dirty="0" smtClean="0"/>
          </a:p>
          <a:p>
            <a:r>
              <a:rPr lang="en-US" b="1" baseline="0" dirty="0" smtClean="0"/>
              <a:t>Rehn</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A few students were trying to answer this by breaking everything down in terms of kg m, sec, and so on. I got lost trying to follow their logic, but eventually they chose the correct answer, so apparently this worked for them. </a:t>
            </a:r>
          </a:p>
          <a:p>
            <a:r>
              <a:rPr lang="en-US" sz="1200" kern="1200" baseline="0" dirty="0" smtClean="0">
                <a:solidFill>
                  <a:schemeClr val="tx1"/>
                </a:solidFill>
                <a:latin typeface="+mn-lt"/>
                <a:ea typeface="ＭＳ Ｐゴシック" pitchFamily="-106" charset="-128"/>
                <a:cs typeface="ＭＳ Ｐゴシック" pitchFamily="-106" charset="-128"/>
              </a:rPr>
              <a:t>________________________________</a:t>
            </a:r>
            <a:endParaRPr lang="en-US" sz="1200" b="0" kern="1200" baseline="0" dirty="0" smtClean="0">
              <a:solidFill>
                <a:schemeClr val="tx1"/>
              </a:solidFill>
              <a:latin typeface="+mn-lt"/>
              <a:ea typeface="ＭＳ Ｐゴシック" pitchFamily="-106" charset="-128"/>
              <a:cs typeface="ＭＳ Ｐゴシック" pitchFamily="-106" charset="-128"/>
            </a:endParaRPr>
          </a:p>
          <a:p>
            <a:endParaRPr lang="en-US" sz="1200" b="0" kern="1200" baseline="0" dirty="0" smtClean="0">
              <a:solidFill>
                <a:schemeClr val="tx1"/>
              </a:solidFill>
              <a:latin typeface="+mn-lt"/>
              <a:ea typeface="ＭＳ Ｐゴシック" pitchFamily="-106" charset="-128"/>
              <a:cs typeface="ＭＳ Ｐゴシック" pitchFamily="-106" charset="-128"/>
            </a:endParaRPr>
          </a:p>
          <a:p>
            <a:r>
              <a:rPr lang="en-US" sz="1200" b="0" kern="1200" baseline="0" dirty="0" smtClean="0">
                <a:solidFill>
                  <a:schemeClr val="tx1"/>
                </a:solidFill>
                <a:latin typeface="+mn-lt"/>
                <a:ea typeface="ＭＳ Ｐゴシック" pitchFamily="-106" charset="-128"/>
                <a:cs typeface="ＭＳ Ｐゴシック" pitchFamily="-106" charset="-128"/>
              </a:rPr>
              <a:t>===============================</a:t>
            </a:r>
          </a:p>
          <a:p>
            <a:r>
              <a:rPr lang="en-US" sz="1200" b="0" kern="1200" baseline="0" dirty="0" smtClean="0">
                <a:solidFill>
                  <a:schemeClr val="tx1"/>
                </a:solidFill>
                <a:latin typeface="+mn-lt"/>
                <a:ea typeface="ＭＳ Ｐゴシック" pitchFamily="-106" charset="-128"/>
                <a:cs typeface="ＭＳ Ｐゴシック" pitchFamily="-106" charset="-128"/>
              </a:rPr>
              <a:t>Written by SJP in PHYS 3320 Fa11</a:t>
            </a:r>
          </a:p>
          <a:p>
            <a:endParaRPr lang="en-US" sz="1200" b="0" kern="1200" baseline="0" dirty="0" smtClean="0">
              <a:solidFill>
                <a:schemeClr val="tx1"/>
              </a:solidFill>
              <a:latin typeface="+mn-lt"/>
              <a:ea typeface="ＭＳ Ｐゴシック" pitchFamily="-106" charset="-128"/>
              <a:cs typeface="ＭＳ Ｐゴシック" pitchFamily="-106" charset="-128"/>
            </a:endParaRPr>
          </a:p>
          <a:p>
            <a:endParaRPr lang="en-US" sz="1200" b="1" kern="1200" baseline="0" dirty="0" smtClean="0">
              <a:solidFill>
                <a:schemeClr val="tx1"/>
              </a:solidFill>
              <a:latin typeface="+mn-lt"/>
              <a:ea typeface="ＭＳ Ｐゴシック" pitchFamily="-106" charset="-128"/>
              <a:cs typeface="ＭＳ Ｐゴシック" pitchFamily="-106" charset="-128"/>
            </a:endParaRPr>
          </a:p>
          <a:p>
            <a:endParaRPr lang="en-US" sz="1200" kern="1200" baseline="0" dirty="0" smtClean="0">
              <a:solidFill>
                <a:schemeClr val="tx1"/>
              </a:solidFill>
              <a:latin typeface="+mn-lt"/>
              <a:ea typeface="ＭＳ Ｐゴシック" pitchFamily="-106" charset="-128"/>
              <a:cs typeface="ＭＳ Ｐゴシック" pitchFamily="-106" charset="-128"/>
            </a:endParaRPr>
          </a:p>
          <a:p>
            <a:endParaRPr lang="en-US" sz="1200" kern="1200" baseline="0" dirty="0" smtClean="0">
              <a:solidFill>
                <a:schemeClr val="tx1"/>
              </a:solidFill>
              <a:latin typeface="+mn-lt"/>
              <a:ea typeface="ＭＳ Ｐゴシック" pitchFamily="-106" charset="-128"/>
              <a:cs typeface="ＭＳ Ｐゴシック" pitchFamily="-106" charset="-128"/>
            </a:endParaRPr>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a:t>
            </a:fld>
            <a:endParaRPr lang="en-US"/>
          </a:p>
        </p:txBody>
      </p:sp>
    </p:spTree>
    <p:extLst>
      <p:ext uri="{BB962C8B-B14F-4D97-AF65-F5344CB8AC3E}">
        <p14:creationId xmlns:p14="http://schemas.microsoft.com/office/powerpoint/2010/main" val="147600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MATH/PHYSICS</a:t>
            </a:r>
            <a:br>
              <a:rPr lang="en-US" dirty="0" smtClean="0"/>
            </a:br>
            <a:r>
              <a:rPr lang="en-US" dirty="0" smtClean="0"/>
              <a:t>Correct</a:t>
            </a:r>
            <a:r>
              <a:rPr lang="en-US" baseline="0" dirty="0" smtClean="0"/>
              <a:t> Answer: A</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r>
              <a:rPr lang="en-US" dirty="0" smtClean="0"/>
              <a:t>[[92]],</a:t>
            </a:r>
            <a:r>
              <a:rPr lang="en-US" baseline="0" dirty="0" smtClean="0"/>
              <a:t> 0, 8, 0, 0</a:t>
            </a:r>
          </a:p>
          <a:p>
            <a:r>
              <a:rPr lang="en-US" baseline="0" dirty="0" smtClean="0"/>
              <a:t>_________________________________</a:t>
            </a:r>
          </a:p>
          <a:p>
            <a:r>
              <a:rPr lang="en-US" b="1" baseline="0" dirty="0" smtClean="0"/>
              <a:t>Fall 2011 Comments</a:t>
            </a:r>
          </a:p>
          <a:p>
            <a:r>
              <a:rPr lang="en-US" baseline="0" dirty="0" smtClean="0"/>
              <a:t>When they put their attention to the minus sign most groups in the class seemed to be thinking about this reasonably well. </a:t>
            </a:r>
          </a:p>
          <a:p>
            <a:endParaRPr lang="en-US" baseline="0" dirty="0" smtClean="0"/>
          </a:p>
          <a:p>
            <a:r>
              <a:rPr lang="en-US" baseline="0" dirty="0" smtClean="0"/>
              <a:t>Notes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err="1" smtClean="0"/>
              <a:t>Ragole</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Upon re-voting with the divergence theorem explicit, they still were a little uncertain of how da factors in to the units of S.</a:t>
            </a:r>
          </a:p>
          <a:p>
            <a:endParaRPr lang="en-US" baseline="0" dirty="0" smtClean="0"/>
          </a:p>
          <a:p>
            <a:endParaRPr lang="en-US" baseline="0" dirty="0" smtClean="0"/>
          </a:p>
          <a:p>
            <a:r>
              <a:rPr lang="en-US" baseline="0" dirty="0" smtClean="0"/>
              <a:t>================================</a:t>
            </a:r>
          </a:p>
          <a:p>
            <a:r>
              <a:rPr lang="en-US" baseline="0" dirty="0" smtClean="0"/>
              <a:t>Written by SJP in PHYS 3320 Fa11</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11</a:t>
            </a:fld>
            <a:endParaRPr lang="en-US"/>
          </a:p>
        </p:txBody>
      </p:sp>
    </p:spTree>
    <p:extLst>
      <p:ext uri="{BB962C8B-B14F-4D97-AF65-F5344CB8AC3E}">
        <p14:creationId xmlns:p14="http://schemas.microsoft.com/office/powerpoint/2010/main" val="321985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a:t>
            </a:r>
            <a:r>
              <a:rPr lang="en-US" baseline="0" dirty="0" smtClean="0"/>
              <a:t> UNITS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Correct Answer: D</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endParaRPr lang="en-US" b="1" dirty="0" smtClean="0"/>
          </a:p>
          <a:p>
            <a:r>
              <a:rPr lang="en-US" b="1" dirty="0" smtClean="0"/>
              <a:t>We</a:t>
            </a:r>
            <a:r>
              <a:rPr lang="en-US" b="1" baseline="0" dirty="0" smtClean="0"/>
              <a:t> </a:t>
            </a:r>
            <a:r>
              <a:rPr lang="en-US" b="1" dirty="0" smtClean="0"/>
              <a:t>didn’t click, </a:t>
            </a:r>
            <a:r>
              <a:rPr lang="en-US" b="0" dirty="0" smtClean="0"/>
              <a:t>we’ve harped on this a lot, but I DID walk them through on the board how I might think about units</a:t>
            </a:r>
            <a:r>
              <a:rPr lang="en-US" b="0" baseline="0" dirty="0" smtClean="0"/>
              <a:t> without going all the way back to kg and C.  </a:t>
            </a:r>
            <a:r>
              <a:rPr lang="en-US" b="0" baseline="0" dirty="0" err="1" smtClean="0"/>
              <a:t>E.g</a:t>
            </a:r>
            <a:r>
              <a:rPr lang="en-US" b="0" baseline="0" dirty="0" smtClean="0"/>
              <a:t>, B/mu0 = I/r = amps/meter,   and E field = volts/meters, so this is (Volts*amps)/m^2,  aha, that’s power/area!</a:t>
            </a:r>
          </a:p>
          <a:p>
            <a:endParaRPr lang="en-US" b="0" baseline="0" dirty="0" smtClean="0"/>
          </a:p>
          <a:p>
            <a:r>
              <a:rPr lang="en-US" b="0" dirty="0" smtClean="0"/>
              <a:t>==============================</a:t>
            </a:r>
          </a:p>
          <a:p>
            <a:r>
              <a:rPr lang="en-US" b="0" dirty="0" smtClean="0"/>
              <a:t>Adapted by SJP</a:t>
            </a:r>
            <a:r>
              <a:rPr lang="en-US" b="0" baseline="0" dirty="0" smtClean="0"/>
              <a:t> from ERK 2009</a:t>
            </a:r>
            <a:endParaRPr lang="en-US" b="0"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12</a:t>
            </a:fld>
            <a:endParaRPr lang="en-US"/>
          </a:p>
        </p:txBody>
      </p:sp>
    </p:spTree>
    <p:extLst>
      <p:ext uri="{BB962C8B-B14F-4D97-AF65-F5344CB8AC3E}">
        <p14:creationId xmlns:p14="http://schemas.microsoft.com/office/powerpoint/2010/main" val="4036062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a:t>
            </a:r>
            <a:r>
              <a:rPr lang="en-US" baseline="0" dirty="0" smtClean="0"/>
              <a:t> CONCEPTUAL</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a:t>
            </a:r>
            <a:r>
              <a:rPr lang="en-US" baseline="0" dirty="0" smtClean="0"/>
              <a:t> Answer: B</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________________________________</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 3320, Fa11 (SJP) Lecture #19  </a:t>
            </a:r>
          </a:p>
          <a:p>
            <a:pPr eaLnBrk="1" hangingPunct="1">
              <a:spcBef>
                <a:spcPct val="0"/>
              </a:spcBef>
            </a:pPr>
            <a:r>
              <a:rPr lang="en-US" dirty="0" smtClean="0"/>
              <a:t>15, [[81]], 4</a:t>
            </a:r>
          </a:p>
          <a:p>
            <a:pPr marL="0" marR="0" indent="0" algn="l" defTabSz="457200" rtl="0" eaLnBrk="1" fontAlgn="auto" latinLnBrk="0" hangingPunct="1">
              <a:lnSpc>
                <a:spcPct val="100000"/>
              </a:lnSpc>
              <a:spcBef>
                <a:spcPct val="0"/>
              </a:spcBef>
              <a:spcAft>
                <a:spcPts val="0"/>
              </a:spcAft>
              <a:buClrTx/>
              <a:buSzTx/>
              <a:buFontTx/>
              <a:buNone/>
              <a:tabLst/>
              <a:defRPr/>
            </a:pPr>
            <a:r>
              <a:rPr lang="en-US" baseline="0" dirty="0" smtClean="0"/>
              <a:t>Physics 3320 Sp12 (MD) Lecture #16</a:t>
            </a:r>
          </a:p>
          <a:p>
            <a:pPr eaLnBrk="1" hangingPunct="1">
              <a:spcBef>
                <a:spcPct val="0"/>
              </a:spcBef>
            </a:pPr>
            <a:r>
              <a:rPr lang="en-US" dirty="0" smtClean="0"/>
              <a:t>Only</a:t>
            </a:r>
            <a:r>
              <a:rPr lang="en-US" baseline="0" dirty="0" smtClean="0"/>
              <a:t> ANSWERS are different from Fa11:</a:t>
            </a:r>
          </a:p>
          <a:p>
            <a:pPr marL="0" indent="0" eaLnBrk="1" hangingPunct="1">
              <a:spcBef>
                <a:spcPct val="0"/>
              </a:spcBef>
              <a:buNone/>
            </a:pPr>
            <a:r>
              <a:rPr lang="en-US" baseline="0" dirty="0" smtClean="0"/>
              <a:t>A) S=0   B) +z  C) –</a:t>
            </a:r>
            <a:r>
              <a:rPr lang="en-US" baseline="0" dirty="0" err="1" smtClean="0"/>
              <a:t>s_hat</a:t>
            </a:r>
            <a:r>
              <a:rPr lang="en-US" baseline="0" dirty="0" smtClean="0"/>
              <a:t>    D) +</a:t>
            </a:r>
            <a:r>
              <a:rPr lang="en-US" baseline="0" dirty="0" err="1" smtClean="0"/>
              <a:t>s_hat</a:t>
            </a:r>
            <a:r>
              <a:rPr lang="en-US" baseline="0" dirty="0" smtClean="0"/>
              <a:t>   E) Another Direction</a:t>
            </a:r>
            <a:endParaRPr lang="en-US" dirty="0" smtClean="0"/>
          </a:p>
          <a:p>
            <a:pPr marL="0" indent="0" eaLnBrk="1" hangingPunct="1">
              <a:spcBef>
                <a:spcPct val="0"/>
              </a:spcBef>
              <a:buNone/>
            </a:pPr>
            <a:r>
              <a:rPr lang="en-US" dirty="0" smtClean="0"/>
              <a:t>0, 3, [[84]], 13, 0</a:t>
            </a:r>
          </a:p>
          <a:p>
            <a:pPr marL="0" indent="0" eaLnBrk="1" hangingPunct="1">
              <a:spcBef>
                <a:spcPct val="0"/>
              </a:spcBef>
              <a:buNone/>
            </a:pPr>
            <a:r>
              <a:rPr lang="en-US" dirty="0" smtClean="0"/>
              <a:t>________________________________</a:t>
            </a:r>
          </a:p>
          <a:p>
            <a:pPr marL="0" indent="0" eaLnBrk="1" hangingPunct="1">
              <a:spcBef>
                <a:spcPct val="0"/>
              </a:spcBef>
              <a:buNone/>
            </a:pPr>
            <a:r>
              <a:rPr lang="en-US" b="1" dirty="0" smtClean="0"/>
              <a:t>Fall</a:t>
            </a:r>
            <a:r>
              <a:rPr lang="en-US" b="1" baseline="0" dirty="0" smtClean="0"/>
              <a:t> 2011 Comments</a:t>
            </a:r>
            <a:endParaRPr lang="en-US" b="1" dirty="0" smtClean="0"/>
          </a:p>
          <a:p>
            <a:pPr eaLnBrk="1" hangingPunct="1">
              <a:spcBef>
                <a:spcPct val="0"/>
              </a:spcBef>
            </a:pPr>
            <a:r>
              <a:rPr lang="en-US" dirty="0" smtClean="0"/>
              <a:t>After this, we talk about the physics – energy flows IN to the resistor, which makes sense, since the “thermal” energy of the resistor is increasing  (and I end up doing the integral of S dot </a:t>
            </a:r>
            <a:r>
              <a:rPr lang="en-US" dirty="0" err="1" smtClean="0"/>
              <a:t>dA</a:t>
            </a:r>
            <a:r>
              <a:rPr lang="en-US" dirty="0" smtClean="0"/>
              <a:t> to get power in = V*I, but not right away). First we’re just talking</a:t>
            </a:r>
            <a:r>
              <a:rPr lang="en-US" baseline="0" dirty="0" smtClean="0"/>
              <a:t> about the SIGN of the answer, making sense of that. Pointed out that in this problem, </a:t>
            </a:r>
            <a:r>
              <a:rPr lang="en-US" baseline="0" dirty="0" err="1" smtClean="0"/>
              <a:t>du_em</a:t>
            </a:r>
            <a:r>
              <a:rPr lang="en-US" baseline="0" dirty="0" smtClean="0"/>
              <a:t>/</a:t>
            </a:r>
            <a:r>
              <a:rPr lang="en-US" baseline="0" dirty="0" err="1" smtClean="0"/>
              <a:t>dt</a:t>
            </a:r>
            <a:r>
              <a:rPr lang="en-US" baseline="0" dirty="0" smtClean="0"/>
              <a:t> = 0 (steady fields), different from previous example last class with a “charging up capacitor”. Here, the increase in energy is </a:t>
            </a:r>
            <a:r>
              <a:rPr lang="en-US" baseline="0" dirty="0" err="1" smtClean="0"/>
              <a:t>u_mech</a:t>
            </a:r>
            <a:r>
              <a:rPr lang="en-US" baseline="0" dirty="0" smtClean="0"/>
              <a:t>, really the thermal energy. </a:t>
            </a:r>
          </a:p>
          <a:p>
            <a:pPr eaLnBrk="1" hangingPunct="1">
              <a:spcBef>
                <a:spcPct val="0"/>
              </a:spcBef>
            </a:pPr>
            <a:endParaRPr lang="en-US" baseline="0" dirty="0" smtClean="0"/>
          </a:p>
          <a:p>
            <a:pPr eaLnBrk="1" hangingPunct="1">
              <a:spcBef>
                <a:spcPct val="0"/>
              </a:spcBef>
            </a:pPr>
            <a:r>
              <a:rPr lang="en-US" baseline="0" dirty="0" smtClean="0"/>
              <a:t>I discussed the qualitative flow of energy in a real (simple) circuit, going through the argument of (tiny) charge buildup on the wires, producing small RADIAL E fields outside the wires, which in turn makes a </a:t>
            </a:r>
            <a:r>
              <a:rPr lang="en-US" baseline="0" dirty="0" err="1" smtClean="0"/>
              <a:t>poynting</a:t>
            </a:r>
            <a:r>
              <a:rPr lang="en-US" baseline="0" dirty="0" smtClean="0"/>
              <a:t> flow ALONG(but outside) the wires (in the current direction on the positive side of the circuit)  . And if you go to the negative side, the E field flips, so you again get a flow along the wire, this time OPPOSITE the current. That’s a surprise to the class! So we have energy flowing OUT of the battery (both directions, away from the + and - ends), running ALONG the wires (OUTSIDE of them!) and then pouring into the resistors. Fascinating! </a:t>
            </a:r>
          </a:p>
          <a:p>
            <a:pPr eaLnBrk="1" hangingPunct="1">
              <a:spcBef>
                <a:spcPct val="0"/>
              </a:spcBef>
            </a:pPr>
            <a:endParaRPr lang="en-US" baseline="0" dirty="0" smtClean="0"/>
          </a:p>
          <a:p>
            <a:pPr eaLnBrk="1" hangingPunct="1">
              <a:spcBef>
                <a:spcPct val="0"/>
              </a:spcBef>
            </a:pPr>
            <a:r>
              <a:rPr lang="en-US" baseline="0" dirty="0" smtClean="0"/>
              <a:t>Had a little casual discussion of history, about </a:t>
            </a:r>
            <a:r>
              <a:rPr lang="en-US" baseline="0" dirty="0" err="1" smtClean="0"/>
              <a:t>Heavisides</a:t>
            </a:r>
            <a:r>
              <a:rPr lang="en-US" baseline="0" dirty="0" smtClean="0"/>
              <a:t> work on Telegraph lines and the importance of Maxwell’s equations to calculating energy flow (before laying transatlantic cables, you want to know how to design them for optimal energy flow) , and how useful </a:t>
            </a:r>
            <a:r>
              <a:rPr lang="en-US" baseline="0" dirty="0" err="1" smtClean="0"/>
              <a:t>Poynting’s</a:t>
            </a:r>
            <a:r>
              <a:rPr lang="en-US" baseline="0" dirty="0" smtClean="0"/>
              <a:t> perspective is. I mentioned that today we CAN think of energy in lots of different ways, residing in the charges/currents, in the fields, in the potentials. Each is a different way of viewing things, each has its uses. For photons in deep space, this “field” perspective seems powerful, intuitive and most useful! (Whereas in a simple </a:t>
            </a:r>
            <a:r>
              <a:rPr lang="en-US" baseline="0" dirty="0" err="1" smtClean="0"/>
              <a:t>Phys</a:t>
            </a:r>
            <a:r>
              <a:rPr lang="en-US" baseline="0" dirty="0" smtClean="0"/>
              <a:t> 1120 circuit, it just seems WEIRD to me to think of energy pouring into the </a:t>
            </a:r>
            <a:r>
              <a:rPr lang="en-US" baseline="0" dirty="0" err="1" smtClean="0"/>
              <a:t>lightbulbs</a:t>
            </a:r>
            <a:r>
              <a:rPr lang="en-US" baseline="0" dirty="0" smtClean="0"/>
              <a:t> via empty space! )</a:t>
            </a:r>
          </a:p>
          <a:p>
            <a:pPr eaLnBrk="1" hangingPunct="1">
              <a:spcBef>
                <a:spcPct val="0"/>
              </a:spcBef>
            </a:pPr>
            <a:endParaRPr lang="en-US" baseline="0" dirty="0" smtClean="0"/>
          </a:p>
          <a:p>
            <a:pPr eaLnBrk="1" hangingPunct="1">
              <a:spcBef>
                <a:spcPct val="0"/>
              </a:spcBef>
            </a:pPr>
            <a:r>
              <a:rPr lang="en-US" baseline="0" dirty="0" smtClean="0"/>
              <a:t>One student asked about whether we were taking into account kinetic energy of particles themselves (</a:t>
            </a:r>
            <a:r>
              <a:rPr lang="en-US" baseline="0" dirty="0" err="1" smtClean="0"/>
              <a:t>e.g</a:t>
            </a:r>
            <a:r>
              <a:rPr lang="en-US" baseline="0" dirty="0" smtClean="0"/>
              <a:t>, what if they “boil out” of the region? Paul pointed out a related puzzler – if this concept test resistor is left for a while, it does NOT continue to increase in </a:t>
            </a:r>
            <a:r>
              <a:rPr lang="en-US" baseline="0" dirty="0" err="1" smtClean="0"/>
              <a:t>u_mech</a:t>
            </a:r>
            <a:r>
              <a:rPr lang="en-US" baseline="0" dirty="0" smtClean="0"/>
              <a:t> (i.e. thermal) energy forever, but reaches some hot steady state. So now du/</a:t>
            </a:r>
            <a:r>
              <a:rPr lang="en-US" baseline="0" dirty="0" err="1" smtClean="0"/>
              <a:t>dt</a:t>
            </a:r>
            <a:r>
              <a:rPr lang="en-US" baseline="0" dirty="0" smtClean="0"/>
              <a:t> =0, but there’s still the same IV power input from the </a:t>
            </a:r>
            <a:r>
              <a:rPr lang="en-US" baseline="0" dirty="0" err="1" smtClean="0"/>
              <a:t>Poynting</a:t>
            </a:r>
            <a:r>
              <a:rPr lang="en-US" baseline="0" dirty="0" smtClean="0"/>
              <a:t> (surface) integral. What gives? I think the answer is that our formula is NOT including all forms of energy – particles escaping, or thermal radiation, these are not built in to what we’re doing. I haven’t accounted for all forms of energy, just really the mechanical energy of the charged particles in the system, and the associated fields. We don’t know about radiation yet, and our “internal energy” isn’t enough to account for e.g. the outflow of thermal radiation. </a:t>
            </a:r>
            <a:endParaRPr lang="en-US" dirty="0" smtClean="0"/>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a:t>
            </a:r>
          </a:p>
          <a:p>
            <a:r>
              <a:rPr lang="en-US" b="1" dirty="0" smtClean="0">
                <a:ea typeface="ＭＳ Ｐゴシック" charset="-128"/>
                <a:cs typeface="ＭＳ Ｐゴシック" charset="-128"/>
              </a:rPr>
              <a:t>Baily</a:t>
            </a:r>
            <a:r>
              <a:rPr lang="en-US" dirty="0" smtClean="0">
                <a:ea typeface="ＭＳ Ｐゴシック" charset="-128"/>
                <a:cs typeface="ＭＳ Ｐゴシック" charset="-128"/>
              </a:rPr>
              <a:t>:</a:t>
            </a:r>
            <a:r>
              <a:rPr lang="en-US" baseline="0" dirty="0" smtClean="0">
                <a:ea typeface="ＭＳ Ｐゴシック" charset="-128"/>
                <a:cs typeface="ＭＳ Ｐゴシック" charset="-128"/>
              </a:rPr>
              <a:t> </a:t>
            </a:r>
            <a:r>
              <a:rPr lang="en-US" sz="1200" kern="1200" dirty="0" smtClean="0">
                <a:solidFill>
                  <a:schemeClr val="tx1"/>
                </a:solidFill>
                <a:latin typeface="+mn-lt"/>
                <a:ea typeface="ＭＳ Ｐゴシック" pitchFamily="-106" charset="-128"/>
                <a:cs typeface="ＭＳ Ｐゴシック" pitchFamily="-106" charset="-128"/>
              </a:rPr>
              <a:t>No discussion of incorrect choices – students nearby had no problems, and talked most the time about other physics stuff.</a:t>
            </a:r>
          </a:p>
          <a:p>
            <a:endParaRPr lang="en-US" sz="1200" b="1"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The students I was sitting next to had little difficulty working through it, and were applying the RHR to figure it out.</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extLst>
      <p:ext uri="{BB962C8B-B14F-4D97-AF65-F5344CB8AC3E}">
        <p14:creationId xmlns:p14="http://schemas.microsoft.com/office/powerpoint/2010/main" val="1749138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UNITS</a:t>
            </a:r>
          </a:p>
          <a:p>
            <a:pPr eaLnBrk="1" hangingPunct="1"/>
            <a:r>
              <a:rPr lang="en-US" baseline="0" dirty="0" smtClean="0">
                <a:ea typeface="ＭＳ Ｐゴシック" charset="-128"/>
                <a:cs typeface="ＭＳ Ｐゴシック" charset="-128"/>
              </a:rPr>
              <a:t>Correct Answer: D</a:t>
            </a:r>
          </a:p>
          <a:p>
            <a:pPr eaLnBrk="1" hangingPunct="1"/>
            <a:r>
              <a:rPr lang="en-US" baseline="0" dirty="0" smtClean="0">
                <a:ea typeface="ＭＳ Ｐゴシック" charset="-128"/>
                <a:cs typeface="ＭＳ Ｐゴシック" charset="-128"/>
              </a:rPr>
              <a:t>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ERK Fall 2009</a:t>
            </a:r>
          </a:p>
        </p:txBody>
      </p:sp>
    </p:spTree>
    <p:extLst>
      <p:ext uri="{BB962C8B-B14F-4D97-AF65-F5344CB8AC3E}">
        <p14:creationId xmlns:p14="http://schemas.microsoft.com/office/powerpoint/2010/main" val="1611875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UNITS</a:t>
            </a:r>
          </a:p>
          <a:p>
            <a:pPr eaLnBrk="1" hangingPunct="1"/>
            <a:r>
              <a:rPr lang="en-US" baseline="0" dirty="0" smtClean="0">
                <a:ea typeface="ＭＳ Ｐゴシック" charset="-128"/>
                <a:cs typeface="ＭＳ Ｐゴシック" charset="-128"/>
              </a:rPr>
              <a:t>Correct Answer: E</a:t>
            </a:r>
          </a:p>
          <a:p>
            <a:pPr eaLnBrk="1" hangingPunct="1"/>
            <a:r>
              <a:rPr lang="en-US" baseline="0" dirty="0" smtClean="0">
                <a:ea typeface="ＭＳ Ｐゴシック" charset="-128"/>
                <a:cs typeface="ＭＳ Ｐゴシック" charset="-128"/>
              </a:rPr>
              <a:t>___________________________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extLst>
      <p:ext uri="{BB962C8B-B14F-4D97-AF65-F5344CB8AC3E}">
        <p14:creationId xmlns:p14="http://schemas.microsoft.com/office/powerpoint/2010/main" val="2748816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MATH/PHYSICS</a:t>
            </a:r>
          </a:p>
          <a:p>
            <a:pPr eaLnBrk="1" hangingPunct="1"/>
            <a:r>
              <a:rPr lang="en-US" dirty="0" smtClean="0">
                <a:ea typeface="ＭＳ Ｐゴシック" charset="-128"/>
                <a:cs typeface="ＭＳ Ｐゴシック" charset="-128"/>
              </a:rPr>
              <a:t>Correct Answer: D</a:t>
            </a:r>
          </a:p>
          <a:p>
            <a:pPr eaLnBrk="1" hangingPunct="1"/>
            <a:r>
              <a:rPr lang="en-US" dirty="0" smtClean="0">
                <a:ea typeface="ＭＳ Ｐゴシック" charset="-128"/>
                <a:cs typeface="ＭＳ Ｐゴシック" charset="-128"/>
              </a:rPr>
              <a:t>__________________________</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Fall</a:t>
            </a:r>
            <a:r>
              <a:rPr lang="en-US" baseline="0" dirty="0" smtClean="0">
                <a:ea typeface="ＭＳ Ｐゴシック" charset="-128"/>
                <a:cs typeface="ＭＳ Ｐゴシック" charset="-128"/>
              </a:rPr>
              <a:t> 2011: Not used</a:t>
            </a:r>
          </a:p>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extLst>
      <p:ext uri="{BB962C8B-B14F-4D97-AF65-F5344CB8AC3E}">
        <p14:creationId xmlns:p14="http://schemas.microsoft.com/office/powerpoint/2010/main" val="3392116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MATH/PHYSICS</a:t>
            </a:r>
          </a:p>
          <a:p>
            <a:pPr eaLnBrk="1" hangingPunct="1"/>
            <a:r>
              <a:rPr lang="en-US" baseline="0" dirty="0" smtClean="0">
                <a:ea typeface="ＭＳ Ｐゴシック" charset="-128"/>
                <a:cs typeface="ＭＳ Ｐゴシック" charset="-128"/>
              </a:rPr>
              <a:t>Correct Answer: A</a:t>
            </a:r>
          </a:p>
          <a:p>
            <a:pPr eaLnBrk="1" hangingPunct="1"/>
            <a:r>
              <a:rPr lang="en-US" baseline="0" dirty="0" smtClean="0">
                <a:ea typeface="ＭＳ Ｐゴシック" charset="-128"/>
                <a:cs typeface="ＭＳ Ｐゴシック" charset="-128"/>
              </a:rPr>
              <a:t>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baseline="0"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Spring 2011</a:t>
            </a:r>
          </a:p>
        </p:txBody>
      </p:sp>
    </p:spTree>
    <p:extLst>
      <p:ext uri="{BB962C8B-B14F-4D97-AF65-F5344CB8AC3E}">
        <p14:creationId xmlns:p14="http://schemas.microsoft.com/office/powerpoint/2010/main" val="1370579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MATH/PHYSICS</a:t>
            </a:r>
          </a:p>
          <a:p>
            <a:pPr eaLnBrk="1" hangingPunct="1"/>
            <a:r>
              <a:rPr lang="en-US" dirty="0" smtClean="0">
                <a:ea typeface="ＭＳ Ｐゴシック" charset="-128"/>
                <a:cs typeface="ＭＳ Ｐゴシック" charset="-128"/>
              </a:rPr>
              <a:t>Correct Answer:</a:t>
            </a:r>
            <a:r>
              <a:rPr lang="en-US" baseline="0" dirty="0" smtClean="0">
                <a:ea typeface="ＭＳ Ｐゴシック" charset="-128"/>
                <a:cs typeface="ＭＳ Ｐゴシック" charset="-128"/>
              </a:rPr>
              <a:t> D</a:t>
            </a:r>
          </a:p>
          <a:p>
            <a:pPr eaLnBrk="1" hangingPunct="1"/>
            <a:r>
              <a:rPr lang="en-US" baseline="0" dirty="0" smtClean="0">
                <a:ea typeface="ＭＳ Ｐゴシック" charset="-128"/>
                <a:cs typeface="ＭＳ Ｐゴシック" charset="-128"/>
              </a:rPr>
              <a:t>__________________________</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Fall 2011: Not used</a:t>
            </a:r>
          </a:p>
          <a:p>
            <a:pPr eaLnBrk="1" hangingPunct="1"/>
            <a:endParaRPr lang="en-US" baseline="0"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From ERK Fall 2009</a:t>
            </a:r>
          </a:p>
        </p:txBody>
      </p:sp>
    </p:spTree>
    <p:extLst>
      <p:ext uri="{BB962C8B-B14F-4D97-AF65-F5344CB8AC3E}">
        <p14:creationId xmlns:p14="http://schemas.microsoft.com/office/powerpoint/2010/main" val="253533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C684D6-1916-4144-B54A-BDA585DFCA75}" type="slidenum">
              <a:rPr lang="en-US"/>
              <a:pPr/>
              <a:t>3</a:t>
            </a:fld>
            <a:endParaRPr lang="en-US"/>
          </a:p>
        </p:txBody>
      </p:sp>
      <p:sp>
        <p:nvSpPr>
          <p:cNvPr id="642050" name="Rectangle 2"/>
          <p:cNvSpPr>
            <a:spLocks noGrp="1" noRot="1" noChangeAspect="1" noChangeArrowheads="1"/>
          </p:cNvSpPr>
          <p:nvPr>
            <p:ph type="sldImg"/>
          </p:nvPr>
        </p:nvSpPr>
        <p:spPr bwMode="auto">
          <a:xfrm>
            <a:off x="1106488" y="652463"/>
            <a:ext cx="4645025" cy="3484562"/>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Lst>
        </p:spPr>
      </p:sp>
      <p:sp>
        <p:nvSpPr>
          <p:cNvPr id="642051" name="Rectangle 3"/>
          <p:cNvSpPr>
            <a:spLocks noGrp="1" noChangeArrowheads="1"/>
          </p:cNvSpPr>
          <p:nvPr>
            <p:ph type="body" idx="1"/>
          </p:nvPr>
        </p:nvSpPr>
        <p:spPr bwMode="auto">
          <a:xfrm>
            <a:off x="928688" y="4354286"/>
            <a:ext cx="5000625" cy="4136571"/>
          </a:xfrm>
          <a:prstGeom prst="rect">
            <a:avLst/>
          </a:prstGeom>
          <a:solidFill>
            <a:srgbClr val="FFFFFF"/>
          </a:solidFill>
          <a:ln>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Lst>
        </p:spPr>
        <p:txBody>
          <a:bodyPr/>
          <a:lstStyle/>
          <a:p>
            <a:r>
              <a:rPr lang="en-US" dirty="0" smtClean="0"/>
              <a:t>Class: CONCEPTUAL</a:t>
            </a:r>
          </a:p>
          <a:p>
            <a:r>
              <a:rPr lang="en-US" dirty="0" smtClean="0"/>
              <a:t>Correct</a:t>
            </a:r>
            <a:r>
              <a:rPr lang="en-US" baseline="0" dirty="0" smtClean="0"/>
              <a:t> Answer: B</a:t>
            </a:r>
            <a:endParaRPr lang="en-US" dirty="0" smtClean="0"/>
          </a:p>
          <a:p>
            <a:r>
              <a:rPr lang="en-US" dirty="0" smtClean="0"/>
              <a:t>_______________________________</a:t>
            </a:r>
          </a:p>
          <a:p>
            <a:r>
              <a:rPr lang="en-US" dirty="0" smtClean="0"/>
              <a:t>Physics 3320, Fa</a:t>
            </a:r>
            <a:r>
              <a:rPr lang="en-US" baseline="0" dirty="0" smtClean="0"/>
              <a:t>11 (SJP) Lecture #18</a:t>
            </a:r>
          </a:p>
          <a:p>
            <a:r>
              <a:rPr lang="en-US" dirty="0" smtClean="0"/>
              <a:t>10, [[76]]</a:t>
            </a:r>
            <a:r>
              <a:rPr lang="en-US" baseline="0" dirty="0" smtClean="0"/>
              <a:t> 14</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Physics 3320 Sp12 (MD) Lecture #15</a:t>
            </a:r>
          </a:p>
          <a:p>
            <a:r>
              <a:rPr lang="en-US" baseline="0" dirty="0" smtClean="0"/>
              <a:t>14, [[75]], 11, 0 </a:t>
            </a:r>
          </a:p>
          <a:p>
            <a:r>
              <a:rPr lang="en-US" baseline="0" dirty="0" smtClean="0"/>
              <a:t>_______________________________</a:t>
            </a:r>
          </a:p>
          <a:p>
            <a:r>
              <a:rPr lang="en-US" b="1" baseline="0" dirty="0" smtClean="0"/>
              <a:t>Fall 2011 Comments</a:t>
            </a:r>
          </a:p>
          <a:p>
            <a:r>
              <a:rPr lang="en-US" baseline="0" dirty="0" smtClean="0"/>
              <a:t>Pre class question. I didn’t answer it right away, we came back to it later, after discussing energy flow. (See comments on later slide) </a:t>
            </a:r>
          </a:p>
          <a:p>
            <a:r>
              <a:rPr lang="en-US" baseline="0" dirty="0" smtClean="0"/>
              <a:t>Question modified from a Freshman question asked by Mike </a:t>
            </a:r>
            <a:r>
              <a:rPr lang="en-US" baseline="0" dirty="0" err="1" smtClean="0"/>
              <a:t>Dubson</a:t>
            </a:r>
            <a:endParaRPr lang="en-US" baseline="0" dirty="0" smtClean="0"/>
          </a:p>
          <a:p>
            <a:r>
              <a:rPr lang="en-US" baseline="0" dirty="0" smtClean="0"/>
              <a:t>Answer is B, as the particles gain kinetic energy, it must come from somewhere. In our “field” picture, it was originally stored in the E  field that is present in a large volume of space, and later as they approach each other, that field gets more localized, and (apparently!) the total stored energy in it is decreasing. </a:t>
            </a:r>
          </a:p>
          <a:p>
            <a:r>
              <a:rPr lang="en-US" baseline="0" dirty="0" smtClean="0"/>
              <a:t>(This neglects B fields (from moving charges) and radiation, Poynting flow, etc. But, I think it’s safe to say that any/all of those effects would all represent further loss of energy from the original stored E field energy, so they won’t change the answer to THIS question) </a:t>
            </a:r>
          </a:p>
          <a:p>
            <a:endParaRPr lang="en-US" baseline="0" dirty="0" smtClean="0"/>
          </a:p>
          <a:p>
            <a:r>
              <a:rPr lang="en-US" baseline="0" dirty="0" smtClean="0"/>
              <a:t>Notes:</a:t>
            </a:r>
          </a:p>
          <a:p>
            <a:r>
              <a:rPr lang="en-US" sz="1200" kern="1200" dirty="0" smtClean="0">
                <a:solidFill>
                  <a:schemeClr val="tx1"/>
                </a:solidFill>
                <a:latin typeface="+mn-lt"/>
                <a:ea typeface="ＭＳ Ｐゴシック" pitchFamily="-106" charset="-128"/>
                <a:cs typeface="ＭＳ Ｐゴシック" pitchFamily="-106" charset="-128"/>
              </a:rPr>
              <a:t>There didn’t seem to be much discussion nearby, students agreed that the field energy decreased when the charges moved together.</a:t>
            </a:r>
          </a:p>
          <a:p>
            <a:endParaRPr lang="en-US" sz="1200" kern="1200" baseline="0" dirty="0" smtClean="0">
              <a:solidFill>
                <a:schemeClr val="tx1"/>
              </a:solidFill>
              <a:latin typeface="+mn-lt"/>
              <a:ea typeface="ＭＳ Ｐゴシック" pitchFamily="-106" charset="-128"/>
              <a:cs typeface="ＭＳ Ｐゴシック" pitchFamily="-106" charset="-128"/>
            </a:endParaRPr>
          </a:p>
          <a:p>
            <a:r>
              <a:rPr lang="en-US" baseline="0" dirty="0" smtClean="0"/>
              <a:t>________________________________</a:t>
            </a:r>
            <a:endParaRPr lang="en-US" b="0" baseline="0" dirty="0" smtClean="0"/>
          </a:p>
          <a:p>
            <a:endParaRPr lang="en-US" b="0" baseline="0" dirty="0" smtClean="0"/>
          </a:p>
          <a:p>
            <a:r>
              <a:rPr lang="en-US" b="0" baseline="0" dirty="0" smtClean="0"/>
              <a:t>===============================</a:t>
            </a:r>
          </a:p>
          <a:p>
            <a:r>
              <a:rPr lang="en-US" b="0" baseline="0" dirty="0" smtClean="0"/>
              <a:t>Written by SJP in PHYS 3320 Fa11</a:t>
            </a:r>
          </a:p>
          <a:p>
            <a:endParaRPr lang="en-US" b="0" baseline="0" dirty="0" smtClean="0"/>
          </a:p>
          <a:p>
            <a:endParaRPr lang="en-US" b="1" baseline="0" dirty="0" smtClean="0"/>
          </a:p>
        </p:txBody>
      </p:sp>
    </p:spTree>
    <p:extLst>
      <p:ext uri="{BB962C8B-B14F-4D97-AF65-F5344CB8AC3E}">
        <p14:creationId xmlns:p14="http://schemas.microsoft.com/office/powerpoint/2010/main" val="300740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B, C</a:t>
            </a:r>
          </a:p>
          <a:p>
            <a:r>
              <a:rPr lang="en-US" baseline="0" dirty="0" smtClean="0"/>
              <a:t>______________________________</a:t>
            </a:r>
          </a:p>
          <a:p>
            <a:r>
              <a:rPr lang="en-US" baseline="0" dirty="0" smtClean="0"/>
              <a:t>Physics 3320 Sp12 (MD) Lecture 15</a:t>
            </a:r>
          </a:p>
          <a:p>
            <a:r>
              <a:rPr lang="en-US" baseline="0" dirty="0" smtClean="0"/>
              <a:t>7, [18], [14], 61</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r>
              <a:rPr lang="en-US" b="0" baseline="0" dirty="0" smtClean="0"/>
              <a:t>Notice there are two correct answers here (B &amp; C).  More important is the discussion about the signs associated with inward and outward flux.</a:t>
            </a:r>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b="1" baseline="0" dirty="0" smtClean="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4</a:t>
            </a:fld>
            <a:endParaRPr lang="en-US"/>
          </a:p>
        </p:txBody>
      </p:sp>
    </p:spTree>
    <p:extLst>
      <p:ext uri="{BB962C8B-B14F-4D97-AF65-F5344CB8AC3E}">
        <p14:creationId xmlns:p14="http://schemas.microsoft.com/office/powerpoint/2010/main" val="1899990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D</a:t>
            </a:r>
          </a:p>
          <a:p>
            <a:r>
              <a:rPr lang="en-US" baseline="0" dirty="0" smtClean="0"/>
              <a:t>______________________________</a:t>
            </a:r>
          </a:p>
          <a:p>
            <a:r>
              <a:rPr lang="en-US" baseline="0" dirty="0" smtClean="0"/>
              <a:t>Physics 3320 Sp12 (MD) Lecture 15</a:t>
            </a:r>
          </a:p>
          <a:p>
            <a:r>
              <a:rPr lang="en-US" baseline="0" dirty="0" smtClean="0"/>
              <a:t>0, 4, 0, [93], 4</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5</a:t>
            </a:fld>
            <a:endParaRPr lang="en-US"/>
          </a:p>
        </p:txBody>
      </p:sp>
    </p:spTree>
    <p:extLst>
      <p:ext uri="{BB962C8B-B14F-4D97-AF65-F5344CB8AC3E}">
        <p14:creationId xmlns:p14="http://schemas.microsoft.com/office/powerpoint/2010/main" val="25751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B</a:t>
            </a:r>
          </a:p>
          <a:p>
            <a:r>
              <a:rPr lang="en-US" baseline="0" dirty="0" smtClean="0"/>
              <a:t>______________________________</a:t>
            </a:r>
          </a:p>
          <a:p>
            <a:r>
              <a:rPr lang="en-US" baseline="0" dirty="0" smtClean="0"/>
              <a:t>Physics 3320 Sp12 (MD) Lecture 16</a:t>
            </a:r>
          </a:p>
          <a:p>
            <a:r>
              <a:rPr lang="en-US" baseline="0" dirty="0" smtClean="0"/>
              <a:t>10, [[90]], 0 </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6</a:t>
            </a:fld>
            <a:endParaRPr lang="en-US"/>
          </a:p>
        </p:txBody>
      </p:sp>
    </p:spTree>
    <p:extLst>
      <p:ext uri="{BB962C8B-B14F-4D97-AF65-F5344CB8AC3E}">
        <p14:creationId xmlns:p14="http://schemas.microsoft.com/office/powerpoint/2010/main" val="894509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 PHYSICS</a:t>
            </a:r>
          </a:p>
          <a:p>
            <a:r>
              <a:rPr lang="en-US" dirty="0" smtClean="0"/>
              <a:t>Correct</a:t>
            </a:r>
            <a:r>
              <a:rPr lang="en-US" baseline="0" dirty="0" smtClean="0"/>
              <a:t> Answer(s): A</a:t>
            </a:r>
          </a:p>
          <a:p>
            <a:r>
              <a:rPr lang="en-US" baseline="0" dirty="0" smtClean="0"/>
              <a:t>______________________________</a:t>
            </a:r>
          </a:p>
          <a:p>
            <a:r>
              <a:rPr lang="en-US" baseline="0" dirty="0" smtClean="0"/>
              <a:t>Physics 3320 Sp12 (MD) Lecture 17</a:t>
            </a:r>
          </a:p>
          <a:p>
            <a:r>
              <a:rPr lang="en-US" baseline="0" dirty="0" smtClean="0"/>
              <a:t>[[75]], 0, 19, 3, 3</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7</a:t>
            </a:fld>
            <a:endParaRPr lang="en-US"/>
          </a:p>
        </p:txBody>
      </p:sp>
    </p:spTree>
    <p:extLst>
      <p:ext uri="{BB962C8B-B14F-4D97-AF65-F5344CB8AC3E}">
        <p14:creationId xmlns:p14="http://schemas.microsoft.com/office/powerpoint/2010/main" val="232584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CLASS DISCUSSION</a:t>
            </a:r>
            <a:r>
              <a:rPr lang="en-US" baseline="0" dirty="0" smtClean="0"/>
              <a:t> – NOT A CLICKER</a:t>
            </a:r>
          </a:p>
          <a:p>
            <a:endParaRPr lang="en-US" baseline="0" dirty="0" smtClean="0"/>
          </a:p>
          <a:p>
            <a:r>
              <a:rPr lang="en-US" baseline="0" dirty="0" smtClean="0"/>
              <a:t>______________________________</a:t>
            </a:r>
          </a:p>
          <a:p>
            <a:r>
              <a:rPr lang="en-US" baseline="0" dirty="0" smtClean="0"/>
              <a:t>Physics 3320 Sp12 (MD) Lecture 17</a:t>
            </a:r>
          </a:p>
          <a:p>
            <a:endParaRPr lang="en-US" b="1" baseline="0" dirty="0" smtClean="0"/>
          </a:p>
          <a:p>
            <a:r>
              <a:rPr lang="en-US" b="1" baseline="0" dirty="0" smtClean="0"/>
              <a:t>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8</a:t>
            </a:fld>
            <a:endParaRPr lang="en-US"/>
          </a:p>
        </p:txBody>
      </p:sp>
    </p:spTree>
    <p:extLst>
      <p:ext uri="{BB962C8B-B14F-4D97-AF65-F5344CB8AC3E}">
        <p14:creationId xmlns:p14="http://schemas.microsoft.com/office/powerpoint/2010/main" val="1768814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Answer(s): C</a:t>
            </a:r>
          </a:p>
          <a:p>
            <a:r>
              <a:rPr lang="en-US" baseline="0" dirty="0" smtClean="0"/>
              <a:t>______________________________</a:t>
            </a:r>
          </a:p>
          <a:p>
            <a:r>
              <a:rPr lang="en-US" baseline="0" dirty="0" smtClean="0"/>
              <a:t>Physics 3320 Sp12 (MD) Lecture 17</a:t>
            </a:r>
          </a:p>
          <a:p>
            <a:r>
              <a:rPr lang="en-US" baseline="0" dirty="0" smtClean="0"/>
              <a:t>0, 23, [[77]]</a:t>
            </a:r>
          </a:p>
          <a:p>
            <a:r>
              <a:rPr lang="en-US" baseline="0" dirty="0" smtClean="0"/>
              <a:t>Didn’t click on second question</a:t>
            </a:r>
          </a:p>
          <a:p>
            <a:r>
              <a:rPr lang="en-US" baseline="0" dirty="0" smtClean="0"/>
              <a:t>______________________________</a:t>
            </a:r>
          </a:p>
          <a:p>
            <a:r>
              <a:rPr lang="en-US" b="1" baseline="0" dirty="0" smtClean="0"/>
              <a:t>Spring 2012 Comments</a:t>
            </a:r>
            <a:endParaRPr lang="en-US" b="0" baseline="0" dirty="0" smtClean="0"/>
          </a:p>
          <a:p>
            <a:endParaRPr lang="en-US" b="0" baseline="0" dirty="0" smtClean="0"/>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in PHYS 3320 Sp12</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pPr>
              <a:defRPr/>
            </a:pPr>
            <a:fld id="{7C51DBDC-45EA-0E41-B5AC-C6662186F1B0}" type="slidenum">
              <a:rPr lang="en-US" smtClean="0"/>
              <a:pPr>
                <a:defRPr/>
              </a:pPr>
              <a:t>9</a:t>
            </a:fld>
            <a:endParaRPr lang="en-US"/>
          </a:p>
        </p:txBody>
      </p:sp>
    </p:spTree>
    <p:extLst>
      <p:ext uri="{BB962C8B-B14F-4D97-AF65-F5344CB8AC3E}">
        <p14:creationId xmlns:p14="http://schemas.microsoft.com/office/powerpoint/2010/main" val="144926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Fa</a:t>
            </a:r>
            <a:r>
              <a:rPr lang="en-US" baseline="0" dirty="0" smtClean="0"/>
              <a:t>11 (SJP) Lecture #18</a:t>
            </a:r>
          </a:p>
          <a:p>
            <a:r>
              <a:rPr lang="en-US" dirty="0" smtClean="0"/>
              <a:t>[[65]],</a:t>
            </a:r>
            <a:r>
              <a:rPr lang="en-US" baseline="0" dirty="0" smtClean="0"/>
              <a:t> 0, 27, 8, 0</a:t>
            </a:r>
          </a:p>
          <a:p>
            <a:r>
              <a:rPr lang="en-US" baseline="0" dirty="0" smtClean="0"/>
              <a:t>___________________________________</a:t>
            </a:r>
            <a:br>
              <a:rPr lang="en-US" baseline="0" dirty="0" smtClean="0"/>
            </a:br>
            <a:r>
              <a:rPr lang="en-US" b="1" baseline="0" dirty="0" smtClean="0"/>
              <a:t>Fall 2011 Comments </a:t>
            </a:r>
            <a:endParaRPr lang="en-US" baseline="0" dirty="0" smtClean="0"/>
          </a:p>
          <a:p>
            <a:r>
              <a:rPr lang="en-US" baseline="0" dirty="0" smtClean="0"/>
              <a:t>The answer is A, but from the answer distribution there’s still some issue with *units* still, and a smaller issue with signs. I addressed units first, talked them through it, and then reposed the question focusing only on sign.  (see next slide) </a:t>
            </a:r>
          </a:p>
          <a:p>
            <a:endParaRPr lang="en-US" baseline="0" dirty="0" smtClean="0"/>
          </a:p>
          <a:p>
            <a:r>
              <a:rPr lang="en-US" baseline="0" dirty="0" smtClean="0"/>
              <a:t>Notes:</a:t>
            </a:r>
          </a:p>
          <a:p>
            <a:endParaRPr lang="en-US" baseline="0" dirty="0" smtClean="0"/>
          </a:p>
          <a:p>
            <a:r>
              <a:rPr lang="en-US" b="1" baseline="0" dirty="0" err="1" smtClean="0"/>
              <a:t>Ragole</a:t>
            </a:r>
            <a:r>
              <a:rPr lang="en-US" baseline="0" dirty="0" smtClean="0"/>
              <a:t>: </a:t>
            </a:r>
            <a:r>
              <a:rPr lang="en-US" sz="1200" kern="1200" baseline="0" dirty="0" smtClean="0">
                <a:solidFill>
                  <a:schemeClr val="tx1"/>
                </a:solidFill>
                <a:latin typeface="+mn-lt"/>
                <a:ea typeface="ＭＳ Ｐゴシック" pitchFamily="-106" charset="-128"/>
                <a:cs typeface="ＭＳ Ｐゴシック" pitchFamily="-106" charset="-128"/>
              </a:rPr>
              <a:t>S</a:t>
            </a:r>
            <a:r>
              <a:rPr lang="en-US" sz="1200" kern="1200" dirty="0" smtClean="0">
                <a:solidFill>
                  <a:schemeClr val="tx1"/>
                </a:solidFill>
                <a:latin typeface="+mn-lt"/>
                <a:ea typeface="ＭＳ Ｐゴシック" pitchFamily="-106" charset="-128"/>
                <a:cs typeface="ＭＳ Ｐゴシック" pitchFamily="-106" charset="-128"/>
              </a:rPr>
              <a:t>tudents were certain it was outflow.  I asked them to explain it to me and decide whether it was area or volume.  Upon re-voting with the divergence theorem explicit, they still were a little uncertain of how da factors in to the units of S.</a:t>
            </a:r>
          </a:p>
          <a:p>
            <a:endParaRPr lang="en-US" sz="1200" kern="1200" baseline="0" dirty="0" smtClean="0">
              <a:solidFill>
                <a:schemeClr val="tx1"/>
              </a:solidFill>
              <a:latin typeface="+mn-lt"/>
              <a:ea typeface="ＭＳ Ｐゴシック" pitchFamily="-106" charset="-128"/>
              <a:cs typeface="ＭＳ Ｐゴシック" pitchFamily="-106" charset="-128"/>
            </a:endParaRPr>
          </a:p>
          <a:p>
            <a:r>
              <a:rPr lang="en-US" baseline="0" dirty="0" smtClean="0"/>
              <a:t>=================================</a:t>
            </a:r>
          </a:p>
          <a:p>
            <a:r>
              <a:rPr lang="en-US" baseline="0" dirty="0" smtClean="0"/>
              <a:t>Written by SJP in PHYS 3320 Fa11</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10</a:t>
            </a:fld>
            <a:endParaRPr lang="en-US"/>
          </a:p>
        </p:txBody>
      </p:sp>
    </p:spTree>
    <p:extLst>
      <p:ext uri="{BB962C8B-B14F-4D97-AF65-F5344CB8AC3E}">
        <p14:creationId xmlns:p14="http://schemas.microsoft.com/office/powerpoint/2010/main" val="1700494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B35DCA-08B2-4A68-9D44-A9096BC9BE3D}"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417205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B35DCA-08B2-4A68-9D44-A9096BC9BE3D}"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29636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B35DCA-08B2-4A68-9D44-A9096BC9BE3D}"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194468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B35DCA-08B2-4A68-9D44-A9096BC9BE3D}"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382754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B35DCA-08B2-4A68-9D44-A9096BC9BE3D}"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135261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B35DCA-08B2-4A68-9D44-A9096BC9BE3D}"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370527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B35DCA-08B2-4A68-9D44-A9096BC9BE3D}"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174113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B35DCA-08B2-4A68-9D44-A9096BC9BE3D}"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420672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35DCA-08B2-4A68-9D44-A9096BC9BE3D}"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319810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35DCA-08B2-4A68-9D44-A9096BC9BE3D}"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2521632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35DCA-08B2-4A68-9D44-A9096BC9BE3D}"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85E57-C4C1-4022-9DD9-8D9C83A241C8}" type="slidenum">
              <a:rPr lang="en-US" smtClean="0"/>
              <a:t>‹#›</a:t>
            </a:fld>
            <a:endParaRPr lang="en-US"/>
          </a:p>
        </p:txBody>
      </p:sp>
    </p:spTree>
    <p:extLst>
      <p:ext uri="{BB962C8B-B14F-4D97-AF65-F5344CB8AC3E}">
        <p14:creationId xmlns:p14="http://schemas.microsoft.com/office/powerpoint/2010/main" val="1340057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35DCA-08B2-4A68-9D44-A9096BC9BE3D}" type="datetimeFigureOut">
              <a:rPr lang="en-US" smtClean="0"/>
              <a:t>8/4/2016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85E57-C4C1-4022-9DD9-8D9C83A241C8}" type="slidenum">
              <a:rPr lang="en-US" smtClean="0"/>
              <a:t>‹#›</a:t>
            </a:fld>
            <a:endParaRPr lang="en-US"/>
          </a:p>
        </p:txBody>
      </p:sp>
    </p:spTree>
    <p:extLst>
      <p:ext uri="{BB962C8B-B14F-4D97-AF65-F5344CB8AC3E}">
        <p14:creationId xmlns:p14="http://schemas.microsoft.com/office/powerpoint/2010/main" val="1313661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e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9.e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221" y="660400"/>
            <a:ext cx="7772400" cy="1470025"/>
          </a:xfrm>
        </p:spPr>
        <p:txBody>
          <a:bodyPr>
            <a:normAutofit fontScale="90000"/>
          </a:bodyPr>
          <a:lstStyle/>
          <a:p>
            <a:r>
              <a:rPr lang="en-US" dirty="0" smtClean="0"/>
              <a:t>Electricity and Magnetism II</a:t>
            </a:r>
            <a:endParaRPr lang="en-US" dirty="0"/>
          </a:p>
        </p:txBody>
      </p:sp>
      <p:sp>
        <p:nvSpPr>
          <p:cNvPr id="3" name="Subtitle 2"/>
          <p:cNvSpPr>
            <a:spLocks noGrp="1"/>
          </p:cNvSpPr>
          <p:nvPr>
            <p:ph type="subTitle" idx="1"/>
          </p:nvPr>
        </p:nvSpPr>
        <p:spPr>
          <a:xfrm>
            <a:off x="1371600" y="2642937"/>
            <a:ext cx="6705600" cy="1752600"/>
          </a:xfrm>
        </p:spPr>
        <p:txBody>
          <a:bodyPr/>
          <a:lstStyle/>
          <a:p>
            <a:r>
              <a:rPr lang="en-US" dirty="0" smtClean="0"/>
              <a:t>Griffiths Chapter 8 Conservation Laws</a:t>
            </a:r>
          </a:p>
          <a:p>
            <a:r>
              <a:rPr lang="en-US" dirty="0" smtClean="0"/>
              <a:t>Clicker Questions</a:t>
            </a:r>
            <a:endParaRPr lang="en-US" dirty="0"/>
          </a:p>
        </p:txBody>
      </p:sp>
      <p:pic>
        <p:nvPicPr>
          <p:cNvPr id="4" name="Picture 3" descr="by-nc-sa.png"/>
          <p:cNvPicPr>
            <a:picLocks noChangeAspect="1"/>
          </p:cNvPicPr>
          <p:nvPr/>
        </p:nvPicPr>
        <p:blipFill>
          <a:blip r:embed="rId2"/>
          <a:stretch>
            <a:fillRect/>
          </a:stretch>
        </p:blipFill>
        <p:spPr>
          <a:xfrm>
            <a:off x="7772400" y="5992812"/>
            <a:ext cx="1228725" cy="428625"/>
          </a:xfrm>
          <a:prstGeom prst="rect">
            <a:avLst/>
          </a:prstGeom>
        </p:spPr>
      </p:pic>
      <p:sp>
        <p:nvSpPr>
          <p:cNvPr id="5"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8.1</a:t>
            </a:r>
            <a:endParaRPr lang="en-US" sz="800" dirty="0"/>
          </a:p>
        </p:txBody>
      </p:sp>
    </p:spTree>
    <p:extLst>
      <p:ext uri="{BB962C8B-B14F-4D97-AF65-F5344CB8AC3E}">
        <p14:creationId xmlns:p14="http://schemas.microsoft.com/office/powerpoint/2010/main" val="316974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nvPr>
        </p:nvGraphicFramePr>
        <p:xfrm>
          <a:off x="320675" y="185738"/>
          <a:ext cx="5334000" cy="984250"/>
        </p:xfrm>
        <a:graphic>
          <a:graphicData uri="http://schemas.openxmlformats.org/presentationml/2006/ole">
            <mc:AlternateContent xmlns:mc="http://schemas.openxmlformats.org/markup-compatibility/2006">
              <mc:Choice xmlns:v="urn:schemas-microsoft-com:vml" Requires="v">
                <p:oleObj spid="_x0000_s3075" name="Equation" r:id="rId4" imgW="2133600" imgH="393700" progId="Equation.3">
                  <p:embed/>
                </p:oleObj>
              </mc:Choice>
              <mc:Fallback>
                <p:oleObj name="Equation" r:id="rId4" imgW="21336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185738"/>
                        <a:ext cx="53340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39700" y="1994813"/>
            <a:ext cx="8153400" cy="2123658"/>
          </a:xfrm>
          <a:prstGeom prst="rect">
            <a:avLst/>
          </a:prstGeom>
          <a:noFill/>
        </p:spPr>
        <p:txBody>
          <a:bodyPr wrap="square" rtlCol="0">
            <a:spAutoFit/>
          </a:bodyPr>
          <a:lstStyle/>
          <a:p>
            <a:r>
              <a:rPr lang="en-US" sz="2200" dirty="0" smtClean="0"/>
              <a:t>Would you interpret </a:t>
            </a:r>
            <a:r>
              <a:rPr lang="en-US" sz="2200" b="1" dirty="0" smtClean="0"/>
              <a:t>S</a:t>
            </a:r>
            <a:r>
              <a:rPr lang="en-US" sz="2200" dirty="0" smtClean="0"/>
              <a:t> as the </a:t>
            </a:r>
          </a:p>
          <a:p>
            <a:pPr marL="457200" indent="-457200">
              <a:buAutoNum type="alphaUcParenR"/>
            </a:pPr>
            <a:r>
              <a:rPr lang="en-US" sz="2200" dirty="0" smtClean="0"/>
              <a:t>OUTFLOW of energy/area/time or </a:t>
            </a:r>
          </a:p>
          <a:p>
            <a:pPr marL="457200" indent="-457200">
              <a:buAutoNum type="alphaUcParenR" startAt="2"/>
            </a:pPr>
            <a:r>
              <a:rPr lang="en-US" sz="2200" dirty="0" smtClean="0"/>
              <a:t>INFLOW of energy/area/time</a:t>
            </a:r>
          </a:p>
          <a:p>
            <a:pPr marL="457200" indent="-457200">
              <a:buAutoNum type="alphaUcParenR" startAt="2"/>
            </a:pPr>
            <a:r>
              <a:rPr lang="en-US" sz="2200" dirty="0" smtClean="0"/>
              <a:t>OUTFLOW of energy/volume/time</a:t>
            </a:r>
          </a:p>
          <a:p>
            <a:pPr marL="457200" indent="-457200">
              <a:buAutoNum type="alphaUcParenR" startAt="2"/>
            </a:pPr>
            <a:r>
              <a:rPr lang="en-US" sz="2200" dirty="0" smtClean="0"/>
              <a:t>INFLOW of energy/volume/time</a:t>
            </a:r>
          </a:p>
          <a:p>
            <a:pPr marL="457200" indent="-457200">
              <a:buAutoNum type="alphaUcParenR" startAt="2"/>
            </a:pPr>
            <a:r>
              <a:rPr lang="en-US" sz="2200" dirty="0" smtClean="0"/>
              <a:t>???</a:t>
            </a:r>
            <a:endParaRPr lang="en-US" sz="2200" dirty="0"/>
          </a:p>
        </p:txBody>
      </p:sp>
      <p:sp>
        <p:nvSpPr>
          <p:cNvPr id="5" name="TextBox 4"/>
          <p:cNvSpPr txBox="1"/>
          <p:nvPr/>
        </p:nvSpPr>
        <p:spPr>
          <a:xfrm>
            <a:off x="6172200" y="368300"/>
            <a:ext cx="2981605" cy="461665"/>
          </a:xfrm>
          <a:prstGeom prst="rect">
            <a:avLst/>
          </a:prstGeom>
          <a:noFill/>
        </p:spPr>
        <p:txBody>
          <a:bodyPr wrap="none" rtlCol="0">
            <a:spAutoFit/>
          </a:bodyPr>
          <a:lstStyle/>
          <a:p>
            <a:r>
              <a:rPr lang="en-US" sz="2400" dirty="0" smtClean="0"/>
              <a:t>(Where </a:t>
            </a:r>
            <a:r>
              <a:rPr lang="en-US" sz="2400" b="1" dirty="0" smtClean="0"/>
              <a:t>S</a:t>
            </a:r>
            <a:r>
              <a:rPr lang="en-US" sz="2400" dirty="0" smtClean="0"/>
              <a:t>=</a:t>
            </a:r>
            <a:r>
              <a:rPr lang="en-US" sz="2400" b="1" dirty="0"/>
              <a:t>E</a:t>
            </a:r>
            <a:r>
              <a:rPr lang="en-US" sz="2400" dirty="0"/>
              <a:t> x </a:t>
            </a:r>
            <a:r>
              <a:rPr lang="en-US" sz="2400" b="1" dirty="0"/>
              <a:t>B</a:t>
            </a:r>
            <a:r>
              <a:rPr lang="en-US" sz="2400" dirty="0"/>
              <a:t> /</a:t>
            </a:r>
            <a:r>
              <a:rPr lang="en-US" sz="2400" dirty="0" smtClean="0"/>
              <a:t>μ</a:t>
            </a:r>
            <a:r>
              <a:rPr lang="en-US" sz="2400" baseline="-25000" dirty="0" smtClean="0"/>
              <a:t>0</a:t>
            </a:r>
            <a:r>
              <a:rPr lang="en-US" sz="2400" dirty="0" smtClean="0"/>
              <a:t>) </a:t>
            </a:r>
            <a:endParaRPr lang="en-US" sz="2400"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8.13</a:t>
            </a:r>
            <a:endParaRPr lang="en-US" sz="800" dirty="0"/>
          </a:p>
        </p:txBody>
      </p:sp>
    </p:spTree>
    <p:extLst>
      <p:ext uri="{BB962C8B-B14F-4D97-AF65-F5344CB8AC3E}">
        <p14:creationId xmlns:p14="http://schemas.microsoft.com/office/powerpoint/2010/main" val="625880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nvPr>
        </p:nvGraphicFramePr>
        <p:xfrm>
          <a:off x="320675" y="185738"/>
          <a:ext cx="5334000" cy="984250"/>
        </p:xfrm>
        <a:graphic>
          <a:graphicData uri="http://schemas.openxmlformats.org/presentationml/2006/ole">
            <mc:AlternateContent xmlns:mc="http://schemas.openxmlformats.org/markup-compatibility/2006">
              <mc:Choice xmlns:v="urn:schemas-microsoft-com:vml" Requires="v">
                <p:oleObj spid="_x0000_s4098" name="Equation" r:id="rId4" imgW="2133600" imgH="393700" progId="Equation.3">
                  <p:embed/>
                </p:oleObj>
              </mc:Choice>
              <mc:Fallback>
                <p:oleObj name="Equation" r:id="rId4" imgW="21336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185738"/>
                        <a:ext cx="53340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39700" y="1994813"/>
            <a:ext cx="8153400" cy="2123658"/>
          </a:xfrm>
          <a:prstGeom prst="rect">
            <a:avLst/>
          </a:prstGeom>
          <a:noFill/>
        </p:spPr>
        <p:txBody>
          <a:bodyPr wrap="square" rtlCol="0">
            <a:spAutoFit/>
          </a:bodyPr>
          <a:lstStyle/>
          <a:p>
            <a:r>
              <a:rPr lang="en-US" sz="2200" dirty="0" smtClean="0"/>
              <a:t>Would you interpret </a:t>
            </a:r>
            <a:r>
              <a:rPr lang="en-US" sz="2200" b="1" dirty="0" smtClean="0"/>
              <a:t>S</a:t>
            </a:r>
            <a:r>
              <a:rPr lang="en-US" sz="2200" dirty="0" smtClean="0"/>
              <a:t> as the </a:t>
            </a:r>
          </a:p>
          <a:p>
            <a:pPr marL="457200" indent="-457200">
              <a:buAutoNum type="alphaUcParenR"/>
            </a:pPr>
            <a:r>
              <a:rPr lang="en-US" sz="2200" dirty="0" smtClean="0"/>
              <a:t>OUTFLOW of energy/area/time or </a:t>
            </a:r>
          </a:p>
          <a:p>
            <a:pPr marL="457200" indent="-457200">
              <a:buAutoNum type="alphaUcParenR" startAt="2"/>
            </a:pPr>
            <a:r>
              <a:rPr lang="en-US" sz="2200" dirty="0" smtClean="0"/>
              <a:t>INFLOW of energy/area/time</a:t>
            </a:r>
          </a:p>
          <a:p>
            <a:pPr marL="457200" indent="-457200">
              <a:buAutoNum type="alphaUcParenR" startAt="2"/>
            </a:pPr>
            <a:r>
              <a:rPr lang="en-US" sz="2200" dirty="0" smtClean="0"/>
              <a:t>OUTFLOW of energy/volume/time</a:t>
            </a:r>
          </a:p>
          <a:p>
            <a:pPr marL="457200" indent="-457200">
              <a:buAutoNum type="alphaUcParenR" startAt="2"/>
            </a:pPr>
            <a:r>
              <a:rPr lang="en-US" sz="2200" dirty="0" smtClean="0"/>
              <a:t>INFLOW of energy/volume/time</a:t>
            </a:r>
          </a:p>
          <a:p>
            <a:pPr marL="457200" indent="-457200">
              <a:buAutoNum type="alphaUcParenR" startAt="2"/>
            </a:pPr>
            <a:r>
              <a:rPr lang="en-US" sz="2200" dirty="0" smtClean="0"/>
              <a:t>???</a:t>
            </a:r>
            <a:endParaRPr lang="en-US" sz="2200" dirty="0"/>
          </a:p>
        </p:txBody>
      </p:sp>
      <p:graphicFrame>
        <p:nvGraphicFramePr>
          <p:cNvPr id="4" name="Object 3"/>
          <p:cNvGraphicFramePr>
            <a:graphicFrameLocks noChangeAspect="1"/>
          </p:cNvGraphicFramePr>
          <p:nvPr>
            <p:extLst/>
          </p:nvPr>
        </p:nvGraphicFramePr>
        <p:xfrm>
          <a:off x="263525" y="608013"/>
          <a:ext cx="5016500" cy="1333500"/>
        </p:xfrm>
        <a:graphic>
          <a:graphicData uri="http://schemas.openxmlformats.org/presentationml/2006/ole">
            <mc:AlternateContent xmlns:mc="http://schemas.openxmlformats.org/markup-compatibility/2006">
              <mc:Choice xmlns:v="urn:schemas-microsoft-com:vml" Requires="v">
                <p:oleObj spid="_x0000_s4099" name="Equation" r:id="rId6" imgW="2006600" imgH="533400" progId="Equation.3">
                  <p:embed/>
                </p:oleObj>
              </mc:Choice>
              <mc:Fallback>
                <p:oleObj name="Equation" r:id="rId6" imgW="2006600" imgH="533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3525" y="608013"/>
                        <a:ext cx="5016500"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172200" y="368300"/>
            <a:ext cx="2981605" cy="461665"/>
          </a:xfrm>
          <a:prstGeom prst="rect">
            <a:avLst/>
          </a:prstGeom>
          <a:noFill/>
        </p:spPr>
        <p:txBody>
          <a:bodyPr wrap="none" rtlCol="0">
            <a:spAutoFit/>
          </a:bodyPr>
          <a:lstStyle/>
          <a:p>
            <a:r>
              <a:rPr lang="en-US" sz="2400" dirty="0" smtClean="0"/>
              <a:t>(Where </a:t>
            </a:r>
            <a:r>
              <a:rPr lang="en-US" sz="2400" b="1" dirty="0" smtClean="0"/>
              <a:t>S</a:t>
            </a:r>
            <a:r>
              <a:rPr lang="en-US" sz="2400" dirty="0" smtClean="0"/>
              <a:t>=</a:t>
            </a:r>
            <a:r>
              <a:rPr lang="en-US" sz="2400" b="1" dirty="0"/>
              <a:t>E</a:t>
            </a:r>
            <a:r>
              <a:rPr lang="en-US" sz="2400" dirty="0"/>
              <a:t> x </a:t>
            </a:r>
            <a:r>
              <a:rPr lang="en-US" sz="2400" b="1" dirty="0"/>
              <a:t>B</a:t>
            </a:r>
            <a:r>
              <a:rPr lang="en-US" sz="2400" dirty="0"/>
              <a:t> /</a:t>
            </a:r>
            <a:r>
              <a:rPr lang="en-US" sz="2400" dirty="0" smtClean="0"/>
              <a:t>μ</a:t>
            </a:r>
            <a:r>
              <a:rPr lang="en-US" sz="2400" baseline="-25000" dirty="0" smtClean="0"/>
              <a:t>0</a:t>
            </a:r>
            <a:r>
              <a:rPr lang="en-US" sz="2400" dirty="0" smtClean="0"/>
              <a:t>) </a:t>
            </a:r>
            <a:endParaRPr lang="en-US" sz="2400"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8.14</a:t>
            </a:r>
            <a:endParaRPr lang="en-US" sz="800" dirty="0"/>
          </a:p>
        </p:txBody>
      </p:sp>
    </p:spTree>
    <p:extLst>
      <p:ext uri="{BB962C8B-B14F-4D97-AF65-F5344CB8AC3E}">
        <p14:creationId xmlns:p14="http://schemas.microsoft.com/office/powerpoint/2010/main" val="57425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0200" y="572124"/>
            <a:ext cx="6692900" cy="769441"/>
          </a:xfrm>
          <a:prstGeom prst="rect">
            <a:avLst/>
          </a:prstGeom>
        </p:spPr>
        <p:txBody>
          <a:bodyPr wrap="square">
            <a:spAutoFit/>
          </a:bodyPr>
          <a:lstStyle/>
          <a:p>
            <a:r>
              <a:rPr lang="en-US" sz="2200" dirty="0" smtClean="0"/>
              <a:t>What are the SI metric units of the combination of fields   </a:t>
            </a:r>
            <a:r>
              <a:rPr lang="en-US" sz="2200" b="1" dirty="0" smtClean="0"/>
              <a:t>E</a:t>
            </a:r>
            <a:r>
              <a:rPr lang="en-US" sz="2200" dirty="0" smtClean="0"/>
              <a:t> x </a:t>
            </a:r>
            <a:r>
              <a:rPr lang="en-US" sz="2200" b="1" dirty="0" smtClean="0"/>
              <a:t>B</a:t>
            </a:r>
            <a:r>
              <a:rPr lang="en-US" sz="2200" dirty="0" smtClean="0"/>
              <a:t> /μ</a:t>
            </a:r>
            <a:r>
              <a:rPr lang="en-US" sz="2200" baseline="-25000" dirty="0" smtClean="0"/>
              <a:t>0</a:t>
            </a:r>
            <a:r>
              <a:rPr lang="en-US" sz="2200" dirty="0" smtClean="0"/>
              <a:t>   ? </a:t>
            </a:r>
            <a:endParaRPr lang="en-US" sz="2200" dirty="0"/>
          </a:p>
        </p:txBody>
      </p:sp>
      <p:sp>
        <p:nvSpPr>
          <p:cNvPr id="5" name="TextBox 4"/>
          <p:cNvSpPr txBox="1"/>
          <p:nvPr/>
        </p:nvSpPr>
        <p:spPr>
          <a:xfrm>
            <a:off x="330200" y="2113002"/>
            <a:ext cx="7594600" cy="769441"/>
          </a:xfrm>
          <a:prstGeom prst="rect">
            <a:avLst/>
          </a:prstGeom>
          <a:noFill/>
        </p:spPr>
        <p:txBody>
          <a:bodyPr wrap="square" rtlCol="0">
            <a:spAutoFit/>
          </a:bodyPr>
          <a:lstStyle/>
          <a:p>
            <a:r>
              <a:rPr lang="en-US" sz="2200" dirty="0" smtClean="0"/>
              <a:t>A) J </a:t>
            </a:r>
            <a:r>
              <a:rPr lang="en-US" sz="2200" dirty="0"/>
              <a:t>			B)  J/s             C) J/m</a:t>
            </a:r>
            <a:r>
              <a:rPr lang="en-US" sz="2200" baseline="30000" dirty="0"/>
              <a:t>2</a:t>
            </a:r>
            <a:r>
              <a:rPr lang="en-US" sz="2200" dirty="0"/>
              <a:t>			D) J/(m</a:t>
            </a:r>
            <a:r>
              <a:rPr lang="en-US" sz="2200" baseline="30000" dirty="0"/>
              <a:t>2 </a:t>
            </a:r>
            <a:r>
              <a:rPr lang="en-US" sz="2200" dirty="0"/>
              <a:t>s) </a:t>
            </a:r>
          </a:p>
          <a:p>
            <a:r>
              <a:rPr lang="en-US" sz="2200" dirty="0"/>
              <a:t>E) Other! </a:t>
            </a:r>
            <a:endParaRPr lang="en-US" dirty="0"/>
          </a:p>
        </p:txBody>
      </p:sp>
      <p:sp>
        <p:nvSpPr>
          <p:cNvPr id="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8.15</a:t>
            </a:r>
            <a:endParaRPr lang="en-US" sz="800" dirty="0"/>
          </a:p>
        </p:txBody>
      </p:sp>
    </p:spTree>
    <p:extLst>
      <p:ext uri="{BB962C8B-B14F-4D97-AF65-F5344CB8AC3E}">
        <p14:creationId xmlns:p14="http://schemas.microsoft.com/office/powerpoint/2010/main" val="1314039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p:cNvSpPr>
          <p:nvPr>
            <p:ph type="title" idx="4294967295"/>
          </p:nvPr>
        </p:nvSpPr>
        <p:spPr>
          <a:xfrm>
            <a:off x="0" y="331788"/>
            <a:ext cx="9144000" cy="1876425"/>
          </a:xfrm>
        </p:spPr>
        <p:txBody>
          <a:bodyPr anchor="t"/>
          <a:lstStyle/>
          <a:p>
            <a:pPr algn="l"/>
            <a:r>
              <a:rPr lang="en-US" sz="2400" dirty="0" smtClean="0">
                <a:latin typeface="Arial" charset="0"/>
                <a:ea typeface="Arial" charset="0"/>
                <a:cs typeface="Arial" charset="0"/>
              </a:rPr>
              <a:t>Consider a current I flowing through a cylindrical resistor of length L and radius a with voltage V applied. </a:t>
            </a:r>
            <a:br>
              <a:rPr lang="en-US" sz="2400" dirty="0" smtClean="0">
                <a:latin typeface="Arial" charset="0"/>
                <a:ea typeface="Arial" charset="0"/>
                <a:cs typeface="Arial" charset="0"/>
              </a:rPr>
            </a:br>
            <a:r>
              <a:rPr lang="en-US" sz="2400" dirty="0" smtClean="0">
                <a:solidFill>
                  <a:srgbClr val="000090"/>
                </a:solidFill>
                <a:latin typeface="Arial" charset="0"/>
                <a:ea typeface="Arial" charset="0"/>
                <a:cs typeface="Arial" charset="0"/>
              </a:rPr>
              <a:t>What is the direction of the </a:t>
            </a:r>
            <a:r>
              <a:rPr lang="en-US" sz="2400" b="1" dirty="0" smtClean="0">
                <a:solidFill>
                  <a:srgbClr val="000090"/>
                </a:solidFill>
                <a:latin typeface="Arial" charset="0"/>
                <a:ea typeface="Arial" charset="0"/>
                <a:cs typeface="Arial" charset="0"/>
              </a:rPr>
              <a:t>S</a:t>
            </a:r>
            <a:r>
              <a:rPr lang="en-US" sz="2400" dirty="0" smtClean="0">
                <a:solidFill>
                  <a:srgbClr val="000090"/>
                </a:solidFill>
                <a:latin typeface="Arial" charset="0"/>
                <a:ea typeface="Arial" charset="0"/>
                <a:cs typeface="Arial" charset="0"/>
              </a:rPr>
              <a:t> vector on the outer curved surface of the resistor? </a:t>
            </a:r>
            <a:endParaRPr lang="en-US" sz="2400" b="1" dirty="0" smtClean="0">
              <a:solidFill>
                <a:srgbClr val="000090"/>
              </a:solidFill>
              <a:latin typeface="Arial" charset="0"/>
              <a:ea typeface="Arial" charset="0"/>
              <a:cs typeface="Arial" charset="0"/>
            </a:endParaRPr>
          </a:p>
        </p:txBody>
      </p:sp>
      <p:sp>
        <p:nvSpPr>
          <p:cNvPr id="24579" name="TextBox 3"/>
          <p:cNvSpPr txBox="1">
            <a:spLocks noChangeArrowheads="1"/>
          </p:cNvSpPr>
          <p:nvPr/>
        </p:nvSpPr>
        <p:spPr bwMode="auto">
          <a:xfrm>
            <a:off x="300038" y="3962400"/>
            <a:ext cx="8616950" cy="15700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latin typeface="Lucida Grande" charset="0"/>
                <a:ea typeface="Lucida Grande" charset="0"/>
                <a:cs typeface="Lucida Grande" charset="0"/>
              </a:rPr>
              <a:t>±</a:t>
            </a:r>
            <a:r>
              <a:rPr lang="en-US" sz="2400" dirty="0" err="1">
                <a:latin typeface="Lucida Grande" charset="0"/>
                <a:ea typeface="Lucida Grande" charset="0"/>
                <a:cs typeface="Lucida Grande" charset="0"/>
              </a:rPr>
              <a:t>ϕ</a:t>
            </a:r>
            <a:r>
              <a:rPr lang="en-US" sz="2400" dirty="0"/>
              <a:t>-hat</a:t>
            </a:r>
          </a:p>
          <a:p>
            <a:pPr marL="457200" indent="-457200">
              <a:buFontTx/>
              <a:buAutoNum type="alphaUcPeriod"/>
            </a:pPr>
            <a:r>
              <a:rPr lang="en-US" sz="2400" dirty="0"/>
              <a:t>± s-hat</a:t>
            </a:r>
          </a:p>
          <a:p>
            <a:pPr marL="457200" indent="-457200">
              <a:buFontTx/>
              <a:buAutoNum type="alphaUcPeriod"/>
            </a:pPr>
            <a:r>
              <a:rPr lang="en-US" sz="2400" dirty="0"/>
              <a:t>± z-hat </a:t>
            </a:r>
          </a:p>
          <a:p>
            <a:pPr marL="457200" indent="-457200">
              <a:buFontTx/>
              <a:buAutoNum type="alphaUcPeriod"/>
            </a:pPr>
            <a:r>
              <a:rPr lang="en-US" sz="2400" dirty="0" smtClean="0"/>
              <a:t>???</a:t>
            </a:r>
            <a:endParaRPr lang="en-US" sz="2400" dirty="0"/>
          </a:p>
        </p:txBody>
      </p:sp>
      <p:sp>
        <p:nvSpPr>
          <p:cNvPr id="6" name="Can 5"/>
          <p:cNvSpPr/>
          <p:nvPr/>
        </p:nvSpPr>
        <p:spPr>
          <a:xfrm rot="5400000">
            <a:off x="3488532" y="929481"/>
            <a:ext cx="1708150" cy="3656013"/>
          </a:xfrm>
          <a:prstGeom prst="can">
            <a:avLst/>
          </a:prstGeom>
          <a:solidFill>
            <a:schemeClr val="accent5">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smtClean="0"/>
              <a:t>J</a:t>
            </a:r>
            <a:endParaRPr lang="en-US" dirty="0"/>
          </a:p>
        </p:txBody>
      </p:sp>
      <p:cxnSp>
        <p:nvCxnSpPr>
          <p:cNvPr id="8" name="Straight Arrow Connector 7"/>
          <p:cNvCxnSpPr/>
          <p:nvPr/>
        </p:nvCxnSpPr>
        <p:spPr>
          <a:xfrm>
            <a:off x="3352800" y="20574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352800" y="2439988"/>
            <a:ext cx="1600200" cy="1587"/>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3352800" y="29718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3352800" y="3429000"/>
            <a:ext cx="16002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7086600" y="2743200"/>
            <a:ext cx="990600" cy="1588"/>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24587" name="TextBox 13"/>
          <p:cNvSpPr txBox="1">
            <a:spLocks noChangeArrowheads="1"/>
          </p:cNvSpPr>
          <p:nvPr/>
        </p:nvSpPr>
        <p:spPr bwMode="auto">
          <a:xfrm>
            <a:off x="7926388" y="2789238"/>
            <a:ext cx="301625" cy="368300"/>
          </a:xfrm>
          <a:prstGeom prst="rect">
            <a:avLst/>
          </a:prstGeom>
          <a:noFill/>
          <a:ln w="9525">
            <a:noFill/>
            <a:miter lim="800000"/>
            <a:headEnd/>
            <a:tailEnd/>
          </a:ln>
        </p:spPr>
        <p:txBody>
          <a:bodyPr wrap="none">
            <a:prstTxWarp prst="textNoShape">
              <a:avLst/>
            </a:prstTxWarp>
            <a:spAutoFit/>
          </a:bodyPr>
          <a:lstStyle/>
          <a:p>
            <a:r>
              <a:rPr lang="en-US"/>
              <a:t>z</a:t>
            </a:r>
          </a:p>
        </p:txBody>
      </p:sp>
      <p:cxnSp>
        <p:nvCxnSpPr>
          <p:cNvPr id="16" name="Straight Arrow Connector 15"/>
          <p:cNvCxnSpPr/>
          <p:nvPr/>
        </p:nvCxnSpPr>
        <p:spPr>
          <a:xfrm rot="5400000">
            <a:off x="6676231" y="3199607"/>
            <a:ext cx="82232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589" name="TextBox 17"/>
          <p:cNvSpPr txBox="1">
            <a:spLocks noChangeArrowheads="1"/>
          </p:cNvSpPr>
          <p:nvPr/>
        </p:nvSpPr>
        <p:spPr bwMode="auto">
          <a:xfrm>
            <a:off x="7164388" y="3427413"/>
            <a:ext cx="301625" cy="368300"/>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24590" name="TextBox 18"/>
          <p:cNvSpPr txBox="1">
            <a:spLocks noChangeArrowheads="1"/>
          </p:cNvSpPr>
          <p:nvPr/>
        </p:nvSpPr>
        <p:spPr bwMode="auto">
          <a:xfrm>
            <a:off x="6446838" y="3430588"/>
            <a:ext cx="361950" cy="369887"/>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ϕ</a:t>
            </a:r>
            <a:endParaRPr lang="en-US"/>
          </a:p>
        </p:txBody>
      </p:sp>
      <p:grpSp>
        <p:nvGrpSpPr>
          <p:cNvPr id="24591" name="Group 21"/>
          <p:cNvGrpSpPr>
            <a:grpSpLocks/>
          </p:cNvGrpSpPr>
          <p:nvPr/>
        </p:nvGrpSpPr>
        <p:grpSpPr bwMode="auto">
          <a:xfrm>
            <a:off x="6718300" y="3430588"/>
            <a:ext cx="366713" cy="369887"/>
            <a:chOff x="5715000" y="4343400"/>
            <a:chExt cx="368160" cy="369332"/>
          </a:xfrm>
        </p:grpSpPr>
        <p:sp>
          <p:nvSpPr>
            <p:cNvPr id="24592" name="TextBox 19"/>
            <p:cNvSpPr txBox="1">
              <a:spLocks noChangeArrowheads="1"/>
            </p:cNvSpPr>
            <p:nvPr/>
          </p:nvSpPr>
          <p:spPr bwMode="auto">
            <a:xfrm>
              <a:off x="5715000" y="4343400"/>
              <a:ext cx="368160" cy="369332"/>
            </a:xfrm>
            <a:prstGeom prst="rect">
              <a:avLst/>
            </a:prstGeom>
            <a:noFill/>
            <a:ln w="9525">
              <a:noFill/>
              <a:miter lim="800000"/>
              <a:headEnd/>
              <a:tailEnd/>
            </a:ln>
          </p:spPr>
          <p:txBody>
            <a:bodyPr wrap="none">
              <a:prstTxWarp prst="textNoShape">
                <a:avLst/>
              </a:prstTxWarp>
              <a:spAutoFit/>
            </a:bodyPr>
            <a:lstStyle/>
            <a:p>
              <a:r>
                <a:rPr lang="en-US">
                  <a:latin typeface="Lucida Grande" charset="0"/>
                  <a:ea typeface="Lucida Grande" charset="0"/>
                  <a:cs typeface="Lucida Grande" charset="0"/>
                </a:rPr>
                <a:t>×</a:t>
              </a:r>
              <a:endParaRPr lang="en-US"/>
            </a:p>
          </p:txBody>
        </p:sp>
        <p:sp>
          <p:nvSpPr>
            <p:cNvPr id="21" name="Oval 20"/>
            <p:cNvSpPr/>
            <p:nvPr/>
          </p:nvSpPr>
          <p:spPr>
            <a:xfrm>
              <a:off x="5805845" y="4452773"/>
              <a:ext cx="196032" cy="185459"/>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2" name="TextBox 1"/>
          <p:cNvSpPr txBox="1"/>
          <p:nvPr/>
        </p:nvSpPr>
        <p:spPr>
          <a:xfrm>
            <a:off x="300038" y="5995432"/>
            <a:ext cx="1863942" cy="369332"/>
          </a:xfrm>
          <a:prstGeom prst="rect">
            <a:avLst/>
          </a:prstGeom>
          <a:noFill/>
        </p:spPr>
        <p:txBody>
          <a:bodyPr wrap="none" rtlCol="0">
            <a:spAutoFit/>
          </a:bodyPr>
          <a:lstStyle/>
          <a:p>
            <a:r>
              <a:rPr lang="en-US" i="1" dirty="0" smtClean="0"/>
              <a:t>And, is it + or -?</a:t>
            </a:r>
            <a:endParaRPr lang="en-US" i="1" dirty="0"/>
          </a:p>
        </p:txBody>
      </p:sp>
      <p:sp>
        <p:nvSpPr>
          <p:cNvPr id="3" name="TextBox 2"/>
          <p:cNvSpPr txBox="1"/>
          <p:nvPr/>
        </p:nvSpPr>
        <p:spPr>
          <a:xfrm>
            <a:off x="2933700" y="2558534"/>
            <a:ext cx="300082" cy="369332"/>
          </a:xfrm>
          <a:prstGeom prst="rect">
            <a:avLst/>
          </a:prstGeom>
          <a:noFill/>
        </p:spPr>
        <p:txBody>
          <a:bodyPr wrap="none" rtlCol="0">
            <a:spAutoFit/>
          </a:bodyPr>
          <a:lstStyle/>
          <a:p>
            <a:r>
              <a:rPr lang="en-US" dirty="0" smtClean="0"/>
              <a:t>J</a:t>
            </a:r>
            <a:endParaRPr lang="en-US" dirty="0"/>
          </a:p>
        </p:txBody>
      </p:sp>
      <p:cxnSp>
        <p:nvCxnSpPr>
          <p:cNvPr id="19" name="Straight Arrow Connector 18"/>
          <p:cNvCxnSpPr/>
          <p:nvPr/>
        </p:nvCxnSpPr>
        <p:spPr bwMode="auto">
          <a:xfrm>
            <a:off x="2895600" y="1625600"/>
            <a:ext cx="3149600" cy="0"/>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0" name="TextBox 19"/>
          <p:cNvSpPr txBox="1"/>
          <p:nvPr/>
        </p:nvSpPr>
        <p:spPr>
          <a:xfrm>
            <a:off x="4144656" y="1440934"/>
            <a:ext cx="304478" cy="369332"/>
          </a:xfrm>
          <a:prstGeom prst="rect">
            <a:avLst/>
          </a:prstGeom>
          <a:solidFill>
            <a:schemeClr val="bg1"/>
          </a:solidFill>
        </p:spPr>
        <p:txBody>
          <a:bodyPr wrap="none" rtlCol="0">
            <a:spAutoFit/>
          </a:bodyPr>
          <a:lstStyle/>
          <a:p>
            <a:r>
              <a:rPr lang="en-US" dirty="0"/>
              <a:t>L</a:t>
            </a:r>
          </a:p>
        </p:txBody>
      </p:sp>
      <p:cxnSp>
        <p:nvCxnSpPr>
          <p:cNvPr id="22" name="Straight Arrow Connector 21"/>
          <p:cNvCxnSpPr/>
          <p:nvPr/>
        </p:nvCxnSpPr>
        <p:spPr bwMode="auto">
          <a:xfrm flipV="1">
            <a:off x="6362700" y="2005012"/>
            <a:ext cx="0" cy="667822"/>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3" name="TextBox 22"/>
          <p:cNvSpPr txBox="1"/>
          <p:nvPr/>
        </p:nvSpPr>
        <p:spPr>
          <a:xfrm>
            <a:off x="6202057" y="2150298"/>
            <a:ext cx="236843" cy="369332"/>
          </a:xfrm>
          <a:prstGeom prst="rect">
            <a:avLst/>
          </a:prstGeom>
          <a:solidFill>
            <a:schemeClr val="bg1"/>
          </a:solidFill>
        </p:spPr>
        <p:txBody>
          <a:bodyPr wrap="square" rtlCol="0">
            <a:spAutoFit/>
          </a:bodyPr>
          <a:lstStyle/>
          <a:p>
            <a:r>
              <a:rPr lang="en-US" i="1" dirty="0" smtClean="0"/>
              <a:t>a</a:t>
            </a:r>
            <a:endParaRPr lang="en-US" i="1" dirty="0"/>
          </a:p>
        </p:txBody>
      </p:sp>
      <p:sp>
        <p:nvSpPr>
          <p:cNvPr id="24"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8.21</a:t>
            </a:r>
            <a:endParaRPr lang="en-US" sz="800" dirty="0"/>
          </a:p>
        </p:txBody>
      </p:sp>
    </p:spTree>
    <p:extLst>
      <p:ext uri="{BB962C8B-B14F-4D97-AF65-F5344CB8AC3E}">
        <p14:creationId xmlns:p14="http://schemas.microsoft.com/office/powerpoint/2010/main" val="189565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What units should a momentum density have?</a:t>
            </a:r>
            <a:endParaRPr lang="en-US" sz="2400" b="1" smtClean="0">
              <a:latin typeface="Arial" charset="0"/>
              <a:ea typeface="Arial" charset="0"/>
              <a:cs typeface="Arial" charset="0"/>
            </a:endParaRPr>
          </a:p>
        </p:txBody>
      </p:sp>
      <p:sp>
        <p:nvSpPr>
          <p:cNvPr id="30723" name="TextBox 3"/>
          <p:cNvSpPr txBox="1">
            <a:spLocks noChangeArrowheads="1"/>
          </p:cNvSpPr>
          <p:nvPr/>
        </p:nvSpPr>
        <p:spPr bwMode="auto">
          <a:xfrm>
            <a:off x="0" y="127635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N s/m</a:t>
            </a:r>
            <a:r>
              <a:rPr lang="en-US" sz="2400" baseline="30000"/>
              <a:t>3</a:t>
            </a:r>
            <a:endParaRPr lang="en-US" sz="2400"/>
          </a:p>
          <a:p>
            <a:pPr marL="457200" indent="-457200">
              <a:buFontTx/>
              <a:buAutoNum type="alphaUcPeriod"/>
            </a:pPr>
            <a:r>
              <a:rPr lang="en-US" sz="2400"/>
              <a:t>J s/m</a:t>
            </a:r>
            <a:r>
              <a:rPr lang="en-US" sz="2400" baseline="30000"/>
              <a:t>3</a:t>
            </a:r>
          </a:p>
          <a:p>
            <a:pPr marL="457200" indent="-457200">
              <a:buFontTx/>
              <a:buAutoNum type="alphaUcPeriod"/>
            </a:pPr>
            <a:r>
              <a:rPr lang="en-US" sz="2400"/>
              <a:t>kg/(s m</a:t>
            </a:r>
            <a:r>
              <a:rPr lang="en-US" sz="2400" baseline="30000"/>
              <a:t>2</a:t>
            </a:r>
            <a:r>
              <a:rPr lang="en-US" sz="2400"/>
              <a:t>)</a:t>
            </a:r>
          </a:p>
          <a:p>
            <a:pPr marL="457200" indent="-457200">
              <a:buFontTx/>
              <a:buAutoNum type="alphaUcPeriod"/>
            </a:pPr>
            <a:r>
              <a:rPr lang="en-US" sz="2400"/>
              <a:t>More than one of the above</a:t>
            </a:r>
          </a:p>
          <a:p>
            <a:pPr marL="457200" indent="-457200">
              <a:buFontTx/>
              <a:buAutoNum type="alphaUcPeriod"/>
            </a:pPr>
            <a:r>
              <a:rPr lang="en-US" sz="2400"/>
              <a:t>None of the above</a:t>
            </a:r>
          </a:p>
        </p:txBody>
      </p:sp>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8.29</a:t>
            </a:r>
            <a:endParaRPr lang="en-US" sz="800" dirty="0"/>
          </a:p>
        </p:txBody>
      </p:sp>
    </p:spTree>
    <p:extLst>
      <p:ext uri="{BB962C8B-B14F-4D97-AF65-F5344CB8AC3E}">
        <p14:creationId xmlns:p14="http://schemas.microsoft.com/office/powerpoint/2010/main" val="328566356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What units should a momentum flux density have?</a:t>
            </a:r>
            <a:endParaRPr lang="en-US" sz="2400" b="1" smtClean="0">
              <a:latin typeface="Arial" charset="0"/>
              <a:ea typeface="Arial" charset="0"/>
              <a:cs typeface="Arial" charset="0"/>
            </a:endParaRPr>
          </a:p>
        </p:txBody>
      </p:sp>
      <p:sp>
        <p:nvSpPr>
          <p:cNvPr id="32771" name="TextBox 3"/>
          <p:cNvSpPr txBox="1">
            <a:spLocks noChangeArrowheads="1"/>
          </p:cNvSpPr>
          <p:nvPr/>
        </p:nvSpPr>
        <p:spPr bwMode="auto">
          <a:xfrm>
            <a:off x="0" y="127635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N/m</a:t>
            </a:r>
            <a:r>
              <a:rPr lang="en-US" sz="2400" baseline="30000"/>
              <a:t>3</a:t>
            </a:r>
            <a:endParaRPr lang="en-US" sz="2400"/>
          </a:p>
          <a:p>
            <a:pPr marL="457200" indent="-457200">
              <a:buFontTx/>
              <a:buAutoNum type="alphaUcPeriod"/>
            </a:pPr>
            <a:r>
              <a:rPr lang="en-US" sz="2400"/>
              <a:t>N/m</a:t>
            </a:r>
            <a:r>
              <a:rPr lang="en-US" sz="2400" baseline="30000"/>
              <a:t>2</a:t>
            </a:r>
          </a:p>
          <a:p>
            <a:pPr marL="457200" indent="-457200">
              <a:buFontTx/>
              <a:buAutoNum type="alphaUcPeriod"/>
            </a:pPr>
            <a:r>
              <a:rPr lang="en-US" sz="2400"/>
              <a:t>kg/(s m)</a:t>
            </a:r>
          </a:p>
          <a:p>
            <a:pPr marL="457200" indent="-457200">
              <a:buFontTx/>
              <a:buAutoNum type="alphaUcPeriod"/>
            </a:pPr>
            <a:r>
              <a:rPr lang="en-US" sz="2400"/>
              <a:t>More than one of the above</a:t>
            </a:r>
          </a:p>
          <a:p>
            <a:pPr marL="457200" indent="-457200">
              <a:buFontTx/>
              <a:buAutoNum type="alphaUcPeriod"/>
            </a:pPr>
            <a:r>
              <a:rPr lang="en-US" sz="2400"/>
              <a:t>None of the above</a:t>
            </a:r>
          </a:p>
        </p:txBody>
      </p:sp>
      <p:sp>
        <p:nvSpPr>
          <p:cNvPr id="5"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8.30</a:t>
            </a:r>
            <a:endParaRPr lang="en-US" sz="800" dirty="0"/>
          </a:p>
        </p:txBody>
      </p:sp>
    </p:spTree>
    <p:extLst>
      <p:ext uri="{BB962C8B-B14F-4D97-AF65-F5344CB8AC3E}">
        <p14:creationId xmlns:p14="http://schemas.microsoft.com/office/powerpoint/2010/main" val="376380295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The Maxwell stress tensor is given by:</a:t>
            </a:r>
            <a:endParaRPr lang="en-US" sz="2400" b="1" smtClean="0">
              <a:latin typeface="Arial" charset="0"/>
              <a:ea typeface="Arial" charset="0"/>
              <a:cs typeface="Arial" charset="0"/>
            </a:endParaRPr>
          </a:p>
        </p:txBody>
      </p:sp>
      <p:sp>
        <p:nvSpPr>
          <p:cNvPr id="34820" name="TextBox 3"/>
          <p:cNvSpPr txBox="1">
            <a:spLocks noChangeArrowheads="1"/>
          </p:cNvSpPr>
          <p:nvPr/>
        </p:nvSpPr>
        <p:spPr bwMode="auto">
          <a:xfrm>
            <a:off x="0" y="35814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-½(E</a:t>
            </a:r>
            <a:r>
              <a:rPr lang="en-US" sz="2400" baseline="-25000"/>
              <a:t>x</a:t>
            </a:r>
            <a:r>
              <a:rPr lang="en-US" sz="2400" baseline="30000"/>
              <a:t>2</a:t>
            </a:r>
            <a:r>
              <a:rPr lang="en-US" sz="2400"/>
              <a:t>+E</a:t>
            </a:r>
            <a:r>
              <a:rPr lang="en-US" sz="2400" baseline="-25000"/>
              <a:t>z</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-½E</a:t>
            </a:r>
            <a:r>
              <a:rPr lang="en-US" sz="2400" baseline="-25000"/>
              <a:t>y</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-½(E</a:t>
            </a:r>
            <a:r>
              <a:rPr lang="en-US" sz="2400" baseline="-25000"/>
              <a:t>x</a:t>
            </a:r>
            <a:r>
              <a:rPr lang="en-US" sz="2400" baseline="30000"/>
              <a:t>2</a:t>
            </a:r>
            <a:r>
              <a:rPr lang="en-US" sz="2400"/>
              <a:t>+E</a:t>
            </a:r>
            <a:r>
              <a:rPr lang="en-US" sz="2400" baseline="-25000"/>
              <a:t>y</a:t>
            </a:r>
            <a:r>
              <a:rPr lang="en-US" sz="2400" baseline="30000"/>
              <a:t>2</a:t>
            </a:r>
            <a:r>
              <a:rPr lang="en-US" sz="2400"/>
              <a:t>+E</a:t>
            </a:r>
            <a:r>
              <a:rPr lang="en-US" sz="2400" baseline="-25000"/>
              <a:t>z</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a:t>E</a:t>
            </a:r>
            <a:r>
              <a:rPr lang="en-US" sz="2400" baseline="-25000"/>
              <a:t>x</a:t>
            </a:r>
            <a:r>
              <a:rPr lang="en-US" sz="2400"/>
              <a:t>)</a:t>
            </a:r>
          </a:p>
          <a:p>
            <a:pPr marL="457200" indent="-457200">
              <a:buFontTx/>
              <a:buAutoNum type="alphaUcPeriod"/>
            </a:pPr>
            <a:r>
              <a:rPr lang="en-US" sz="2400"/>
              <a:t>None of the above</a:t>
            </a:r>
          </a:p>
        </p:txBody>
      </p:sp>
      <p:graphicFrame>
        <p:nvGraphicFramePr>
          <p:cNvPr id="34818" name="Object 2"/>
          <p:cNvGraphicFramePr>
            <a:graphicFrameLocks noChangeAspect="1"/>
          </p:cNvGraphicFramePr>
          <p:nvPr/>
        </p:nvGraphicFramePr>
        <p:xfrm>
          <a:off x="1524000" y="1066800"/>
          <a:ext cx="5462588" cy="806450"/>
        </p:xfrm>
        <a:graphic>
          <a:graphicData uri="http://schemas.openxmlformats.org/presentationml/2006/ole">
            <mc:AlternateContent xmlns:mc="http://schemas.openxmlformats.org/markup-compatibility/2006">
              <mc:Choice xmlns:v="urn:schemas-microsoft-com:vml" Requires="v">
                <p:oleObj spid="_x0000_s5122" name="Equation" r:id="rId4" imgW="2667000" imgH="393700" progId="Equation.3">
                  <p:embed/>
                </p:oleObj>
              </mc:Choice>
              <mc:Fallback>
                <p:oleObj name="Equation" r:id="rId4" imgW="26670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066800"/>
                        <a:ext cx="5462588"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22" name="TextBox 5"/>
          <p:cNvSpPr txBox="1">
            <a:spLocks noChangeArrowheads="1"/>
          </p:cNvSpPr>
          <p:nvPr/>
        </p:nvSpPr>
        <p:spPr bwMode="auto">
          <a:xfrm>
            <a:off x="300038" y="2665413"/>
            <a:ext cx="5567362" cy="460375"/>
          </a:xfrm>
          <a:prstGeom prst="rect">
            <a:avLst/>
          </a:prstGeom>
          <a:noFill/>
          <a:ln w="9525">
            <a:noFill/>
            <a:miter lim="800000"/>
            <a:headEnd/>
            <a:tailEnd/>
          </a:ln>
        </p:spPr>
        <p:txBody>
          <a:bodyPr wrap="none">
            <a:prstTxWarp prst="textNoShape">
              <a:avLst/>
            </a:prstTxWarp>
            <a:spAutoFit/>
          </a:bodyPr>
          <a:lstStyle/>
          <a:p>
            <a:r>
              <a:rPr lang="en-US" sz="2400"/>
              <a:t>What is the E field part of the </a:t>
            </a:r>
            <a:r>
              <a:rPr lang="en-US" sz="2400" dirty="0" err="1"/>
              <a:t>T</a:t>
            </a:r>
            <a:r>
              <a:rPr lang="en-US" sz="2400" baseline="-25000" dirty="0" err="1"/>
              <a:t>zx</a:t>
            </a:r>
            <a:r>
              <a:rPr lang="en-US" sz="2400" dirty="0"/>
              <a:t> term?</a:t>
            </a:r>
            <a:endParaRPr lang="en-US" dirty="0"/>
          </a:p>
        </p:txBody>
      </p:sp>
      <p:sp>
        <p:nvSpPr>
          <p:cNvPr id="7"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8.31</a:t>
            </a:r>
            <a:endParaRPr lang="en-US" sz="800" dirty="0"/>
          </a:p>
        </p:txBody>
      </p:sp>
    </p:spTree>
    <p:extLst>
      <p:ext uri="{BB962C8B-B14F-4D97-AF65-F5344CB8AC3E}">
        <p14:creationId xmlns:p14="http://schemas.microsoft.com/office/powerpoint/2010/main" val="219758577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026"/>
          <p:cNvSpPr>
            <a:spLocks noGrp="1"/>
          </p:cNvSpPr>
          <p:nvPr>
            <p:ph type="title" idx="4294967295"/>
          </p:nvPr>
        </p:nvSpPr>
        <p:spPr>
          <a:xfrm>
            <a:off x="0" y="369888"/>
            <a:ext cx="9144000" cy="1876425"/>
          </a:xfrm>
        </p:spPr>
        <p:txBody>
          <a:bodyPr anchor="t"/>
          <a:lstStyle/>
          <a:p>
            <a:pPr algn="l"/>
            <a:r>
              <a:rPr lang="en-US" sz="2400" smtClean="0">
                <a:latin typeface="Arial" charset="0"/>
                <a:ea typeface="Arial" charset="0"/>
                <a:cs typeface="Arial" charset="0"/>
              </a:rPr>
              <a:t>The Maxwell stress tensor is given by:</a:t>
            </a:r>
            <a:endParaRPr lang="en-US" sz="2400" b="1" smtClean="0">
              <a:latin typeface="Arial" charset="0"/>
              <a:ea typeface="Arial" charset="0"/>
              <a:cs typeface="Arial" charset="0"/>
            </a:endParaRPr>
          </a:p>
        </p:txBody>
      </p:sp>
      <p:sp>
        <p:nvSpPr>
          <p:cNvPr id="36868" name="TextBox 3"/>
          <p:cNvSpPr txBox="1">
            <a:spLocks noChangeArrowheads="1"/>
          </p:cNvSpPr>
          <p:nvPr/>
        </p:nvSpPr>
        <p:spPr bwMode="auto">
          <a:xfrm>
            <a:off x="0" y="35814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ε</a:t>
            </a:r>
            <a:r>
              <a:rPr lang="en-US" sz="2400" baseline="-25000"/>
              <a:t>0</a:t>
            </a:r>
            <a:r>
              <a:rPr lang="en-US" sz="2400"/>
              <a:t>(E</a:t>
            </a:r>
            <a:r>
              <a:rPr lang="en-US" sz="2400" baseline="-25000"/>
              <a:t>z</a:t>
            </a:r>
            <a:r>
              <a:rPr lang="en-US" sz="2400" baseline="30000"/>
              <a:t>2</a:t>
            </a:r>
            <a:r>
              <a:rPr lang="en-US" sz="2400"/>
              <a:t>-(E</a:t>
            </a:r>
            <a:r>
              <a:rPr lang="en-US" sz="2400" baseline="-25000"/>
              <a:t>x</a:t>
            </a:r>
            <a:r>
              <a:rPr lang="en-US" sz="2400" baseline="30000"/>
              <a:t>2</a:t>
            </a:r>
            <a:r>
              <a:rPr lang="en-US" sz="2400"/>
              <a:t>+E</a:t>
            </a:r>
            <a:r>
              <a:rPr lang="en-US" sz="2400" baseline="-25000"/>
              <a:t>y</a:t>
            </a:r>
            <a:r>
              <a:rPr lang="en-US" sz="2400" baseline="30000"/>
              <a:t>2</a:t>
            </a:r>
            <a:r>
              <a:rPr lang="en-US" sz="2400"/>
              <a:t>))/2</a:t>
            </a:r>
          </a:p>
          <a:p>
            <a:pPr marL="457200" indent="-457200">
              <a:buFontTx/>
              <a:buAutoNum type="alphaUcPeriod"/>
            </a:pPr>
            <a:r>
              <a:rPr lang="en-US" sz="2400"/>
              <a:t>ε</a:t>
            </a:r>
            <a:r>
              <a:rPr lang="en-US" sz="2400" baseline="-25000"/>
              <a:t>0</a:t>
            </a:r>
            <a:r>
              <a:rPr lang="en-US" sz="2400"/>
              <a:t>(E</a:t>
            </a:r>
            <a:r>
              <a:rPr lang="en-US" sz="2400" baseline="-25000"/>
              <a:t>z</a:t>
            </a:r>
            <a:r>
              <a:rPr lang="en-US" sz="2400" baseline="30000"/>
              <a:t>2</a:t>
            </a:r>
            <a:r>
              <a:rPr lang="en-US" sz="2400"/>
              <a:t>-½(E</a:t>
            </a:r>
            <a:r>
              <a:rPr lang="en-US" sz="2400" baseline="-25000"/>
              <a:t>x</a:t>
            </a:r>
            <a:r>
              <a:rPr lang="en-US" sz="2400" baseline="30000"/>
              <a:t>2 </a:t>
            </a:r>
            <a:r>
              <a:rPr lang="en-US" sz="2400"/>
              <a:t>+E</a:t>
            </a:r>
            <a:r>
              <a:rPr lang="en-US" sz="2400" baseline="-25000"/>
              <a:t>y</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x</a:t>
            </a:r>
            <a:r>
              <a:rPr lang="en-US" sz="2400" baseline="30000"/>
              <a:t>2</a:t>
            </a:r>
            <a:r>
              <a:rPr lang="en-US" sz="2400"/>
              <a:t>+E</a:t>
            </a:r>
            <a:r>
              <a:rPr lang="en-US" sz="2400" baseline="-25000"/>
              <a:t>y</a:t>
            </a:r>
            <a:r>
              <a:rPr lang="en-US" sz="2400" baseline="30000"/>
              <a:t>2</a:t>
            </a:r>
            <a:r>
              <a:rPr lang="en-US" sz="2400"/>
              <a:t>)</a:t>
            </a:r>
          </a:p>
          <a:p>
            <a:pPr marL="457200" indent="-457200">
              <a:buFontTx/>
              <a:buAutoNum type="alphaUcPeriod"/>
            </a:pPr>
            <a:r>
              <a:rPr lang="en-US" sz="2400"/>
              <a:t>ε</a:t>
            </a:r>
            <a:r>
              <a:rPr lang="en-US" sz="2400" baseline="-25000"/>
              <a:t>0</a:t>
            </a:r>
            <a:r>
              <a:rPr lang="en-US" sz="2400"/>
              <a:t>(E</a:t>
            </a:r>
            <a:r>
              <a:rPr lang="en-US" sz="2400" baseline="-25000"/>
              <a:t>z</a:t>
            </a:r>
            <a:r>
              <a:rPr lang="en-US" sz="2400" baseline="30000"/>
              <a:t>2</a:t>
            </a:r>
            <a:r>
              <a:rPr lang="en-US" sz="2400"/>
              <a:t>)</a:t>
            </a:r>
          </a:p>
          <a:p>
            <a:pPr marL="457200" indent="-457200">
              <a:buFontTx/>
              <a:buAutoNum type="alphaUcPeriod"/>
            </a:pPr>
            <a:r>
              <a:rPr lang="en-US" sz="2400"/>
              <a:t>None of the above</a:t>
            </a:r>
          </a:p>
        </p:txBody>
      </p:sp>
      <p:graphicFrame>
        <p:nvGraphicFramePr>
          <p:cNvPr id="36866" name="Object 2"/>
          <p:cNvGraphicFramePr>
            <a:graphicFrameLocks noChangeAspect="1"/>
          </p:cNvGraphicFramePr>
          <p:nvPr/>
        </p:nvGraphicFramePr>
        <p:xfrm>
          <a:off x="1524000" y="1066800"/>
          <a:ext cx="5462588" cy="806450"/>
        </p:xfrm>
        <a:graphic>
          <a:graphicData uri="http://schemas.openxmlformats.org/presentationml/2006/ole">
            <mc:AlternateContent xmlns:mc="http://schemas.openxmlformats.org/markup-compatibility/2006">
              <mc:Choice xmlns:v="urn:schemas-microsoft-com:vml" Requires="v">
                <p:oleObj spid="_x0000_s6146" name="Equation" r:id="rId4" imgW="2667000" imgH="393700" progId="Equation.3">
                  <p:embed/>
                </p:oleObj>
              </mc:Choice>
              <mc:Fallback>
                <p:oleObj name="Equation" r:id="rId4" imgW="26670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066800"/>
                        <a:ext cx="5462588"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0" name="TextBox 5"/>
          <p:cNvSpPr txBox="1">
            <a:spLocks noChangeArrowheads="1"/>
          </p:cNvSpPr>
          <p:nvPr/>
        </p:nvSpPr>
        <p:spPr bwMode="auto">
          <a:xfrm>
            <a:off x="300038" y="2665413"/>
            <a:ext cx="5567362" cy="460375"/>
          </a:xfrm>
          <a:prstGeom prst="rect">
            <a:avLst/>
          </a:prstGeom>
          <a:noFill/>
          <a:ln w="9525">
            <a:noFill/>
            <a:miter lim="800000"/>
            <a:headEnd/>
            <a:tailEnd/>
          </a:ln>
        </p:spPr>
        <p:txBody>
          <a:bodyPr wrap="none">
            <a:prstTxWarp prst="textNoShape">
              <a:avLst/>
            </a:prstTxWarp>
            <a:spAutoFit/>
          </a:bodyPr>
          <a:lstStyle/>
          <a:p>
            <a:r>
              <a:rPr lang="en-US" sz="2400"/>
              <a:t>What is the E field part of the T</a:t>
            </a:r>
            <a:r>
              <a:rPr lang="en-US" sz="2400" baseline="-25000"/>
              <a:t>zz</a:t>
            </a:r>
            <a:r>
              <a:rPr lang="en-US" sz="2400"/>
              <a:t> term?</a:t>
            </a:r>
            <a:endParaRPr lang="en-US"/>
          </a:p>
        </p:txBody>
      </p:sp>
      <p:sp>
        <p:nvSpPr>
          <p:cNvPr id="36871" name="Rectangle 6"/>
          <p:cNvSpPr>
            <a:spLocks noChangeArrowheads="1"/>
          </p:cNvSpPr>
          <p:nvPr/>
        </p:nvSpPr>
        <p:spPr bwMode="auto">
          <a:xfrm>
            <a:off x="4383088" y="3244850"/>
            <a:ext cx="377825" cy="368300"/>
          </a:xfrm>
          <a:prstGeom prst="rect">
            <a:avLst/>
          </a:prstGeom>
          <a:noFill/>
          <a:ln w="9525">
            <a:noFill/>
            <a:miter lim="800000"/>
            <a:headEnd/>
            <a:tailEnd/>
          </a:ln>
        </p:spPr>
        <p:txBody>
          <a:bodyPr wrap="none">
            <a:prstTxWarp prst="textNoShape">
              <a:avLst/>
            </a:prstTxWarp>
            <a:spAutoFit/>
          </a:bodyPr>
          <a:lstStyle/>
          <a:p>
            <a:r>
              <a:rPr lang="en-US"/>
              <a:t>½</a:t>
            </a:r>
          </a:p>
        </p:txBody>
      </p:sp>
      <p:sp>
        <p:nvSpPr>
          <p:cNvPr id="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8.32</a:t>
            </a:r>
            <a:endParaRPr lang="en-US" sz="800" dirty="0"/>
          </a:p>
        </p:txBody>
      </p:sp>
    </p:spTree>
    <p:extLst>
      <p:ext uri="{BB962C8B-B14F-4D97-AF65-F5344CB8AC3E}">
        <p14:creationId xmlns:p14="http://schemas.microsoft.com/office/powerpoint/2010/main" val="38601461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26"/>
          <p:cNvSpPr>
            <a:spLocks noGrp="1"/>
          </p:cNvSpPr>
          <p:nvPr>
            <p:ph type="title" idx="4294967295"/>
          </p:nvPr>
        </p:nvSpPr>
        <p:spPr>
          <a:xfrm>
            <a:off x="0" y="369888"/>
            <a:ext cx="9144000" cy="1876425"/>
          </a:xfrm>
        </p:spPr>
        <p:txBody>
          <a:bodyPr anchor="t"/>
          <a:lstStyle/>
          <a:p>
            <a:pPr algn="l"/>
            <a:r>
              <a:rPr lang="en-US" sz="2400" dirty="0" smtClean="0">
                <a:latin typeface="Arial" charset="0"/>
                <a:ea typeface="Arial" charset="0"/>
                <a:cs typeface="Arial" charset="0"/>
              </a:rPr>
              <a:t>Given a general Maxwell Stress tensor with all elements non-zero,</a:t>
            </a:r>
            <a:br>
              <a:rPr lang="en-US" sz="2400" dirty="0" smtClean="0">
                <a:latin typeface="Arial" charset="0"/>
                <a:ea typeface="Arial" charset="0"/>
                <a:cs typeface="Arial" charset="0"/>
              </a:rPr>
            </a:br>
            <a:r>
              <a:rPr lang="en-US" sz="2400" dirty="0" smtClean="0">
                <a:latin typeface="Arial" charset="0"/>
                <a:ea typeface="Arial" charset="0"/>
                <a:cs typeface="Arial" charset="0"/>
              </a:rPr>
              <a:t>what is the net force on a small isolated area element </a:t>
            </a:r>
            <a:br>
              <a:rPr lang="en-US" sz="2400" dirty="0" smtClean="0">
                <a:latin typeface="Arial" charset="0"/>
                <a:ea typeface="Arial" charset="0"/>
                <a:cs typeface="Arial" charset="0"/>
              </a:rPr>
            </a:br>
            <a:r>
              <a:rPr lang="en-US" sz="2400" i="1" dirty="0" smtClean="0">
                <a:latin typeface="Arial" charset="0"/>
                <a:ea typeface="Arial" charset="0"/>
                <a:cs typeface="Arial" charset="0"/>
              </a:rPr>
              <a:t>d</a:t>
            </a:r>
            <a:r>
              <a:rPr lang="en-US" sz="2400" b="1" dirty="0" smtClean="0">
                <a:latin typeface="Arial" charset="0"/>
                <a:ea typeface="Arial" charset="0"/>
                <a:cs typeface="Arial" charset="0"/>
              </a:rPr>
              <a:t>a</a:t>
            </a:r>
            <a:r>
              <a:rPr lang="en-US" sz="2400" dirty="0" smtClean="0">
                <a:latin typeface="Arial" charset="0"/>
                <a:ea typeface="Arial" charset="0"/>
                <a:cs typeface="Arial" charset="0"/>
              </a:rPr>
              <a:t> = (</a:t>
            </a:r>
            <a:r>
              <a:rPr lang="en-US" sz="2400" i="1" dirty="0" smtClean="0">
                <a:latin typeface="Arial" charset="0"/>
                <a:ea typeface="Arial" charset="0"/>
                <a:cs typeface="Arial" charset="0"/>
              </a:rPr>
              <a:t>dx </a:t>
            </a:r>
            <a:r>
              <a:rPr lang="en-US" sz="2400" i="1" dirty="0" err="1" smtClean="0">
                <a:latin typeface="Arial" charset="0"/>
                <a:ea typeface="Arial" charset="0"/>
                <a:cs typeface="Arial" charset="0"/>
              </a:rPr>
              <a:t>dy</a:t>
            </a:r>
            <a:r>
              <a:rPr lang="en-US" sz="2400" i="1" dirty="0" smtClean="0">
                <a:latin typeface="Arial" charset="0"/>
                <a:ea typeface="Arial" charset="0"/>
                <a:cs typeface="Arial" charset="0"/>
              </a:rPr>
              <a:t>) </a:t>
            </a:r>
            <a:r>
              <a:rPr lang="en-US" sz="2400" b="1" dirty="0" smtClean="0">
                <a:latin typeface="Arial" charset="0"/>
                <a:ea typeface="Arial" charset="0"/>
                <a:cs typeface="Arial" charset="0"/>
              </a:rPr>
              <a:t>z</a:t>
            </a:r>
            <a:r>
              <a:rPr lang="en-US" sz="2400" dirty="0" smtClean="0">
                <a:latin typeface="Arial" charset="0"/>
                <a:ea typeface="Arial" charset="0"/>
                <a:cs typeface="Arial" charset="0"/>
              </a:rPr>
              <a:t> ?</a:t>
            </a:r>
            <a:endParaRPr lang="en-US" sz="2400" b="1" dirty="0" smtClean="0">
              <a:latin typeface="Arial" charset="0"/>
              <a:ea typeface="Arial" charset="0"/>
              <a:cs typeface="Arial" charset="0"/>
            </a:endParaRPr>
          </a:p>
        </p:txBody>
      </p:sp>
      <p:sp>
        <p:nvSpPr>
          <p:cNvPr id="40964" name="TextBox 3"/>
          <p:cNvSpPr txBox="1">
            <a:spLocks noChangeArrowheads="1"/>
          </p:cNvSpPr>
          <p:nvPr/>
        </p:nvSpPr>
        <p:spPr bwMode="auto">
          <a:xfrm>
            <a:off x="0" y="3771900"/>
            <a:ext cx="8616950" cy="1938992"/>
          </a:xfrm>
          <a:prstGeom prst="rect">
            <a:avLst/>
          </a:prstGeom>
          <a:noFill/>
          <a:ln w="9525">
            <a:noFill/>
            <a:miter lim="800000"/>
            <a:headEnd/>
            <a:tailEnd/>
          </a:ln>
        </p:spPr>
        <p:txBody>
          <a:bodyPr>
            <a:prstTxWarp prst="textNoShape">
              <a:avLst/>
            </a:prstTxWarp>
            <a:spAutoFit/>
          </a:bodyPr>
          <a:lstStyle/>
          <a:p>
            <a:pPr marL="457200" indent="-457200"/>
            <a:r>
              <a:rPr lang="en-US" sz="2400" dirty="0"/>
              <a:t>A. </a:t>
            </a:r>
            <a:r>
              <a:rPr lang="en-US" sz="2400" i="1" dirty="0" err="1"/>
              <a:t>T</a:t>
            </a:r>
            <a:r>
              <a:rPr lang="en-US" sz="2400" i="1" baseline="-25000" dirty="0" err="1"/>
              <a:t>xz</a:t>
            </a:r>
            <a:r>
              <a:rPr lang="en-US" sz="2400" i="1" dirty="0"/>
              <a:t> dx </a:t>
            </a:r>
            <a:r>
              <a:rPr lang="en-US" sz="2400" i="1" dirty="0" err="1"/>
              <a:t>dy</a:t>
            </a:r>
            <a:r>
              <a:rPr lang="en-US" sz="2400" dirty="0"/>
              <a:t> </a:t>
            </a:r>
            <a:r>
              <a:rPr lang="en-US" sz="2400" b="1" dirty="0"/>
              <a:t>z</a:t>
            </a:r>
          </a:p>
          <a:p>
            <a:pPr marL="457200" indent="-457200"/>
            <a:r>
              <a:rPr lang="en-US" sz="2400" dirty="0"/>
              <a:t>B. </a:t>
            </a:r>
            <a:r>
              <a:rPr lang="en-US" sz="2400" i="1" dirty="0" err="1" smtClean="0"/>
              <a:t>T</a:t>
            </a:r>
            <a:r>
              <a:rPr lang="en-US" sz="2400" i="1" baseline="-25000" dirty="0" err="1" smtClean="0"/>
              <a:t>yz</a:t>
            </a:r>
            <a:r>
              <a:rPr lang="en-US" sz="2400" i="1" dirty="0" smtClean="0"/>
              <a:t> </a:t>
            </a:r>
            <a:r>
              <a:rPr lang="en-US" sz="2400" i="1" dirty="0"/>
              <a:t>dx </a:t>
            </a:r>
            <a:r>
              <a:rPr lang="en-US" sz="2400" i="1" dirty="0" err="1"/>
              <a:t>dy</a:t>
            </a:r>
            <a:r>
              <a:rPr lang="en-US" sz="2400" i="1" dirty="0"/>
              <a:t> </a:t>
            </a:r>
            <a:r>
              <a:rPr lang="en-US" sz="2400" b="1" dirty="0"/>
              <a:t>z</a:t>
            </a:r>
          </a:p>
          <a:p>
            <a:pPr marL="457200" indent="-457200"/>
            <a:r>
              <a:rPr lang="en-US" sz="2400" dirty="0"/>
              <a:t>C.</a:t>
            </a:r>
            <a:r>
              <a:rPr lang="en-US" sz="2400" b="1" dirty="0"/>
              <a:t> </a:t>
            </a:r>
            <a:r>
              <a:rPr lang="en-US" sz="2400" i="1" dirty="0" err="1" smtClean="0"/>
              <a:t>T</a:t>
            </a:r>
            <a:r>
              <a:rPr lang="en-US" sz="2400" i="1" baseline="-25000" dirty="0" err="1" smtClean="0"/>
              <a:t>xz</a:t>
            </a:r>
            <a:r>
              <a:rPr lang="en-US" sz="2400" i="1" dirty="0" smtClean="0"/>
              <a:t> </a:t>
            </a:r>
            <a:r>
              <a:rPr lang="en-US" sz="2400" i="1" dirty="0"/>
              <a:t>dx </a:t>
            </a:r>
            <a:r>
              <a:rPr lang="en-US" sz="2400" i="1" dirty="0" err="1"/>
              <a:t>dy</a:t>
            </a:r>
            <a:r>
              <a:rPr lang="en-US" sz="2400" dirty="0"/>
              <a:t> </a:t>
            </a:r>
            <a:r>
              <a:rPr lang="en-US" sz="2400" b="1" dirty="0" smtClean="0"/>
              <a:t>z</a:t>
            </a:r>
          </a:p>
          <a:p>
            <a:pPr marL="457200" indent="-457200"/>
            <a:r>
              <a:rPr lang="en-US" sz="2400" dirty="0" smtClean="0"/>
              <a:t>D. (</a:t>
            </a:r>
            <a:r>
              <a:rPr lang="en-US" sz="2400" dirty="0" err="1" smtClean="0"/>
              <a:t>T</a:t>
            </a:r>
            <a:r>
              <a:rPr lang="en-US" sz="2400" baseline="-25000" dirty="0" err="1" smtClean="0"/>
              <a:t>xz</a:t>
            </a:r>
            <a:r>
              <a:rPr lang="en-US" sz="2400" dirty="0" smtClean="0"/>
              <a:t> </a:t>
            </a:r>
            <a:r>
              <a:rPr lang="en-US" sz="2400" b="1" dirty="0" smtClean="0"/>
              <a:t>x</a:t>
            </a:r>
            <a:r>
              <a:rPr lang="en-US" sz="2400" dirty="0" smtClean="0"/>
              <a:t> + </a:t>
            </a:r>
            <a:r>
              <a:rPr lang="en-US" sz="2400" dirty="0" err="1" smtClean="0"/>
              <a:t>T</a:t>
            </a:r>
            <a:r>
              <a:rPr lang="en-US" sz="2400" baseline="-25000" dirty="0" err="1" smtClean="0"/>
              <a:t>yz</a:t>
            </a:r>
            <a:r>
              <a:rPr lang="en-US" sz="2400" dirty="0" smtClean="0"/>
              <a:t> </a:t>
            </a:r>
            <a:r>
              <a:rPr lang="en-US" sz="2400" b="1" dirty="0" smtClean="0"/>
              <a:t>y</a:t>
            </a:r>
            <a:r>
              <a:rPr lang="en-US" sz="2400" dirty="0" smtClean="0"/>
              <a:t> + </a:t>
            </a:r>
            <a:r>
              <a:rPr lang="en-US" sz="2400" dirty="0" err="1" smtClean="0"/>
              <a:t>T</a:t>
            </a:r>
            <a:r>
              <a:rPr lang="en-US" sz="2400" baseline="-25000" dirty="0" err="1" smtClean="0"/>
              <a:t>zz</a:t>
            </a:r>
            <a:r>
              <a:rPr lang="en-US" sz="2400" dirty="0" smtClean="0"/>
              <a:t> </a:t>
            </a:r>
            <a:r>
              <a:rPr lang="en-US" sz="2400" b="1" dirty="0" smtClean="0"/>
              <a:t>z) </a:t>
            </a:r>
            <a:r>
              <a:rPr lang="en-US" sz="2400" dirty="0" smtClean="0"/>
              <a:t>dx </a:t>
            </a:r>
            <a:r>
              <a:rPr lang="en-US" sz="2400" dirty="0" err="1" smtClean="0"/>
              <a:t>dy</a:t>
            </a:r>
            <a:endParaRPr lang="en-US" sz="2400" dirty="0"/>
          </a:p>
          <a:p>
            <a:pPr marL="457200" indent="-457200"/>
            <a:r>
              <a:rPr lang="en-US" sz="2400" dirty="0" smtClean="0"/>
              <a:t>E</a:t>
            </a:r>
            <a:r>
              <a:rPr lang="en-US" sz="2400" dirty="0"/>
              <a:t>. </a:t>
            </a:r>
            <a:r>
              <a:rPr lang="en-US" sz="2400" dirty="0" smtClean="0"/>
              <a:t>Something else!</a:t>
            </a:r>
            <a:endParaRPr lang="en-US" sz="2400" dirty="0"/>
          </a:p>
        </p:txBody>
      </p:sp>
      <p:graphicFrame>
        <p:nvGraphicFramePr>
          <p:cNvPr id="40962" name="Object 2"/>
          <p:cNvGraphicFramePr>
            <a:graphicFrameLocks noChangeAspect="1"/>
          </p:cNvGraphicFramePr>
          <p:nvPr>
            <p:extLst/>
          </p:nvPr>
        </p:nvGraphicFramePr>
        <p:xfrm>
          <a:off x="190500" y="1776413"/>
          <a:ext cx="2376488" cy="1930400"/>
        </p:xfrm>
        <a:graphic>
          <a:graphicData uri="http://schemas.openxmlformats.org/presentationml/2006/ole">
            <mc:AlternateContent xmlns:mc="http://schemas.openxmlformats.org/markup-compatibility/2006">
              <mc:Choice xmlns:v="urn:schemas-microsoft-com:vml" Requires="v">
                <p:oleObj spid="_x0000_s7170" name="Equation" r:id="rId4" imgW="812800" imgH="660400" progId="Equation.3">
                  <p:embed/>
                </p:oleObj>
              </mc:Choice>
              <mc:Fallback>
                <p:oleObj name="Equation" r:id="rId4" imgW="812800" imgH="660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 y="1776413"/>
                        <a:ext cx="2376488" cy="193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nvPr>
        </p:nvGraphicFramePr>
        <p:xfrm>
          <a:off x="6226175" y="1577975"/>
          <a:ext cx="1754188" cy="668338"/>
        </p:xfrm>
        <a:graphic>
          <a:graphicData uri="http://schemas.openxmlformats.org/presentationml/2006/ole">
            <mc:AlternateContent xmlns:mc="http://schemas.openxmlformats.org/markup-compatibility/2006">
              <mc:Choice xmlns:v="urn:schemas-microsoft-com:vml" Requires="v">
                <p:oleObj spid="_x0000_s7171" name="Equation" r:id="rId6" imgW="800100" imgH="304800" progId="Equation.3">
                  <p:embed/>
                </p:oleObj>
              </mc:Choice>
              <mc:Fallback>
                <p:oleObj name="Equation" r:id="rId6" imgW="800100" imgH="304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6175" y="1577975"/>
                        <a:ext cx="1754188" cy="66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8.33</a:t>
            </a:r>
            <a:endParaRPr lang="en-US" sz="800" dirty="0"/>
          </a:p>
        </p:txBody>
      </p:sp>
    </p:spTree>
    <p:extLst>
      <p:ext uri="{BB962C8B-B14F-4D97-AF65-F5344CB8AC3E}">
        <p14:creationId xmlns:p14="http://schemas.microsoft.com/office/powerpoint/2010/main" val="28547581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518"/>
            <a:ext cx="8997600" cy="1446550"/>
          </a:xfrm>
          <a:prstGeom prst="rect">
            <a:avLst/>
          </a:prstGeom>
          <a:noFill/>
        </p:spPr>
        <p:txBody>
          <a:bodyPr wrap="none" rtlCol="0">
            <a:spAutoFit/>
          </a:bodyPr>
          <a:lstStyle/>
          <a:p>
            <a:r>
              <a:rPr lang="en-US" sz="2200" dirty="0" smtClean="0"/>
              <a:t>Local conservation of electric charge is expressed mathematically by:</a:t>
            </a:r>
          </a:p>
          <a:p>
            <a:endParaRPr lang="en-US" sz="2200" dirty="0"/>
          </a:p>
          <a:p>
            <a:endParaRPr lang="en-US" sz="2200" dirty="0" smtClean="0"/>
          </a:p>
          <a:p>
            <a:r>
              <a:rPr lang="en-US" sz="2200" dirty="0"/>
              <a:t> </a:t>
            </a:r>
            <a:r>
              <a:rPr lang="en-US" sz="2200" dirty="0" smtClean="0"/>
              <a:t>			                         where J is “current density”</a:t>
            </a:r>
            <a:endParaRPr lang="en-US" sz="2200" baseline="30000" dirty="0"/>
          </a:p>
        </p:txBody>
      </p:sp>
      <p:graphicFrame>
        <p:nvGraphicFramePr>
          <p:cNvPr id="5" name="Object 4"/>
          <p:cNvGraphicFramePr>
            <a:graphicFrameLocks noChangeAspect="1"/>
          </p:cNvGraphicFramePr>
          <p:nvPr>
            <p:extLst/>
          </p:nvPr>
        </p:nvGraphicFramePr>
        <p:xfrm>
          <a:off x="838200" y="825500"/>
          <a:ext cx="1841500" cy="984250"/>
        </p:xfrm>
        <a:graphic>
          <a:graphicData uri="http://schemas.openxmlformats.org/presentationml/2006/ole">
            <mc:AlternateContent xmlns:mc="http://schemas.openxmlformats.org/markup-compatibility/2006">
              <mc:Choice xmlns:v="urn:schemas-microsoft-com:vml" Requires="v">
                <p:oleObj spid="_x0000_s1028" name="Equation" r:id="rId4" imgW="736600" imgH="393700" progId="Equation.3">
                  <p:embed/>
                </p:oleObj>
              </mc:Choice>
              <mc:Fallback>
                <p:oleObj name="Equation" r:id="rId4" imgW="7366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825500"/>
                        <a:ext cx="184150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2700" y="1892518"/>
            <a:ext cx="8788484" cy="656590"/>
          </a:xfrm>
          <a:prstGeom prst="rect">
            <a:avLst/>
          </a:prstGeom>
          <a:noFill/>
        </p:spPr>
        <p:txBody>
          <a:bodyPr wrap="none" rtlCol="0">
            <a:spAutoFit/>
          </a:bodyPr>
          <a:lstStyle/>
          <a:p>
            <a:r>
              <a:rPr lang="en-US" sz="2200" dirty="0" smtClean="0"/>
              <a:t>We are trying to come up with a “conservation of energy” expression:</a:t>
            </a:r>
          </a:p>
          <a:p>
            <a:endParaRPr lang="en-US" sz="2200" baseline="30000" dirty="0"/>
          </a:p>
        </p:txBody>
      </p:sp>
      <p:graphicFrame>
        <p:nvGraphicFramePr>
          <p:cNvPr id="7" name="Object 6"/>
          <p:cNvGraphicFramePr>
            <a:graphicFrameLocks noChangeAspect="1"/>
          </p:cNvGraphicFramePr>
          <p:nvPr>
            <p:extLst/>
          </p:nvPr>
        </p:nvGraphicFramePr>
        <p:xfrm>
          <a:off x="0" y="2447925"/>
          <a:ext cx="5683250" cy="984250"/>
        </p:xfrm>
        <a:graphic>
          <a:graphicData uri="http://schemas.openxmlformats.org/presentationml/2006/ole">
            <mc:AlternateContent xmlns:mc="http://schemas.openxmlformats.org/markup-compatibility/2006">
              <mc:Choice xmlns:v="urn:schemas-microsoft-com:vml" Requires="v">
                <p:oleObj spid="_x0000_s1029" name="Equation" r:id="rId6" imgW="2273300" imgH="393700" progId="Equation.3">
                  <p:embed/>
                </p:oleObj>
              </mc:Choice>
              <mc:Fallback>
                <p:oleObj name="Equation" r:id="rId6" imgW="22733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447925"/>
                        <a:ext cx="5683250" cy="984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76200" y="3582313"/>
            <a:ext cx="8153400" cy="1785104"/>
          </a:xfrm>
          <a:prstGeom prst="rect">
            <a:avLst/>
          </a:prstGeom>
          <a:noFill/>
        </p:spPr>
        <p:txBody>
          <a:bodyPr wrap="square" rtlCol="0">
            <a:spAutoFit/>
          </a:bodyPr>
          <a:lstStyle/>
          <a:p>
            <a:r>
              <a:rPr lang="en-US" sz="2200" dirty="0" smtClean="0"/>
              <a:t>What sort of beast is this “something” ?</a:t>
            </a:r>
            <a:br>
              <a:rPr lang="en-US" sz="2200" dirty="0" smtClean="0"/>
            </a:br>
            <a:r>
              <a:rPr lang="en-US" sz="2200" dirty="0"/>
              <a:t>-</a:t>
            </a:r>
            <a:r>
              <a:rPr lang="en-US" sz="2200" dirty="0" smtClean="0"/>
              <a:t> Is it a scalar, vector, something else? </a:t>
            </a:r>
          </a:p>
          <a:p>
            <a:r>
              <a:rPr lang="en-US" sz="2200" dirty="0" smtClean="0"/>
              <a:t>- How would you interpret it, what words would you use to try to describe it?  </a:t>
            </a:r>
          </a:p>
          <a:p>
            <a:r>
              <a:rPr lang="en-US" sz="2200" dirty="0" smtClean="0"/>
              <a:t>- What are its UNITS?  </a:t>
            </a:r>
            <a:endParaRPr lang="en-US" sz="2200" dirty="0"/>
          </a:p>
        </p:txBody>
      </p:sp>
      <p:sp>
        <p:nvSpPr>
          <p:cNvPr id="8" name="TextBox 7"/>
          <p:cNvSpPr txBox="1"/>
          <p:nvPr/>
        </p:nvSpPr>
        <p:spPr>
          <a:xfrm>
            <a:off x="177800" y="5630902"/>
            <a:ext cx="7594600" cy="769441"/>
          </a:xfrm>
          <a:prstGeom prst="rect">
            <a:avLst/>
          </a:prstGeom>
          <a:noFill/>
        </p:spPr>
        <p:txBody>
          <a:bodyPr wrap="square" rtlCol="0">
            <a:spAutoFit/>
          </a:bodyPr>
          <a:lstStyle/>
          <a:p>
            <a:r>
              <a:rPr lang="en-US" sz="2200" dirty="0" smtClean="0"/>
              <a:t>A) J </a:t>
            </a:r>
            <a:r>
              <a:rPr lang="en-US" sz="2200" dirty="0"/>
              <a:t>			B)  J/s             C) J/m</a:t>
            </a:r>
            <a:r>
              <a:rPr lang="en-US" sz="2200" baseline="30000" dirty="0"/>
              <a:t>2</a:t>
            </a:r>
            <a:r>
              <a:rPr lang="en-US" sz="2200" dirty="0"/>
              <a:t>			D) J/</a:t>
            </a:r>
            <a:r>
              <a:rPr lang="en-US" sz="2200" dirty="0" smtClean="0"/>
              <a:t>(s m</a:t>
            </a:r>
            <a:r>
              <a:rPr lang="en-US" sz="2200" baseline="30000" dirty="0" smtClean="0"/>
              <a:t>2</a:t>
            </a:r>
            <a:r>
              <a:rPr lang="en-US" sz="2200" dirty="0" smtClean="0"/>
              <a:t>) </a:t>
            </a:r>
            <a:endParaRPr lang="en-US" sz="2200" dirty="0"/>
          </a:p>
          <a:p>
            <a:r>
              <a:rPr lang="en-US" sz="2200" dirty="0"/>
              <a:t>E) Other! </a:t>
            </a:r>
            <a:endParaRPr lang="en-US" dirty="0"/>
          </a:p>
        </p:txBody>
      </p:sp>
      <p:sp>
        <p:nvSpPr>
          <p:cNvPr id="2" name="Rectangle 1"/>
          <p:cNvSpPr/>
          <p:nvPr/>
        </p:nvSpPr>
        <p:spPr>
          <a:xfrm>
            <a:off x="3385388" y="1523186"/>
            <a:ext cx="3871823" cy="369332"/>
          </a:xfrm>
          <a:prstGeom prst="rect">
            <a:avLst/>
          </a:prstGeom>
        </p:spPr>
        <p:txBody>
          <a:bodyPr wrap="none">
            <a:spAutoFit/>
          </a:bodyPr>
          <a:lstStyle/>
          <a:p>
            <a:r>
              <a:rPr lang="en-US" b="1" dirty="0"/>
              <a:t>J</a:t>
            </a:r>
            <a:r>
              <a:rPr lang="en-US" dirty="0"/>
              <a:t> = </a:t>
            </a:r>
            <a:r>
              <a:rPr lang="en-US" dirty="0" err="1"/>
              <a:t>ρ</a:t>
            </a:r>
            <a:r>
              <a:rPr lang="en-US" b="1" dirty="0" err="1"/>
              <a:t>v</a:t>
            </a:r>
            <a:r>
              <a:rPr lang="en-US" dirty="0"/>
              <a:t>   has units of (charge/sec)/m</a:t>
            </a:r>
            <a:r>
              <a:rPr lang="en-US" baseline="30000" dirty="0"/>
              <a:t>2</a:t>
            </a:r>
          </a:p>
        </p:txBody>
      </p:sp>
      <p:sp>
        <p:nvSpPr>
          <p:cNvPr id="11"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8.3</a:t>
            </a:r>
            <a:endParaRPr lang="en-US" sz="800" dirty="0"/>
          </a:p>
        </p:txBody>
      </p:sp>
    </p:spTree>
    <p:extLst>
      <p:ext uri="{BB962C8B-B14F-4D97-AF65-F5344CB8AC3E}">
        <p14:creationId xmlns:p14="http://schemas.microsoft.com/office/powerpoint/2010/main" val="387515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a:xfrm>
            <a:off x="361950" y="131763"/>
            <a:ext cx="8229600" cy="227012"/>
          </a:xfrm>
        </p:spPr>
        <p:txBody>
          <a:bodyPr>
            <a:normAutofit fontScale="90000"/>
          </a:bodyPr>
          <a:lstStyle/>
          <a:p>
            <a:r>
              <a:rPr lang="en-US" sz="1400">
                <a:solidFill>
                  <a:schemeClr val="bg1"/>
                </a:solidFill>
              </a:rPr>
              <a:t>CT 29.18</a:t>
            </a:r>
          </a:p>
        </p:txBody>
      </p:sp>
      <p:sp>
        <p:nvSpPr>
          <p:cNvPr id="641027" name="Rectangle 3"/>
          <p:cNvSpPr>
            <a:spLocks noChangeArrowheads="1"/>
          </p:cNvSpPr>
          <p:nvPr/>
        </p:nvSpPr>
        <p:spPr bwMode="auto">
          <a:xfrm>
            <a:off x="4265613" y="-69850"/>
            <a:ext cx="184150" cy="366713"/>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rgbClr val="FF0000"/>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5921" dir="2700000" algn="ctr" rotWithShape="0">
                    <a:schemeClr val="bg2"/>
                  </a:outerShdw>
                </a:effectLst>
              </a14:hiddenEffects>
            </a:ext>
          </a:extLst>
        </p:spPr>
        <p:txBody>
          <a:bodyPr wrap="none" anchor="ctr">
            <a:spAutoFit/>
          </a:bodyPr>
          <a:lstStyle/>
          <a:p>
            <a:endParaRPr lang="en-US" b="0"/>
          </a:p>
        </p:txBody>
      </p:sp>
      <p:sp>
        <p:nvSpPr>
          <p:cNvPr id="641028" name="Text Box 4"/>
          <p:cNvSpPr txBox="1">
            <a:spLocks noGrp="1" noChangeArrowheads="1"/>
          </p:cNvSpPr>
          <p:nvPr>
            <p:ph type="body" idx="1"/>
          </p:nvPr>
        </p:nvSpPr>
        <p:spPr>
          <a:xfrm>
            <a:off x="228600" y="615950"/>
            <a:ext cx="8708739" cy="1923606"/>
          </a:xfrm>
          <a:noFill/>
          <a:ln/>
          <a:extLst>
            <a:ext uri="{909E8E84-426E-40dd-AFC4-6F175D3DCCD1}">
              <a14:hiddenFill xmlns:mc="http://schemas.openxmlformats.org/markup-compatibility/2006" xmlns:mv="urn:schemas-microsoft-com:mac:vml" xmlns:a14="http://schemas.microsoft.com/office/drawing/2010/main" xmlns="">
                <a:solidFill>
                  <a:schemeClr val="bg1"/>
                </a:solidFill>
              </a14:hiddenFill>
            </a:ext>
            <a:ext uri="{91240B29-F687-4f45-9708-019B960494DF}">
              <a14:hiddenLine xmlns:mc="http://schemas.openxmlformats.org/markup-compatibility/2006" xmlns:mv="urn:schemas-microsoft-com:mac:vml" xmlns:a14="http://schemas.microsoft.com/office/drawing/2010/main" xmlns="" w="9525" cap="flat" cmpd="sng">
                <a:solidFill>
                  <a:srgbClr val="FF0000"/>
                </a:solidFill>
                <a:prstDash val="solid"/>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5921" dir="2700000" algn="ctr" rotWithShape="0">
                    <a:schemeClr val="bg2"/>
                  </a:outerShdw>
                </a:effectLst>
              </a14:hiddenEffects>
            </a:ext>
          </a:extLst>
        </p:spPr>
        <p:txBody>
          <a:bodyPr>
            <a:normAutofit/>
          </a:bodyPr>
          <a:lstStyle>
            <a:lvl1pPr/>
            <a:lvl2pPr/>
            <a:lvl3pPr/>
            <a:lvl4pPr/>
            <a:lvl5pPr/>
            <a:lvl6pPr/>
            <a:lvl7pPr/>
            <a:lvl8pPr/>
            <a:lvl9pPr/>
          </a:lstStyle>
          <a:p>
            <a:pPr marL="0" indent="0">
              <a:lnSpc>
                <a:spcPct val="90000"/>
              </a:lnSpc>
              <a:spcBef>
                <a:spcPts val="600"/>
              </a:spcBef>
              <a:buFontTx/>
              <a:buNone/>
            </a:pPr>
            <a:r>
              <a:rPr lang="en-US" sz="2200" dirty="0"/>
              <a:t>A </a:t>
            </a:r>
            <a:r>
              <a:rPr lang="en-US" sz="2200" dirty="0" smtClean="0"/>
              <a:t>+ and - charge </a:t>
            </a:r>
            <a:r>
              <a:rPr lang="en-US" sz="2200" dirty="0"/>
              <a:t>are held a distance R apart </a:t>
            </a:r>
            <a:r>
              <a:rPr lang="en-US" sz="2200" dirty="0" smtClean="0"/>
              <a:t>and released</a:t>
            </a:r>
            <a:r>
              <a:rPr lang="en-US" sz="2200" dirty="0"/>
              <a:t>. </a:t>
            </a:r>
          </a:p>
          <a:p>
            <a:pPr marL="0" indent="0">
              <a:lnSpc>
                <a:spcPct val="90000"/>
              </a:lnSpc>
              <a:spcBef>
                <a:spcPts val="600"/>
              </a:spcBef>
              <a:buFontTx/>
              <a:buNone/>
            </a:pPr>
            <a:r>
              <a:rPr lang="en-US" sz="2200" dirty="0"/>
              <a:t>The two particles accelerate toward each other as a result of the Coulomb attraction.  </a:t>
            </a:r>
          </a:p>
          <a:p>
            <a:pPr marL="0" indent="0">
              <a:lnSpc>
                <a:spcPct val="90000"/>
              </a:lnSpc>
              <a:spcBef>
                <a:spcPts val="600"/>
              </a:spcBef>
              <a:buFontTx/>
              <a:buNone/>
            </a:pPr>
            <a:r>
              <a:rPr lang="en-US" sz="2200" dirty="0"/>
              <a:t>As the particles approach each other, the energy contained in the electric field surrounding the two charges...</a:t>
            </a:r>
            <a:endParaRPr lang="en-US" sz="2200" dirty="0">
              <a:latin typeface="Times New Roman" charset="0"/>
            </a:endParaRPr>
          </a:p>
          <a:p>
            <a:pPr marL="0" indent="0">
              <a:lnSpc>
                <a:spcPct val="90000"/>
              </a:lnSpc>
              <a:spcBef>
                <a:spcPts val="600"/>
              </a:spcBef>
            </a:pPr>
            <a:endParaRPr lang="en-US" sz="2000" dirty="0">
              <a:latin typeface="Times New Roman" charset="0"/>
            </a:endParaRPr>
          </a:p>
          <a:p>
            <a:pPr marL="0" indent="0">
              <a:lnSpc>
                <a:spcPct val="90000"/>
              </a:lnSpc>
              <a:spcBef>
                <a:spcPts val="600"/>
              </a:spcBef>
            </a:pPr>
            <a:endParaRPr lang="en-US" sz="1400" dirty="0">
              <a:latin typeface="Times New Roman" charset="0"/>
            </a:endParaRPr>
          </a:p>
          <a:p>
            <a:pPr marL="0" indent="0">
              <a:lnSpc>
                <a:spcPct val="90000"/>
              </a:lnSpc>
              <a:spcBef>
                <a:spcPts val="600"/>
              </a:spcBef>
            </a:pPr>
            <a:endParaRPr lang="en-US" sz="900" dirty="0"/>
          </a:p>
        </p:txBody>
      </p:sp>
      <p:sp>
        <p:nvSpPr>
          <p:cNvPr id="641029" name="Text Box 5"/>
          <p:cNvSpPr txBox="1">
            <a:spLocks noChangeArrowheads="1"/>
          </p:cNvSpPr>
          <p:nvPr/>
        </p:nvSpPr>
        <p:spPr bwMode="auto">
          <a:xfrm>
            <a:off x="361950" y="3836550"/>
            <a:ext cx="8229599" cy="46166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rgbClr val="FF0000"/>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5921" dir="2700000" algn="ctr" rotWithShape="0">
                    <a:schemeClr val="bg2"/>
                  </a:outerShdw>
                </a:effectLst>
              </a14:hiddenEffects>
            </a:ext>
          </a:extLst>
        </p:spPr>
        <p:txBody>
          <a:bodyPr wrap="square" anchor="ctr">
            <a:spAutoFit/>
          </a:bodyPr>
          <a:lstStyle/>
          <a:p>
            <a:pPr algn="l"/>
            <a:r>
              <a:rPr lang="en-US" sz="2400" b="0" dirty="0"/>
              <a:t>A: increases     </a:t>
            </a:r>
            <a:r>
              <a:rPr lang="en-US" sz="2400" b="0" dirty="0" smtClean="0"/>
              <a:t>     B</a:t>
            </a:r>
            <a:r>
              <a:rPr lang="en-US" sz="2400" b="0" dirty="0"/>
              <a:t>: decreases     </a:t>
            </a:r>
            <a:r>
              <a:rPr lang="en-US" sz="2400" b="0" dirty="0" smtClean="0"/>
              <a:t> C</a:t>
            </a:r>
            <a:r>
              <a:rPr lang="en-US" sz="2400" b="0" dirty="0"/>
              <a:t>: stays the same      D: ??</a:t>
            </a:r>
          </a:p>
        </p:txBody>
      </p:sp>
      <p:sp>
        <p:nvSpPr>
          <p:cNvPr id="641030" name="Oval 6"/>
          <p:cNvSpPr>
            <a:spLocks noChangeArrowheads="1"/>
          </p:cNvSpPr>
          <p:nvPr/>
        </p:nvSpPr>
        <p:spPr bwMode="auto">
          <a:xfrm>
            <a:off x="2690813" y="2968625"/>
            <a:ext cx="152400" cy="152400"/>
          </a:xfrm>
          <a:prstGeom prst="ellipse">
            <a:avLst/>
          </a:prstGeom>
          <a:solidFill>
            <a:srgbClr val="CC0000"/>
          </a:solidFill>
          <a:ln>
            <a:no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round/>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641031" name="Text Box 7"/>
          <p:cNvSpPr txBox="1">
            <a:spLocks noChangeArrowheads="1"/>
          </p:cNvSpPr>
          <p:nvPr/>
        </p:nvSpPr>
        <p:spPr bwMode="auto">
          <a:xfrm>
            <a:off x="6389688" y="2736850"/>
            <a:ext cx="598487"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2400" b="0">
                <a:cs typeface="Arial" charset="0"/>
              </a:rPr>
              <a:t>+Q</a:t>
            </a:r>
          </a:p>
        </p:txBody>
      </p:sp>
      <p:sp>
        <p:nvSpPr>
          <p:cNvPr id="641032" name="Oval 8"/>
          <p:cNvSpPr>
            <a:spLocks noChangeArrowheads="1"/>
          </p:cNvSpPr>
          <p:nvPr/>
        </p:nvSpPr>
        <p:spPr bwMode="auto">
          <a:xfrm>
            <a:off x="6286500" y="2959100"/>
            <a:ext cx="152400" cy="152400"/>
          </a:xfrm>
          <a:prstGeom prst="ellipse">
            <a:avLst/>
          </a:prstGeom>
          <a:solidFill>
            <a:schemeClr val="accent2"/>
          </a:solidFill>
          <a:ln>
            <a:no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round/>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641033" name="Line 9"/>
          <p:cNvSpPr>
            <a:spLocks noChangeShapeType="1"/>
          </p:cNvSpPr>
          <p:nvPr/>
        </p:nvSpPr>
        <p:spPr bwMode="auto">
          <a:xfrm flipH="1">
            <a:off x="4819650" y="3046413"/>
            <a:ext cx="1419225" cy="0"/>
          </a:xfrm>
          <a:prstGeom prst="line">
            <a:avLst/>
          </a:prstGeom>
          <a:noFill/>
          <a:ln w="38100">
            <a:solidFill>
              <a:schemeClr val="tx1"/>
            </a:solidFill>
            <a:round/>
            <a:headEnd/>
            <a:tailEnd type="triangle" w="med" len="med"/>
          </a:ln>
          <a:effectLst/>
          <a:extLst>
            <a:ext uri="{909E8E84-426E-40dd-AFC4-6F175D3DCCD1}">
              <a14:hiddenFill xmlns:mc="http://schemas.openxmlformats.org/markup-compatibility/2006" xmlns:mv="urn:schemas-microsoft-com:mac:vml" xmlns:a14="http://schemas.microsoft.com/office/drawing/2010/main" xmlns="">
                <a:noFill/>
              </a14:hiddenFill>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641034" name="Line 10"/>
          <p:cNvSpPr>
            <a:spLocks noChangeShapeType="1"/>
          </p:cNvSpPr>
          <p:nvPr/>
        </p:nvSpPr>
        <p:spPr bwMode="auto">
          <a:xfrm>
            <a:off x="2811463" y="3040063"/>
            <a:ext cx="1419225" cy="0"/>
          </a:xfrm>
          <a:prstGeom prst="line">
            <a:avLst/>
          </a:prstGeom>
          <a:noFill/>
          <a:ln w="38100">
            <a:solidFill>
              <a:schemeClr val="tx1"/>
            </a:solidFill>
            <a:round/>
            <a:headEnd/>
            <a:tailEnd type="triangle" w="med" len="med"/>
          </a:ln>
          <a:effectLst/>
          <a:extLst>
            <a:ext uri="{909E8E84-426E-40dd-AFC4-6F175D3DCCD1}">
              <a14:hiddenFill xmlns:mc="http://schemas.openxmlformats.org/markup-compatibility/2006" xmlns:mv="urn:schemas-microsoft-com:mac:vml" xmlns:a14="http://schemas.microsoft.com/office/drawing/2010/main" xmlns="">
                <a:noFill/>
              </a14:hiddenFill>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641035" name="Text Box 11"/>
          <p:cNvSpPr txBox="1">
            <a:spLocks noChangeArrowheads="1"/>
          </p:cNvSpPr>
          <p:nvPr/>
        </p:nvSpPr>
        <p:spPr bwMode="auto">
          <a:xfrm>
            <a:off x="2092325" y="2852738"/>
            <a:ext cx="522288"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2400" b="0">
                <a:cs typeface="Arial" charset="0"/>
              </a:rPr>
              <a:t>-Q</a:t>
            </a:r>
          </a:p>
        </p:txBody>
      </p:sp>
      <p:sp>
        <p:nvSpPr>
          <p:cNvPr id="12"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8.4</a:t>
            </a:r>
            <a:endParaRPr lang="en-US" sz="800" dirty="0"/>
          </a:p>
        </p:txBody>
      </p:sp>
    </p:spTree>
    <p:extLst>
      <p:ext uri="{BB962C8B-B14F-4D97-AF65-F5344CB8AC3E}">
        <p14:creationId xmlns:p14="http://schemas.microsoft.com/office/powerpoint/2010/main" val="3117553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84238"/>
          </a:xfrm>
        </p:spPr>
        <p:txBody>
          <a:bodyPr/>
          <a:lstStyle/>
          <a:p>
            <a:r>
              <a:rPr lang="en-US" sz="2800" dirty="0" err="1" smtClean="0"/>
              <a:t>U</a:t>
            </a:r>
            <a:r>
              <a:rPr lang="en-US" sz="2800" baseline="-25000" dirty="0" err="1" smtClean="0"/>
              <a:t>em</a:t>
            </a:r>
            <a:r>
              <a:rPr lang="en-US" sz="2800" baseline="-25000" dirty="0" smtClean="0"/>
              <a:t> (outside V)   </a:t>
            </a:r>
            <a:r>
              <a:rPr lang="en-US" sz="2800" dirty="0" smtClean="0"/>
              <a:t>= EM energy in field outside volume V</a:t>
            </a:r>
            <a:endParaRPr lang="en-US" sz="2800" dirty="0"/>
          </a:p>
        </p:txBody>
      </p:sp>
      <p:grpSp>
        <p:nvGrpSpPr>
          <p:cNvPr id="9" name="Group 8"/>
          <p:cNvGrpSpPr/>
          <p:nvPr/>
        </p:nvGrpSpPr>
        <p:grpSpPr>
          <a:xfrm>
            <a:off x="6800642" y="1066800"/>
            <a:ext cx="1710154" cy="1219200"/>
            <a:chOff x="1600200" y="2667000"/>
            <a:chExt cx="1710154" cy="1219200"/>
          </a:xfrm>
        </p:grpSpPr>
        <p:sp>
          <p:nvSpPr>
            <p:cNvPr id="4" name="Oval 3"/>
            <p:cNvSpPr/>
            <p:nvPr/>
          </p:nvSpPr>
          <p:spPr>
            <a:xfrm>
              <a:off x="1600200" y="2667000"/>
              <a:ext cx="1219200" cy="1219200"/>
            </a:xfrm>
            <a:prstGeom prst="ellipse">
              <a:avLst/>
            </a:prstGeom>
            <a:noFill/>
            <a:ln w="19050">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964323" y="3015734"/>
              <a:ext cx="338554" cy="369332"/>
            </a:xfrm>
            <a:prstGeom prst="rect">
              <a:avLst/>
            </a:prstGeom>
            <a:noFill/>
          </p:spPr>
          <p:txBody>
            <a:bodyPr wrap="none" rtlCol="0">
              <a:spAutoFit/>
            </a:bodyPr>
            <a:lstStyle/>
            <a:p>
              <a:r>
                <a:rPr lang="en-US" dirty="0" smtClean="0"/>
                <a:t>V</a:t>
              </a:r>
              <a:endParaRPr lang="en-US" dirty="0"/>
            </a:p>
          </p:txBody>
        </p:sp>
        <p:sp>
          <p:nvSpPr>
            <p:cNvPr id="6" name="TextBox 5"/>
            <p:cNvSpPr txBox="1"/>
            <p:nvPr/>
          </p:nvSpPr>
          <p:spPr>
            <a:xfrm>
              <a:off x="2971800" y="2710934"/>
              <a:ext cx="338554" cy="369332"/>
            </a:xfrm>
            <a:prstGeom prst="rect">
              <a:avLst/>
            </a:prstGeom>
            <a:noFill/>
          </p:spPr>
          <p:txBody>
            <a:bodyPr wrap="none" rtlCol="0">
              <a:spAutoFit/>
            </a:bodyPr>
            <a:lstStyle/>
            <a:p>
              <a:r>
                <a:rPr lang="en-US" dirty="0" smtClean="0"/>
                <a:t>S</a:t>
              </a:r>
              <a:endParaRPr lang="en-US" dirty="0"/>
            </a:p>
          </p:txBody>
        </p:sp>
        <p:cxnSp>
          <p:nvCxnSpPr>
            <p:cNvPr id="8" name="Straight Arrow Connector 7"/>
            <p:cNvCxnSpPr>
              <a:stCxn id="6" idx="1"/>
            </p:cNvCxnSpPr>
            <p:nvPr/>
          </p:nvCxnSpPr>
          <p:spPr>
            <a:xfrm rot="10800000" flipV="1">
              <a:off x="2819400" y="2895600"/>
              <a:ext cx="152400" cy="12013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graphicFrame>
        <p:nvGraphicFramePr>
          <p:cNvPr id="172035" name="Object 3"/>
          <p:cNvGraphicFramePr>
            <a:graphicFrameLocks noChangeAspect="1"/>
          </p:cNvGraphicFramePr>
          <p:nvPr>
            <p:extLst/>
          </p:nvPr>
        </p:nvGraphicFramePr>
        <p:xfrm>
          <a:off x="815975" y="2098675"/>
          <a:ext cx="5640388" cy="3479800"/>
        </p:xfrm>
        <a:graphic>
          <a:graphicData uri="http://schemas.openxmlformats.org/presentationml/2006/ole">
            <mc:AlternateContent xmlns:mc="http://schemas.openxmlformats.org/markup-compatibility/2006">
              <mc:Choice xmlns:v="urn:schemas-microsoft-com:vml" Requires="v">
                <p:oleObj spid="_x0000_s2051" name="Equation" r:id="rId4" imgW="2628900" imgH="1612900" progId="Equation.3">
                  <p:embed/>
                </p:oleObj>
              </mc:Choice>
              <mc:Fallback>
                <p:oleObj name="Equation" r:id="rId4" imgW="2628900" imgH="1612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975" y="2098675"/>
                        <a:ext cx="5640388" cy="347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Oval 9"/>
          <p:cNvSpPr/>
          <p:nvPr/>
        </p:nvSpPr>
        <p:spPr>
          <a:xfrm>
            <a:off x="609600" y="4677193"/>
            <a:ext cx="1981200" cy="9568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3429000" y="3200400"/>
            <a:ext cx="2590800" cy="121920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8.5</a:t>
            </a:r>
            <a:endParaRPr lang="en-US" sz="800" dirty="0"/>
          </a:p>
        </p:txBody>
      </p:sp>
    </p:spTree>
    <p:extLst>
      <p:ext uri="{BB962C8B-B14F-4D97-AF65-F5344CB8AC3E}">
        <p14:creationId xmlns:p14="http://schemas.microsoft.com/office/powerpoint/2010/main" val="425731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105400" y="1268968"/>
            <a:ext cx="319318" cy="369332"/>
          </a:xfrm>
          <a:prstGeom prst="rect">
            <a:avLst/>
          </a:prstGeom>
          <a:noFill/>
        </p:spPr>
        <p:txBody>
          <a:bodyPr wrap="none" rtlCol="0">
            <a:spAutoFit/>
          </a:bodyPr>
          <a:lstStyle/>
          <a:p>
            <a:r>
              <a:rPr lang="en-US" dirty="0" smtClean="0"/>
              <a:t>+</a:t>
            </a:r>
            <a:endParaRPr lang="en-US" dirty="0"/>
          </a:p>
        </p:txBody>
      </p:sp>
      <p:sp>
        <p:nvSpPr>
          <p:cNvPr id="2" name="Title 1"/>
          <p:cNvSpPr>
            <a:spLocks noGrp="1"/>
          </p:cNvSpPr>
          <p:nvPr>
            <p:ph type="title"/>
          </p:nvPr>
        </p:nvSpPr>
        <p:spPr/>
        <p:txBody>
          <a:bodyPr/>
          <a:lstStyle/>
          <a:p>
            <a:r>
              <a:rPr lang="en-US" sz="2800" dirty="0" smtClean="0"/>
              <a:t>Can the force from a  magnetic field </a:t>
            </a:r>
            <a:br>
              <a:rPr lang="en-US" sz="2800" dirty="0" smtClean="0"/>
            </a:br>
            <a:r>
              <a:rPr lang="en-US" sz="2800" dirty="0" smtClean="0"/>
              <a:t>do work on a charge?</a:t>
            </a:r>
            <a:endParaRPr lang="en-US" sz="2800" dirty="0"/>
          </a:p>
        </p:txBody>
      </p:sp>
      <p:sp>
        <p:nvSpPr>
          <p:cNvPr id="3" name="Content Placeholder 2"/>
          <p:cNvSpPr>
            <a:spLocks noGrp="1"/>
          </p:cNvSpPr>
          <p:nvPr>
            <p:ph idx="1"/>
          </p:nvPr>
        </p:nvSpPr>
        <p:spPr>
          <a:xfrm>
            <a:off x="1219200" y="2743200"/>
            <a:ext cx="6248400" cy="3048000"/>
          </a:xfrm>
        </p:spPr>
        <p:txBody>
          <a:bodyPr/>
          <a:lstStyle/>
          <a:p>
            <a:pPr marL="514350" indent="-514350">
              <a:buAutoNum type="alphaUcParenR"/>
            </a:pPr>
            <a:r>
              <a:rPr lang="en-US" sz="2800" dirty="0" smtClean="0"/>
              <a:t>Yes, sure</a:t>
            </a:r>
          </a:p>
          <a:p>
            <a:pPr marL="514350" indent="-514350">
              <a:buAutoNum type="alphaUcParenR"/>
            </a:pPr>
            <a:r>
              <a:rPr lang="en-US" sz="2800" dirty="0" smtClean="0"/>
              <a:t>Yes, but only if </a:t>
            </a:r>
            <a:r>
              <a:rPr lang="en-US" sz="2800" u="sng" dirty="0" smtClean="0"/>
              <a:t>other</a:t>
            </a:r>
            <a:r>
              <a:rPr lang="en-US" sz="2800" dirty="0" smtClean="0"/>
              <a:t> forces are moving the charge</a:t>
            </a:r>
          </a:p>
          <a:p>
            <a:pPr marL="514350" indent="-514350">
              <a:buAutoNum type="alphaUcParenR"/>
            </a:pPr>
            <a:r>
              <a:rPr lang="en-US" sz="2800" dirty="0" smtClean="0"/>
              <a:t>Yes, but only if </a:t>
            </a:r>
            <a:r>
              <a:rPr lang="en-US" sz="2800" u="sng" dirty="0" smtClean="0"/>
              <a:t>no</a:t>
            </a:r>
            <a:r>
              <a:rPr lang="en-US" sz="2800" dirty="0" smtClean="0"/>
              <a:t> other forces are moving the charge</a:t>
            </a:r>
          </a:p>
          <a:p>
            <a:pPr>
              <a:buNone/>
            </a:pPr>
            <a:r>
              <a:rPr lang="en-US" sz="2800" dirty="0" smtClean="0"/>
              <a:t>B) No, never</a:t>
            </a:r>
            <a:endParaRPr lang="en-US" sz="2800" dirty="0"/>
          </a:p>
        </p:txBody>
      </p:sp>
      <p:cxnSp>
        <p:nvCxnSpPr>
          <p:cNvPr id="5" name="Straight Arrow Connector 4"/>
          <p:cNvCxnSpPr/>
          <p:nvPr/>
        </p:nvCxnSpPr>
        <p:spPr>
          <a:xfrm flipV="1">
            <a:off x="2590800" y="1714500"/>
            <a:ext cx="1447800" cy="53340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2743200" y="1866900"/>
            <a:ext cx="1447800" cy="53340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895600" y="2019300"/>
            <a:ext cx="1447800" cy="53340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726323" y="1649968"/>
            <a:ext cx="338554" cy="369332"/>
          </a:xfrm>
          <a:prstGeom prst="rect">
            <a:avLst/>
          </a:prstGeom>
          <a:noFill/>
        </p:spPr>
        <p:txBody>
          <a:bodyPr wrap="none" rtlCol="0">
            <a:spAutoFit/>
          </a:bodyPr>
          <a:lstStyle/>
          <a:p>
            <a:r>
              <a:rPr lang="en-US" dirty="0" smtClean="0"/>
              <a:t>B</a:t>
            </a:r>
            <a:endParaRPr lang="en-US" dirty="0"/>
          </a:p>
        </p:txBody>
      </p:sp>
      <p:sp>
        <p:nvSpPr>
          <p:cNvPr id="9" name="Oval 8"/>
          <p:cNvSpPr/>
          <p:nvPr/>
        </p:nvSpPr>
        <p:spPr>
          <a:xfrm>
            <a:off x="5181600" y="1333500"/>
            <a:ext cx="228600" cy="228600"/>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stCxn id="9" idx="3"/>
          </p:cNvCxnSpPr>
          <p:nvPr/>
        </p:nvCxnSpPr>
        <p:spPr>
          <a:xfrm rot="5400000">
            <a:off x="4800600" y="1604822"/>
            <a:ext cx="490678" cy="33827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726759" y="1453634"/>
            <a:ext cx="300082" cy="369332"/>
          </a:xfrm>
          <a:prstGeom prst="rect">
            <a:avLst/>
          </a:prstGeom>
          <a:noFill/>
        </p:spPr>
        <p:txBody>
          <a:bodyPr wrap="none" rtlCol="0">
            <a:spAutoFit/>
          </a:bodyPr>
          <a:lstStyle/>
          <a:p>
            <a:r>
              <a:rPr lang="en-US" dirty="0" smtClean="0"/>
              <a:t>v</a:t>
            </a:r>
            <a:endParaRPr lang="en-US" dirty="0"/>
          </a:p>
        </p:txBody>
      </p:sp>
      <p:sp>
        <p:nvSpPr>
          <p:cNvPr id="14" name="Oval 13"/>
          <p:cNvSpPr/>
          <p:nvPr/>
        </p:nvSpPr>
        <p:spPr>
          <a:xfrm>
            <a:off x="914400" y="5105400"/>
            <a:ext cx="2590800" cy="80444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8.6</a:t>
            </a:r>
            <a:endParaRPr lang="en-US" sz="800" dirty="0"/>
          </a:p>
        </p:txBody>
      </p:sp>
    </p:spTree>
    <p:extLst>
      <p:ext uri="{BB962C8B-B14F-4D97-AF65-F5344CB8AC3E}">
        <p14:creationId xmlns:p14="http://schemas.microsoft.com/office/powerpoint/2010/main" val="303663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p:cNvSpPr>
          <p:nvPr/>
        </p:nvSpPr>
        <p:spPr>
          <a:xfrm>
            <a:off x="649230" y="826589"/>
            <a:ext cx="7219507" cy="1090022"/>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Arial" charset="0"/>
                <a:ea typeface="Arial" charset="0"/>
                <a:cs typeface="Arial" charset="0"/>
              </a:rPr>
              <a:t>A steady</a:t>
            </a:r>
            <a:r>
              <a:rPr kumimoji="0" lang="en-US" sz="2000" b="0" i="0" u="none" strike="noStrike" kern="1200" cap="none" spc="0" normalizeH="0" noProof="0" dirty="0" smtClean="0">
                <a:ln>
                  <a:noFill/>
                </a:ln>
                <a:solidFill>
                  <a:schemeClr val="tx1"/>
                </a:solidFill>
                <a:effectLst/>
                <a:uLnTx/>
                <a:uFillTx/>
                <a:latin typeface="Arial" charset="0"/>
                <a:ea typeface="Arial" charset="0"/>
                <a:cs typeface="Arial" charset="0"/>
              </a:rPr>
              <a:t> current I flows along a long straight </a:t>
            </a:r>
            <a:r>
              <a:rPr kumimoji="0" lang="en-US" sz="2000" b="0" i="0" u="none" strike="noStrike" kern="1200" cap="none" spc="0" normalizeH="0" noProof="0" dirty="0" err="1" smtClean="0">
                <a:ln>
                  <a:noFill/>
                </a:ln>
                <a:solidFill>
                  <a:schemeClr val="tx1"/>
                </a:solidFill>
                <a:effectLst/>
                <a:uLnTx/>
                <a:uFillTx/>
                <a:latin typeface="Arial" charset="0"/>
                <a:ea typeface="Arial" charset="0"/>
                <a:cs typeface="Arial" charset="0"/>
              </a:rPr>
              <a:t>wir</a:t>
            </a:r>
            <a:r>
              <a:rPr lang="en-US" sz="2000" dirty="0" smtClean="0">
                <a:latin typeface="Arial" charset="0"/>
                <a:ea typeface="Arial" charset="0"/>
                <a:cs typeface="Arial" charset="0"/>
              </a:rPr>
              <a:t>e.</a:t>
            </a:r>
            <a:endParaRPr kumimoji="0" lang="en-US" sz="2000" b="1" i="0" u="none" strike="noStrike" kern="1200" cap="none" spc="0" normalizeH="0" baseline="0" noProof="0" dirty="0" smtClean="0">
              <a:ln>
                <a:noFill/>
              </a:ln>
              <a:solidFill>
                <a:schemeClr val="tx1"/>
              </a:solidFill>
              <a:effectLst/>
              <a:uLnTx/>
              <a:uFillTx/>
              <a:latin typeface="Arial" charset="0"/>
              <a:ea typeface="Arial" charset="0"/>
              <a:cs typeface="Arial" charset="0"/>
            </a:endParaRPr>
          </a:p>
        </p:txBody>
      </p:sp>
      <p:grpSp>
        <p:nvGrpSpPr>
          <p:cNvPr id="4" name="Group 9"/>
          <p:cNvGrpSpPr/>
          <p:nvPr/>
        </p:nvGrpSpPr>
        <p:grpSpPr>
          <a:xfrm>
            <a:off x="574158" y="1790562"/>
            <a:ext cx="8091377" cy="1462581"/>
            <a:chOff x="574158" y="2131224"/>
            <a:chExt cx="8091377" cy="1462581"/>
          </a:xfrm>
        </p:grpSpPr>
        <p:sp>
          <p:nvSpPr>
            <p:cNvPr id="3" name="Rectangle 2"/>
            <p:cNvSpPr/>
            <p:nvPr/>
          </p:nvSpPr>
          <p:spPr>
            <a:xfrm>
              <a:off x="574158" y="2764465"/>
              <a:ext cx="8091377" cy="829340"/>
            </a:xfrm>
            <a:prstGeom prst="rect">
              <a:avLst/>
            </a:prstGeom>
            <a:solidFill>
              <a:schemeClr val="bg1">
                <a:lumMod val="85000"/>
              </a:schemeClr>
            </a:solidFill>
            <a:ln>
              <a:solidFill>
                <a:schemeClr val="tx1"/>
              </a:solidFill>
              <a:headEnd type="triangle" w="lg" len="med"/>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 name="Straight Arrow Connector 4"/>
            <p:cNvCxnSpPr/>
            <p:nvPr/>
          </p:nvCxnSpPr>
          <p:spPr>
            <a:xfrm>
              <a:off x="2817628" y="3211033"/>
              <a:ext cx="2030819"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bwMode="auto">
            <a:xfrm>
              <a:off x="3825468" y="2843289"/>
              <a:ext cx="597676" cy="369332"/>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Times New Roman" pitchFamily="18" charset="0"/>
                  <a:cs typeface="Times New Roman" pitchFamily="18" charset="0"/>
                </a:rPr>
                <a:t>I</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Box 6"/>
            <p:cNvSpPr txBox="1"/>
            <p:nvPr/>
          </p:nvSpPr>
          <p:spPr bwMode="auto">
            <a:xfrm>
              <a:off x="4258984" y="2131224"/>
              <a:ext cx="1093862" cy="369332"/>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Times New Roman" pitchFamily="18" charset="0"/>
                  <a:cs typeface="Times New Roman" pitchFamily="18" charset="0"/>
                </a:rPr>
                <a:t>E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Oval 7"/>
            <p:cNvSpPr/>
            <p:nvPr/>
          </p:nvSpPr>
          <p:spPr>
            <a:xfrm>
              <a:off x="3825468" y="2621117"/>
              <a:ext cx="45719" cy="45719"/>
            </a:xfrm>
            <a:prstGeom prst="ellipse">
              <a:avLst/>
            </a:prstGeom>
            <a:solidFill>
              <a:schemeClr val="tx1"/>
            </a:solidFill>
            <a:ln>
              <a:solidFill>
                <a:schemeClr val="tx1"/>
              </a:solidFill>
              <a:headEnd type="triangle" w="lg" len="med"/>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Arc 8"/>
            <p:cNvSpPr/>
            <p:nvPr/>
          </p:nvSpPr>
          <p:spPr>
            <a:xfrm>
              <a:off x="3870249" y="2315890"/>
              <a:ext cx="935666" cy="567922"/>
            </a:xfrm>
            <a:prstGeom prst="arc">
              <a:avLst>
                <a:gd name="adj1" fmla="val 10954300"/>
                <a:gd name="adj2" fmla="val 14790089"/>
              </a:avLst>
            </a:prstGeom>
            <a:ln>
              <a:solidFill>
                <a:schemeClr val="tx1"/>
              </a:solidFill>
              <a:headEnd type="triangl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1" name="Rectangle 1026"/>
          <p:cNvSpPr txBox="1">
            <a:spLocks/>
          </p:cNvSpPr>
          <p:nvPr/>
        </p:nvSpPr>
        <p:spPr>
          <a:xfrm>
            <a:off x="801630" y="3646967"/>
            <a:ext cx="7219507" cy="1935126"/>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Arial" charset="0"/>
                <a:ea typeface="Arial" charset="0"/>
                <a:cs typeface="Arial" charset="0"/>
              </a:rPr>
              <a:t>The parallel</a:t>
            </a:r>
            <a:r>
              <a:rPr kumimoji="0" lang="en-US" sz="2000" b="0" i="0" u="none" strike="noStrike" kern="1200" cap="none" spc="0" normalizeH="0" noProof="0" dirty="0" smtClean="0">
                <a:ln>
                  <a:noFill/>
                </a:ln>
                <a:solidFill>
                  <a:schemeClr val="tx1"/>
                </a:solidFill>
                <a:effectLst/>
                <a:uLnTx/>
                <a:uFillTx/>
                <a:latin typeface="Arial" charset="0"/>
                <a:ea typeface="Arial" charset="0"/>
                <a:cs typeface="Arial" charset="0"/>
              </a:rPr>
              <a:t> component of the E-field, E</a:t>
            </a:r>
            <a:r>
              <a:rPr kumimoji="0" lang="en-US" sz="2000" b="0" i="0" u="none" strike="noStrike" kern="1200" cap="none" spc="0" normalizeH="0" baseline="30000" noProof="0" dirty="0" smtClean="0">
                <a:ln>
                  <a:noFill/>
                </a:ln>
                <a:solidFill>
                  <a:schemeClr val="tx1"/>
                </a:solidFill>
                <a:effectLst/>
                <a:uLnTx/>
                <a:uFillTx/>
                <a:latin typeface="Arial" charset="0"/>
                <a:ea typeface="Arial" charset="0"/>
                <a:cs typeface="Arial" charset="0"/>
              </a:rPr>
              <a:t>|| </a:t>
            </a:r>
            <a:r>
              <a:rPr kumimoji="0" lang="en-US" sz="2000" b="0" i="0" u="none" strike="noStrike" kern="1200" cap="none" spc="0" normalizeH="0" noProof="0" dirty="0" smtClean="0">
                <a:ln>
                  <a:noFill/>
                </a:ln>
                <a:solidFill>
                  <a:schemeClr val="tx1"/>
                </a:solidFill>
                <a:effectLst/>
                <a:uLnTx/>
                <a:uFillTx/>
                <a:latin typeface="Arial" charset="0"/>
                <a:ea typeface="Arial" charset="0"/>
                <a:cs typeface="Arial" charset="0"/>
              </a:rPr>
              <a:t> , just outside the surface …</a:t>
            </a:r>
          </a:p>
          <a:p>
            <a:pPr marL="457200" marR="0" lvl="0" indent="-457200" algn="l" defTabSz="457200" rtl="0" eaLnBrk="1" fontAlgn="auto" latinLnBrk="0" hangingPunct="1">
              <a:lnSpc>
                <a:spcPct val="100000"/>
              </a:lnSpc>
              <a:spcBef>
                <a:spcPct val="0"/>
              </a:spcBef>
              <a:spcAft>
                <a:spcPts val="0"/>
              </a:spcAft>
              <a:buClrTx/>
              <a:buSzTx/>
              <a:tabLst/>
              <a:defRPr/>
            </a:pPr>
            <a:r>
              <a:rPr lang="en-US" sz="2000" dirty="0" smtClean="0">
                <a:latin typeface="Arial" charset="0"/>
                <a:ea typeface="Arial" charset="0"/>
                <a:cs typeface="Arial" charset="0"/>
              </a:rPr>
              <a:t>A) m</a:t>
            </a:r>
            <a:r>
              <a:rPr lang="en-US" sz="2000" baseline="0" dirty="0" smtClean="0">
                <a:latin typeface="Arial" charset="0"/>
                <a:ea typeface="Arial" charset="0"/>
                <a:cs typeface="Arial" charset="0"/>
              </a:rPr>
              <a:t>ust be zero</a:t>
            </a:r>
            <a:r>
              <a:rPr lang="en-US" sz="2000" dirty="0" smtClean="0">
                <a:latin typeface="Arial" charset="0"/>
                <a:ea typeface="Arial" charset="0"/>
                <a:cs typeface="Arial" charset="0"/>
              </a:rPr>
              <a:t>		B) must be non-zero</a:t>
            </a:r>
          </a:p>
          <a:p>
            <a:pPr marL="457200" marR="0" lvl="0" indent="-457200" algn="l" defTabSz="457200" rtl="0" eaLnBrk="1" fontAlgn="auto" latinLnBrk="0" hangingPunct="1">
              <a:lnSpc>
                <a:spcPct val="100000"/>
              </a:lnSpc>
              <a:spcBef>
                <a:spcPct val="0"/>
              </a:spcBef>
              <a:spcAft>
                <a:spcPts val="0"/>
              </a:spcAft>
              <a:buClrTx/>
              <a:buSzTx/>
              <a:tabLst/>
              <a:defRPr/>
            </a:pPr>
            <a:r>
              <a:rPr lang="en-US" sz="2000" baseline="0" dirty="0" smtClean="0">
                <a:latin typeface="Arial" charset="0"/>
                <a:ea typeface="Arial" charset="0"/>
                <a:cs typeface="Arial" charset="0"/>
              </a:rPr>
              <a:t>C) might</a:t>
            </a:r>
            <a:r>
              <a:rPr lang="en-US" sz="2000" dirty="0" smtClean="0">
                <a:latin typeface="Arial" charset="0"/>
                <a:ea typeface="Arial" charset="0"/>
                <a:cs typeface="Arial" charset="0"/>
              </a:rPr>
              <a:t> be zero or non-zero depending on details</a:t>
            </a:r>
            <a:endParaRPr lang="en-US" sz="2000" baseline="0" dirty="0" smtClean="0">
              <a:latin typeface="Arial" charset="0"/>
              <a:ea typeface="Arial" charset="0"/>
              <a:cs typeface="Arial" charset="0"/>
            </a:endParaRPr>
          </a:p>
        </p:txBody>
      </p:sp>
      <p:sp>
        <p:nvSpPr>
          <p:cNvPr id="12" name="Oval 11"/>
          <p:cNvSpPr/>
          <p:nvPr/>
        </p:nvSpPr>
        <p:spPr>
          <a:xfrm>
            <a:off x="3048000" y="4495800"/>
            <a:ext cx="2667000" cy="513427"/>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8.7</a:t>
            </a:r>
            <a:endParaRPr lang="en-US" sz="800" dirty="0"/>
          </a:p>
        </p:txBody>
      </p:sp>
    </p:spTree>
    <p:extLst>
      <p:ext uri="{BB962C8B-B14F-4D97-AF65-F5344CB8AC3E}">
        <p14:creationId xmlns:p14="http://schemas.microsoft.com/office/powerpoint/2010/main" val="57404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827711" y="2980069"/>
            <a:ext cx="1447800" cy="1588"/>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6894511" y="1839054"/>
            <a:ext cx="1448594" cy="794"/>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275511" y="2773888"/>
            <a:ext cx="417102" cy="523220"/>
          </a:xfrm>
          <a:prstGeom prst="rect">
            <a:avLst/>
          </a:prstGeom>
          <a:noFill/>
        </p:spPr>
        <p:txBody>
          <a:bodyPr wrap="none" rtlCol="0">
            <a:spAutoFit/>
          </a:bodyPr>
          <a:lstStyle/>
          <a:p>
            <a:r>
              <a:rPr lang="en-US" sz="2800" dirty="0" smtClean="0"/>
              <a:t>I</a:t>
            </a:r>
            <a:r>
              <a:rPr lang="en-US" sz="2800" baseline="-25000" dirty="0" smtClean="0"/>
              <a:t>1</a:t>
            </a:r>
            <a:endParaRPr lang="en-US" sz="2800" dirty="0"/>
          </a:p>
        </p:txBody>
      </p:sp>
      <p:sp>
        <p:nvSpPr>
          <p:cNvPr id="15" name="TextBox 14"/>
          <p:cNvSpPr txBox="1"/>
          <p:nvPr/>
        </p:nvSpPr>
        <p:spPr>
          <a:xfrm>
            <a:off x="7620000" y="1163037"/>
            <a:ext cx="417102" cy="523220"/>
          </a:xfrm>
          <a:prstGeom prst="rect">
            <a:avLst/>
          </a:prstGeom>
          <a:noFill/>
        </p:spPr>
        <p:txBody>
          <a:bodyPr wrap="none" rtlCol="0">
            <a:spAutoFit/>
          </a:bodyPr>
          <a:lstStyle/>
          <a:p>
            <a:r>
              <a:rPr lang="en-US" sz="2800" dirty="0" smtClean="0"/>
              <a:t>I</a:t>
            </a:r>
            <a:r>
              <a:rPr lang="en-US" sz="2800" baseline="-25000" dirty="0" smtClean="0"/>
              <a:t>2</a:t>
            </a:r>
            <a:endParaRPr lang="en-US" sz="2800" dirty="0"/>
          </a:p>
        </p:txBody>
      </p:sp>
      <p:cxnSp>
        <p:nvCxnSpPr>
          <p:cNvPr id="19" name="Straight Connector 18"/>
          <p:cNvCxnSpPr/>
          <p:nvPr/>
        </p:nvCxnSpPr>
        <p:spPr>
          <a:xfrm rot="5400000">
            <a:off x="7219354" y="1515005"/>
            <a:ext cx="799703"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6551611" y="2980068"/>
            <a:ext cx="723900"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22" name="Flowchart: Summing Junction 21"/>
          <p:cNvSpPr/>
          <p:nvPr/>
        </p:nvSpPr>
        <p:spPr>
          <a:xfrm>
            <a:off x="6238784" y="2563748"/>
            <a:ext cx="208552" cy="208552"/>
          </a:xfrm>
          <a:prstGeom prst="flowChartSummingJunction">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6064778" y="2040528"/>
            <a:ext cx="556563" cy="523220"/>
          </a:xfrm>
          <a:prstGeom prst="rect">
            <a:avLst/>
          </a:prstGeom>
          <a:noFill/>
        </p:spPr>
        <p:txBody>
          <a:bodyPr wrap="none" rtlCol="0">
            <a:spAutoFit/>
          </a:bodyPr>
          <a:lstStyle/>
          <a:p>
            <a:r>
              <a:rPr lang="en-US" sz="2800" dirty="0" smtClean="0"/>
              <a:t>B</a:t>
            </a:r>
            <a:r>
              <a:rPr lang="en-US" sz="2800" baseline="-25000" dirty="0" smtClean="0"/>
              <a:t>2</a:t>
            </a:r>
            <a:endParaRPr lang="en-US" sz="2800" dirty="0"/>
          </a:p>
        </p:txBody>
      </p:sp>
      <p:cxnSp>
        <p:nvCxnSpPr>
          <p:cNvPr id="25" name="Straight Arrow Connector 24"/>
          <p:cNvCxnSpPr/>
          <p:nvPr/>
        </p:nvCxnSpPr>
        <p:spPr>
          <a:xfrm rot="5400000">
            <a:off x="6321867" y="3596582"/>
            <a:ext cx="598949"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718948" y="3373631"/>
            <a:ext cx="1611339" cy="523220"/>
          </a:xfrm>
          <a:prstGeom prst="rect">
            <a:avLst/>
          </a:prstGeom>
          <a:noFill/>
        </p:spPr>
        <p:txBody>
          <a:bodyPr wrap="none" rtlCol="0">
            <a:spAutoFit/>
          </a:bodyPr>
          <a:lstStyle/>
          <a:p>
            <a:r>
              <a:rPr lang="en-US" sz="2800" dirty="0" err="1" smtClean="0"/>
              <a:t>F</a:t>
            </a:r>
            <a:r>
              <a:rPr lang="en-US" sz="2800" baseline="-25000" dirty="0" err="1" smtClean="0"/>
              <a:t>on</a:t>
            </a:r>
            <a:r>
              <a:rPr lang="en-US" sz="2800" baseline="-25000" dirty="0" smtClean="0"/>
              <a:t> 1 from 2</a:t>
            </a:r>
            <a:endParaRPr lang="en-US" sz="2800" dirty="0"/>
          </a:p>
        </p:txBody>
      </p:sp>
      <p:sp>
        <p:nvSpPr>
          <p:cNvPr id="27" name="TextBox 26"/>
          <p:cNvSpPr txBox="1"/>
          <p:nvPr/>
        </p:nvSpPr>
        <p:spPr>
          <a:xfrm>
            <a:off x="596551" y="1163037"/>
            <a:ext cx="5642234" cy="1200329"/>
          </a:xfrm>
          <a:prstGeom prst="rect">
            <a:avLst/>
          </a:prstGeom>
          <a:noFill/>
        </p:spPr>
        <p:txBody>
          <a:bodyPr wrap="square" rtlCol="0">
            <a:spAutoFit/>
          </a:bodyPr>
          <a:lstStyle/>
          <a:p>
            <a:r>
              <a:rPr lang="en-US" dirty="0" smtClean="0"/>
              <a:t>Two short lengths of wire carry currents as shown.</a:t>
            </a:r>
          </a:p>
          <a:p>
            <a:r>
              <a:rPr lang="en-US" dirty="0" smtClean="0"/>
              <a:t>(The current is supplied by discharging a capacitor.)</a:t>
            </a:r>
          </a:p>
          <a:p>
            <a:r>
              <a:rPr lang="en-US" dirty="0" smtClean="0"/>
              <a:t>The diagram shows the direction of the force on wire 1 due to wire 2.</a:t>
            </a:r>
            <a:endParaRPr lang="en-US" dirty="0"/>
          </a:p>
        </p:txBody>
      </p:sp>
      <p:sp>
        <p:nvSpPr>
          <p:cNvPr id="28" name="TextBox 27"/>
          <p:cNvSpPr txBox="1"/>
          <p:nvPr/>
        </p:nvSpPr>
        <p:spPr>
          <a:xfrm>
            <a:off x="914400" y="2917875"/>
            <a:ext cx="4648200" cy="2949525"/>
          </a:xfrm>
          <a:prstGeom prst="rect">
            <a:avLst/>
          </a:prstGeom>
          <a:noFill/>
        </p:spPr>
        <p:txBody>
          <a:bodyPr wrap="square" rtlCol="0">
            <a:spAutoFit/>
          </a:bodyPr>
          <a:lstStyle/>
          <a:p>
            <a:pPr>
              <a:lnSpc>
                <a:spcPct val="150000"/>
              </a:lnSpc>
            </a:pPr>
            <a:r>
              <a:rPr lang="en-US" dirty="0" smtClean="0"/>
              <a:t>What is the direction of the force on wire 2 due to wire 1?</a:t>
            </a:r>
          </a:p>
          <a:p>
            <a:pPr>
              <a:lnSpc>
                <a:spcPct val="150000"/>
              </a:lnSpc>
            </a:pPr>
            <a:r>
              <a:rPr lang="en-US" dirty="0" smtClean="0"/>
              <a:t>A) </a:t>
            </a:r>
          </a:p>
          <a:p>
            <a:pPr>
              <a:lnSpc>
                <a:spcPct val="150000"/>
              </a:lnSpc>
            </a:pPr>
            <a:r>
              <a:rPr lang="en-US" dirty="0" smtClean="0"/>
              <a:t>B)</a:t>
            </a:r>
          </a:p>
          <a:p>
            <a:pPr>
              <a:lnSpc>
                <a:spcPct val="150000"/>
              </a:lnSpc>
            </a:pPr>
            <a:r>
              <a:rPr lang="en-US" dirty="0" smtClean="0"/>
              <a:t>C)</a:t>
            </a:r>
          </a:p>
          <a:p>
            <a:pPr>
              <a:lnSpc>
                <a:spcPct val="150000"/>
              </a:lnSpc>
            </a:pPr>
            <a:r>
              <a:rPr lang="en-US" dirty="0" smtClean="0"/>
              <a:t>D)</a:t>
            </a:r>
          </a:p>
          <a:p>
            <a:pPr>
              <a:lnSpc>
                <a:spcPct val="150000"/>
              </a:lnSpc>
            </a:pPr>
            <a:r>
              <a:rPr lang="en-US" dirty="0" smtClean="0"/>
              <a:t>E) None of these</a:t>
            </a:r>
            <a:endParaRPr lang="en-US" dirty="0"/>
          </a:p>
        </p:txBody>
      </p:sp>
      <p:grpSp>
        <p:nvGrpSpPr>
          <p:cNvPr id="33" name="Group 32"/>
          <p:cNvGrpSpPr/>
          <p:nvPr/>
        </p:nvGrpSpPr>
        <p:grpSpPr>
          <a:xfrm>
            <a:off x="1371600" y="3962400"/>
            <a:ext cx="533400" cy="1600200"/>
            <a:chOff x="1371600" y="3962400"/>
            <a:chExt cx="533400" cy="1600200"/>
          </a:xfrm>
        </p:grpSpPr>
        <p:sp>
          <p:nvSpPr>
            <p:cNvPr id="29" name="Right Arrow 28"/>
            <p:cNvSpPr/>
            <p:nvPr/>
          </p:nvSpPr>
          <p:spPr>
            <a:xfrm>
              <a:off x="1371600" y="3962400"/>
              <a:ext cx="533400" cy="163051"/>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ight Arrow 29"/>
            <p:cNvSpPr/>
            <p:nvPr/>
          </p:nvSpPr>
          <p:spPr>
            <a:xfrm rot="10800000">
              <a:off x="1371600" y="4419600"/>
              <a:ext cx="533400" cy="163051"/>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ight Arrow 30"/>
            <p:cNvSpPr/>
            <p:nvPr/>
          </p:nvSpPr>
          <p:spPr>
            <a:xfrm rot="16200000">
              <a:off x="1436740" y="4811661"/>
              <a:ext cx="337574" cy="163053"/>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ight Arrow 31"/>
            <p:cNvSpPr/>
            <p:nvPr/>
          </p:nvSpPr>
          <p:spPr>
            <a:xfrm rot="5400000">
              <a:off x="1426086" y="5312286"/>
              <a:ext cx="337574" cy="163053"/>
            </a:xfrm>
            <a:prstGeom prst="rightArrow">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Oval 19"/>
          <p:cNvSpPr/>
          <p:nvPr/>
        </p:nvSpPr>
        <p:spPr>
          <a:xfrm>
            <a:off x="914400" y="3810000"/>
            <a:ext cx="1295400" cy="47842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Box 8"/>
          <p:cNvSpPr txBox="1">
            <a:spLocks noChangeArrowheads="1"/>
          </p:cNvSpPr>
          <p:nvPr/>
        </p:nvSpPr>
        <p:spPr bwMode="auto">
          <a:xfrm>
            <a:off x="0" y="0"/>
            <a:ext cx="314559" cy="215444"/>
          </a:xfrm>
          <a:prstGeom prst="rect">
            <a:avLst/>
          </a:prstGeom>
          <a:noFill/>
          <a:ln w="9525">
            <a:noFill/>
            <a:miter lim="800000"/>
            <a:headEnd/>
            <a:tailEnd/>
          </a:ln>
        </p:spPr>
        <p:txBody>
          <a:bodyPr wrap="none">
            <a:prstTxWarp prst="textNoShape">
              <a:avLst/>
            </a:prstTxWarp>
            <a:spAutoFit/>
          </a:bodyPr>
          <a:lstStyle/>
          <a:p>
            <a:r>
              <a:rPr lang="en-US" sz="800" dirty="0" smtClean="0"/>
              <a:t>8.9</a:t>
            </a:r>
            <a:endParaRPr lang="en-US" sz="800" dirty="0"/>
          </a:p>
        </p:txBody>
      </p:sp>
    </p:spTree>
    <p:extLst>
      <p:ext uri="{BB962C8B-B14F-4D97-AF65-F5344CB8AC3E}">
        <p14:creationId xmlns:p14="http://schemas.microsoft.com/office/powerpoint/2010/main" val="230784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4360010" y="5205370"/>
            <a:ext cx="1447800" cy="1588"/>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rot="5400000" flipH="1" flipV="1">
            <a:off x="5983373" y="3701804"/>
            <a:ext cx="1448594" cy="794"/>
          </a:xfrm>
          <a:prstGeom prst="line">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5251247" y="4682149"/>
            <a:ext cx="417102" cy="523220"/>
          </a:xfrm>
          <a:prstGeom prst="rect">
            <a:avLst/>
          </a:prstGeom>
          <a:noFill/>
        </p:spPr>
        <p:txBody>
          <a:bodyPr wrap="none" rtlCol="0">
            <a:spAutoFit/>
          </a:bodyPr>
          <a:lstStyle/>
          <a:p>
            <a:r>
              <a:rPr lang="en-US" sz="2800" dirty="0" smtClean="0"/>
              <a:t>I</a:t>
            </a:r>
            <a:r>
              <a:rPr lang="en-US" sz="2800" baseline="-25000" dirty="0" smtClean="0"/>
              <a:t>1</a:t>
            </a:r>
            <a:endParaRPr lang="en-US" sz="2800" dirty="0"/>
          </a:p>
        </p:txBody>
      </p:sp>
      <p:sp>
        <p:nvSpPr>
          <p:cNvPr id="5" name="TextBox 4"/>
          <p:cNvSpPr txBox="1"/>
          <p:nvPr/>
        </p:nvSpPr>
        <p:spPr>
          <a:xfrm>
            <a:off x="6708862" y="3025787"/>
            <a:ext cx="417102" cy="523220"/>
          </a:xfrm>
          <a:prstGeom prst="rect">
            <a:avLst/>
          </a:prstGeom>
          <a:noFill/>
        </p:spPr>
        <p:txBody>
          <a:bodyPr wrap="none" rtlCol="0">
            <a:spAutoFit/>
          </a:bodyPr>
          <a:lstStyle/>
          <a:p>
            <a:r>
              <a:rPr lang="en-US" sz="2800" dirty="0" smtClean="0"/>
              <a:t>I</a:t>
            </a:r>
            <a:r>
              <a:rPr lang="en-US" sz="2800" baseline="-25000" dirty="0" smtClean="0"/>
              <a:t>2</a:t>
            </a:r>
            <a:endParaRPr lang="en-US" sz="2800" dirty="0"/>
          </a:p>
        </p:txBody>
      </p:sp>
      <p:cxnSp>
        <p:nvCxnSpPr>
          <p:cNvPr id="6" name="Straight Connector 5"/>
          <p:cNvCxnSpPr/>
          <p:nvPr/>
        </p:nvCxnSpPr>
        <p:spPr>
          <a:xfrm rot="5400000">
            <a:off x="6308216" y="3377755"/>
            <a:ext cx="799703"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10800000" flipV="1">
            <a:off x="5083910" y="5205369"/>
            <a:ext cx="723900"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8" name="Flowchart: Summing Junction 7"/>
          <p:cNvSpPr/>
          <p:nvPr/>
        </p:nvSpPr>
        <p:spPr>
          <a:xfrm>
            <a:off x="4771083" y="4789049"/>
            <a:ext cx="208552" cy="208552"/>
          </a:xfrm>
          <a:prstGeom prst="flowChartSummingJunction">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597077" y="4265829"/>
            <a:ext cx="556563" cy="523220"/>
          </a:xfrm>
          <a:prstGeom prst="rect">
            <a:avLst/>
          </a:prstGeom>
          <a:noFill/>
        </p:spPr>
        <p:txBody>
          <a:bodyPr wrap="none" rtlCol="0">
            <a:spAutoFit/>
          </a:bodyPr>
          <a:lstStyle/>
          <a:p>
            <a:r>
              <a:rPr lang="en-US" sz="2800" dirty="0" smtClean="0"/>
              <a:t>B</a:t>
            </a:r>
            <a:r>
              <a:rPr lang="en-US" sz="2800" baseline="-25000" dirty="0" smtClean="0"/>
              <a:t>2</a:t>
            </a:r>
            <a:endParaRPr lang="en-US" sz="2800" dirty="0"/>
          </a:p>
        </p:txBody>
      </p:sp>
      <p:cxnSp>
        <p:nvCxnSpPr>
          <p:cNvPr id="10" name="Straight Arrow Connector 9"/>
          <p:cNvCxnSpPr/>
          <p:nvPr/>
        </p:nvCxnSpPr>
        <p:spPr>
          <a:xfrm rot="5400000">
            <a:off x="4854166" y="5821883"/>
            <a:ext cx="598949"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251247" y="5598932"/>
            <a:ext cx="1611339" cy="523220"/>
          </a:xfrm>
          <a:prstGeom prst="rect">
            <a:avLst/>
          </a:prstGeom>
          <a:noFill/>
        </p:spPr>
        <p:txBody>
          <a:bodyPr wrap="none" rtlCol="0">
            <a:spAutoFit/>
          </a:bodyPr>
          <a:lstStyle/>
          <a:p>
            <a:r>
              <a:rPr lang="en-US" sz="2800" dirty="0" err="1" smtClean="0"/>
              <a:t>F</a:t>
            </a:r>
            <a:r>
              <a:rPr lang="en-US" sz="2800" baseline="-25000" dirty="0" err="1" smtClean="0"/>
              <a:t>on</a:t>
            </a:r>
            <a:r>
              <a:rPr lang="en-US" sz="2800" baseline="-25000" dirty="0" smtClean="0"/>
              <a:t> 1 from 2</a:t>
            </a:r>
            <a:endParaRPr lang="en-US" sz="2800" dirty="0"/>
          </a:p>
        </p:txBody>
      </p:sp>
      <p:cxnSp>
        <p:nvCxnSpPr>
          <p:cNvPr id="13" name="Straight Connector 12"/>
          <p:cNvCxnSpPr/>
          <p:nvPr/>
        </p:nvCxnSpPr>
        <p:spPr>
          <a:xfrm>
            <a:off x="7151585" y="3901690"/>
            <a:ext cx="713874" cy="1588"/>
          </a:xfrm>
          <a:prstGeom prst="line">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034168" y="3903278"/>
            <a:ext cx="1611339" cy="523220"/>
          </a:xfrm>
          <a:prstGeom prst="rect">
            <a:avLst/>
          </a:prstGeom>
          <a:noFill/>
        </p:spPr>
        <p:txBody>
          <a:bodyPr wrap="none" rtlCol="0">
            <a:spAutoFit/>
          </a:bodyPr>
          <a:lstStyle/>
          <a:p>
            <a:r>
              <a:rPr lang="en-US" sz="2800" dirty="0" err="1" smtClean="0"/>
              <a:t>F</a:t>
            </a:r>
            <a:r>
              <a:rPr lang="en-US" sz="2800" baseline="-25000" dirty="0" err="1" smtClean="0"/>
              <a:t>on</a:t>
            </a:r>
            <a:r>
              <a:rPr lang="en-US" sz="2800" baseline="-25000" dirty="0" smtClean="0"/>
              <a:t> 2 from 1</a:t>
            </a:r>
            <a:endParaRPr lang="en-US" sz="2800" dirty="0"/>
          </a:p>
        </p:txBody>
      </p:sp>
      <p:sp>
        <p:nvSpPr>
          <p:cNvPr id="15" name="Flowchart: Summing Junction 14"/>
          <p:cNvSpPr/>
          <p:nvPr/>
        </p:nvSpPr>
        <p:spPr>
          <a:xfrm>
            <a:off x="7299970" y="3340455"/>
            <a:ext cx="208552" cy="208552"/>
          </a:xfrm>
          <a:prstGeom prst="flowChartSummingJunction">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7508522" y="3078845"/>
            <a:ext cx="556563" cy="523220"/>
          </a:xfrm>
          <a:prstGeom prst="rect">
            <a:avLst/>
          </a:prstGeom>
          <a:noFill/>
        </p:spPr>
        <p:txBody>
          <a:bodyPr wrap="none" rtlCol="0">
            <a:spAutoFit/>
          </a:bodyPr>
          <a:lstStyle/>
          <a:p>
            <a:r>
              <a:rPr lang="en-US" sz="2800" dirty="0" smtClean="0"/>
              <a:t>B</a:t>
            </a:r>
            <a:r>
              <a:rPr lang="en-US" sz="2800" baseline="-25000" dirty="0" smtClean="0"/>
              <a:t>1</a:t>
            </a:r>
            <a:endParaRPr lang="en-US" sz="2800" dirty="0"/>
          </a:p>
        </p:txBody>
      </p:sp>
      <p:sp>
        <p:nvSpPr>
          <p:cNvPr id="17" name="TextBox 16"/>
          <p:cNvSpPr txBox="1"/>
          <p:nvPr/>
        </p:nvSpPr>
        <p:spPr>
          <a:xfrm>
            <a:off x="1295400" y="685800"/>
            <a:ext cx="6096000" cy="1754326"/>
          </a:xfrm>
          <a:prstGeom prst="rect">
            <a:avLst/>
          </a:prstGeom>
          <a:noFill/>
        </p:spPr>
        <p:txBody>
          <a:bodyPr wrap="square" rtlCol="0">
            <a:spAutoFit/>
          </a:bodyPr>
          <a:lstStyle/>
          <a:p>
            <a:r>
              <a:rPr lang="en-US" dirty="0" smtClean="0"/>
              <a:t>Two charged capacitors discharge through wires.  The magnetic field forces are not equal and opposite.  After the discharge the momentum of the capacitors is to the lower right. What’s the resolution of this Newton’s Third Law paradox?</a:t>
            </a:r>
          </a:p>
          <a:p>
            <a:endParaRPr lang="en-US" dirty="0"/>
          </a:p>
        </p:txBody>
      </p:sp>
      <p:sp>
        <p:nvSpPr>
          <p:cNvPr id="20" name="Rectangle 19"/>
          <p:cNvSpPr/>
          <p:nvPr/>
        </p:nvSpPr>
        <p:spPr>
          <a:xfrm>
            <a:off x="4283810" y="4592708"/>
            <a:ext cx="76200" cy="1225321"/>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5807810" y="4592708"/>
            <a:ext cx="76200" cy="1225321"/>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999293" y="2932185"/>
            <a:ext cx="1415960" cy="4571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999293" y="4426498"/>
            <a:ext cx="1415960" cy="4571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408534" y="1968034"/>
            <a:ext cx="4589082" cy="3287695"/>
            <a:chOff x="408534" y="1968034"/>
            <a:chExt cx="4589082" cy="3287695"/>
          </a:xfrm>
        </p:grpSpPr>
        <p:grpSp>
          <p:nvGrpSpPr>
            <p:cNvPr id="32" name="Group 31"/>
            <p:cNvGrpSpPr/>
            <p:nvPr/>
          </p:nvGrpSpPr>
          <p:grpSpPr>
            <a:xfrm rot="1345033">
              <a:off x="3051288" y="3442943"/>
              <a:ext cx="1600201" cy="588182"/>
              <a:chOff x="1600200" y="2960825"/>
              <a:chExt cx="2819401" cy="1306375"/>
            </a:xfrm>
          </p:grpSpPr>
          <p:sp>
            <p:nvSpPr>
              <p:cNvPr id="26" name="Arc 25"/>
              <p:cNvSpPr/>
              <p:nvPr/>
            </p:nvSpPr>
            <p:spPr>
              <a:xfrm>
                <a:off x="1905000" y="334045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Arc 26"/>
              <p:cNvSpPr/>
              <p:nvPr/>
            </p:nvSpPr>
            <p:spPr>
              <a:xfrm rot="10800000">
                <a:off x="2514601" y="296082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Arc 27"/>
              <p:cNvSpPr/>
              <p:nvPr/>
            </p:nvSpPr>
            <p:spPr>
              <a:xfrm>
                <a:off x="3124200" y="334182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Arc 28"/>
              <p:cNvSpPr/>
              <p:nvPr/>
            </p:nvSpPr>
            <p:spPr>
              <a:xfrm rot="10800000">
                <a:off x="3733801" y="296219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Arrow Connector 30"/>
              <p:cNvCxnSpPr>
                <a:stCxn id="26" idx="0"/>
              </p:cNvCxnSpPr>
              <p:nvPr/>
            </p:nvCxnSpPr>
            <p:spPr>
              <a:xfrm rot="5400000" flipH="1">
                <a:off x="1758679" y="3443587"/>
                <a:ext cx="16355" cy="33331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rot="3471441">
              <a:off x="3903424" y="2474044"/>
              <a:ext cx="1600201" cy="588182"/>
              <a:chOff x="1600200" y="2960825"/>
              <a:chExt cx="2819401" cy="1306375"/>
            </a:xfrm>
          </p:grpSpPr>
          <p:sp>
            <p:nvSpPr>
              <p:cNvPr id="34" name="Arc 33"/>
              <p:cNvSpPr/>
              <p:nvPr/>
            </p:nvSpPr>
            <p:spPr>
              <a:xfrm>
                <a:off x="1905000" y="334045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Arc 34"/>
              <p:cNvSpPr/>
              <p:nvPr/>
            </p:nvSpPr>
            <p:spPr>
              <a:xfrm rot="10800000">
                <a:off x="2514601" y="296082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Arc 35"/>
              <p:cNvSpPr/>
              <p:nvPr/>
            </p:nvSpPr>
            <p:spPr>
              <a:xfrm>
                <a:off x="3124200" y="334182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Arc 36"/>
              <p:cNvSpPr/>
              <p:nvPr/>
            </p:nvSpPr>
            <p:spPr>
              <a:xfrm rot="10800000">
                <a:off x="3733801" y="296219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8" name="Straight Arrow Connector 37"/>
              <p:cNvCxnSpPr>
                <a:stCxn id="34" idx="0"/>
              </p:cNvCxnSpPr>
              <p:nvPr/>
            </p:nvCxnSpPr>
            <p:spPr>
              <a:xfrm rot="5400000" flipH="1">
                <a:off x="1758679" y="3443587"/>
                <a:ext cx="16355" cy="33331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rot="2572514">
              <a:off x="3242042" y="2759641"/>
              <a:ext cx="1600201" cy="588182"/>
              <a:chOff x="1600200" y="2960825"/>
              <a:chExt cx="2819401" cy="1306375"/>
            </a:xfrm>
          </p:grpSpPr>
          <p:sp>
            <p:nvSpPr>
              <p:cNvPr id="40" name="Arc 39"/>
              <p:cNvSpPr/>
              <p:nvPr/>
            </p:nvSpPr>
            <p:spPr>
              <a:xfrm>
                <a:off x="1905000" y="334045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Arc 40"/>
              <p:cNvSpPr/>
              <p:nvPr/>
            </p:nvSpPr>
            <p:spPr>
              <a:xfrm rot="10800000">
                <a:off x="2514601" y="2960825"/>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Arc 41"/>
              <p:cNvSpPr/>
              <p:nvPr/>
            </p:nvSpPr>
            <p:spPr>
              <a:xfrm>
                <a:off x="3124200" y="334182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Arc 42"/>
              <p:cNvSpPr/>
              <p:nvPr/>
            </p:nvSpPr>
            <p:spPr>
              <a:xfrm rot="10800000">
                <a:off x="3733801" y="2962196"/>
                <a:ext cx="685800" cy="925374"/>
              </a:xfrm>
              <a:prstGeom prst="arc">
                <a:avLst>
                  <a:gd name="adj1" fmla="val 12626214"/>
                  <a:gd name="adj2" fmla="val 19710909"/>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4" name="Straight Arrow Connector 43"/>
              <p:cNvCxnSpPr>
                <a:stCxn id="40" idx="0"/>
              </p:cNvCxnSpPr>
              <p:nvPr/>
            </p:nvCxnSpPr>
            <p:spPr>
              <a:xfrm rot="5400000" flipH="1">
                <a:off x="1758679" y="3443587"/>
                <a:ext cx="16355" cy="33331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408534" y="3778401"/>
              <a:ext cx="3654957" cy="1477328"/>
            </a:xfrm>
            <a:prstGeom prst="rect">
              <a:avLst/>
            </a:prstGeom>
            <a:noFill/>
          </p:spPr>
          <p:txBody>
            <a:bodyPr wrap="square" rtlCol="0">
              <a:spAutoFit/>
            </a:bodyPr>
            <a:lstStyle/>
            <a:p>
              <a:r>
                <a:rPr lang="en-US" dirty="0" smtClean="0"/>
                <a:t>Answer: </a:t>
              </a:r>
            </a:p>
            <a:p>
              <a:r>
                <a:rPr lang="en-US" dirty="0" smtClean="0"/>
                <a:t>Momentum in the EM radiation.</a:t>
              </a:r>
            </a:p>
            <a:p>
              <a:r>
                <a:rPr lang="en-US" dirty="0" smtClean="0"/>
                <a:t>When </a:t>
              </a:r>
              <a:r>
                <a:rPr lang="en-US" u="sng" dirty="0" smtClean="0"/>
                <a:t>all</a:t>
              </a:r>
              <a:r>
                <a:rPr lang="en-US" dirty="0" smtClean="0"/>
                <a:t> momentum is included, the center-of-mass of the system remains stationary.</a:t>
              </a:r>
            </a:p>
          </p:txBody>
        </p:sp>
      </p:grpSp>
      <p:sp>
        <p:nvSpPr>
          <p:cNvPr id="46"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8.11</a:t>
            </a:r>
            <a:endParaRPr lang="en-US" sz="800" dirty="0"/>
          </a:p>
        </p:txBody>
      </p:sp>
    </p:spTree>
    <p:extLst>
      <p:ext uri="{BB962C8B-B14F-4D97-AF65-F5344CB8AC3E}">
        <p14:creationId xmlns:p14="http://schemas.microsoft.com/office/powerpoint/2010/main" val="311402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8393" y="1058440"/>
            <a:ext cx="5102075" cy="3693319"/>
          </a:xfrm>
          <a:prstGeom prst="rect">
            <a:avLst/>
          </a:prstGeom>
          <a:noFill/>
        </p:spPr>
        <p:txBody>
          <a:bodyPr wrap="square" rtlCol="0">
            <a:spAutoFit/>
          </a:bodyPr>
          <a:lstStyle/>
          <a:p>
            <a:r>
              <a:rPr lang="en-US" dirty="0" smtClean="0"/>
              <a:t>Feynman’s Paradox: </a:t>
            </a:r>
          </a:p>
          <a:p>
            <a:r>
              <a:rPr lang="en-US" dirty="0" smtClean="0"/>
              <a:t>Two charged balls are attached to a horizontal ring that can rotate  about a vertical axis without friction.  A solenoid with current I is on the axis.  Initially, everything is at rest.</a:t>
            </a:r>
          </a:p>
          <a:p>
            <a:endParaRPr lang="en-US" dirty="0" smtClean="0"/>
          </a:p>
          <a:p>
            <a:r>
              <a:rPr lang="en-US" dirty="0" smtClean="0"/>
              <a:t>The current in the solenoid is turned off.  </a:t>
            </a:r>
          </a:p>
          <a:p>
            <a:r>
              <a:rPr lang="en-US" dirty="0" smtClean="0"/>
              <a:t>What happens to the charges?  </a:t>
            </a:r>
          </a:p>
          <a:p>
            <a:endParaRPr lang="en-US" dirty="0" smtClean="0"/>
          </a:p>
          <a:p>
            <a:pPr marL="342900" indent="-342900">
              <a:buAutoNum type="alphaUcParenR"/>
            </a:pPr>
            <a:r>
              <a:rPr lang="en-US" dirty="0" smtClean="0"/>
              <a:t>They remain at rest</a:t>
            </a:r>
          </a:p>
          <a:p>
            <a:pPr marL="342900" indent="-342900">
              <a:buAutoNum type="alphaUcParenR"/>
            </a:pPr>
            <a:r>
              <a:rPr lang="en-US" dirty="0" smtClean="0"/>
              <a:t>They rotate CW. </a:t>
            </a:r>
          </a:p>
          <a:p>
            <a:pPr marL="342900" indent="-342900">
              <a:buAutoNum type="alphaUcParenR"/>
            </a:pPr>
            <a:r>
              <a:rPr lang="en-US" dirty="0" smtClean="0"/>
              <a:t>They rotate CCW. </a:t>
            </a:r>
          </a:p>
          <a:p>
            <a:endParaRPr lang="en-US" dirty="0"/>
          </a:p>
        </p:txBody>
      </p:sp>
      <p:grpSp>
        <p:nvGrpSpPr>
          <p:cNvPr id="283650" name="Group 2"/>
          <p:cNvGrpSpPr>
            <a:grpSpLocks noChangeAspect="1"/>
          </p:cNvGrpSpPr>
          <p:nvPr/>
        </p:nvGrpSpPr>
        <p:grpSpPr bwMode="auto">
          <a:xfrm>
            <a:off x="5965154" y="1044776"/>
            <a:ext cx="2112045" cy="4920031"/>
            <a:chOff x="4273" y="4037"/>
            <a:chExt cx="2396" cy="5585"/>
          </a:xfrm>
        </p:grpSpPr>
        <p:grpSp>
          <p:nvGrpSpPr>
            <p:cNvPr id="283652" name="Group 4"/>
            <p:cNvGrpSpPr>
              <a:grpSpLocks/>
            </p:cNvGrpSpPr>
            <p:nvPr/>
          </p:nvGrpSpPr>
          <p:grpSpPr bwMode="auto">
            <a:xfrm rot="5400000">
              <a:off x="2726" y="6625"/>
              <a:ext cx="5464" cy="530"/>
              <a:chOff x="2846" y="6394"/>
              <a:chExt cx="5464" cy="530"/>
            </a:xfrm>
          </p:grpSpPr>
          <p:sp>
            <p:nvSpPr>
              <p:cNvPr id="283653" name="Oval 5"/>
              <p:cNvSpPr>
                <a:spLocks noChangeArrowheads="1"/>
              </p:cNvSpPr>
              <p:nvPr/>
            </p:nvSpPr>
            <p:spPr bwMode="auto">
              <a:xfrm>
                <a:off x="2846" y="6394"/>
                <a:ext cx="560" cy="530"/>
              </a:xfrm>
              <a:prstGeom prst="ellipse">
                <a:avLst/>
              </a:prstGeom>
              <a:solidFill>
                <a:srgbClr val="FFFFFF"/>
              </a:solid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4" name="Arc 6"/>
              <p:cNvSpPr>
                <a:spLocks/>
              </p:cNvSpPr>
              <p:nvPr/>
            </p:nvSpPr>
            <p:spPr bwMode="auto">
              <a:xfrm>
                <a:off x="8014"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5" name="Arc 7"/>
              <p:cNvSpPr>
                <a:spLocks/>
              </p:cNvSpPr>
              <p:nvPr/>
            </p:nvSpPr>
            <p:spPr bwMode="auto">
              <a:xfrm>
                <a:off x="7937"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6" name="Arc 8"/>
              <p:cNvSpPr>
                <a:spLocks/>
              </p:cNvSpPr>
              <p:nvPr/>
            </p:nvSpPr>
            <p:spPr bwMode="auto">
              <a:xfrm>
                <a:off x="786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7" name="Arc 9"/>
              <p:cNvSpPr>
                <a:spLocks/>
              </p:cNvSpPr>
              <p:nvPr/>
            </p:nvSpPr>
            <p:spPr bwMode="auto">
              <a:xfrm>
                <a:off x="778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8" name="Arc 10"/>
              <p:cNvSpPr>
                <a:spLocks/>
              </p:cNvSpPr>
              <p:nvPr/>
            </p:nvSpPr>
            <p:spPr bwMode="auto">
              <a:xfrm>
                <a:off x="7707"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59" name="Arc 11"/>
              <p:cNvSpPr>
                <a:spLocks/>
              </p:cNvSpPr>
              <p:nvPr/>
            </p:nvSpPr>
            <p:spPr bwMode="auto">
              <a:xfrm>
                <a:off x="7629"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0" name="Arc 12"/>
              <p:cNvSpPr>
                <a:spLocks/>
              </p:cNvSpPr>
              <p:nvPr/>
            </p:nvSpPr>
            <p:spPr bwMode="auto">
              <a:xfrm>
                <a:off x="7556"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1" name="Arc 13"/>
              <p:cNvSpPr>
                <a:spLocks/>
              </p:cNvSpPr>
              <p:nvPr/>
            </p:nvSpPr>
            <p:spPr bwMode="auto">
              <a:xfrm>
                <a:off x="7478"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2" name="Arc 14"/>
              <p:cNvSpPr>
                <a:spLocks/>
              </p:cNvSpPr>
              <p:nvPr/>
            </p:nvSpPr>
            <p:spPr bwMode="auto">
              <a:xfrm>
                <a:off x="7400"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3" name="Arc 15"/>
              <p:cNvSpPr>
                <a:spLocks/>
              </p:cNvSpPr>
              <p:nvPr/>
            </p:nvSpPr>
            <p:spPr bwMode="auto">
              <a:xfrm>
                <a:off x="7322"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4" name="Arc 16"/>
              <p:cNvSpPr>
                <a:spLocks/>
              </p:cNvSpPr>
              <p:nvPr/>
            </p:nvSpPr>
            <p:spPr bwMode="auto">
              <a:xfrm>
                <a:off x="7248"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5" name="Arc 17"/>
              <p:cNvSpPr>
                <a:spLocks/>
              </p:cNvSpPr>
              <p:nvPr/>
            </p:nvSpPr>
            <p:spPr bwMode="auto">
              <a:xfrm>
                <a:off x="7171"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6" name="Arc 18"/>
              <p:cNvSpPr>
                <a:spLocks/>
              </p:cNvSpPr>
              <p:nvPr/>
            </p:nvSpPr>
            <p:spPr bwMode="auto">
              <a:xfrm>
                <a:off x="709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7" name="Arc 19"/>
              <p:cNvSpPr>
                <a:spLocks/>
              </p:cNvSpPr>
              <p:nvPr/>
            </p:nvSpPr>
            <p:spPr bwMode="auto">
              <a:xfrm>
                <a:off x="701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8" name="Arc 20"/>
              <p:cNvSpPr>
                <a:spLocks/>
              </p:cNvSpPr>
              <p:nvPr/>
            </p:nvSpPr>
            <p:spPr bwMode="auto">
              <a:xfrm>
                <a:off x="6941"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69" name="Arc 21"/>
              <p:cNvSpPr>
                <a:spLocks/>
              </p:cNvSpPr>
              <p:nvPr/>
            </p:nvSpPr>
            <p:spPr bwMode="auto">
              <a:xfrm>
                <a:off x="686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0" name="Arc 22"/>
              <p:cNvSpPr>
                <a:spLocks/>
              </p:cNvSpPr>
              <p:nvPr/>
            </p:nvSpPr>
            <p:spPr bwMode="auto">
              <a:xfrm>
                <a:off x="6789"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1" name="Arc 23"/>
              <p:cNvSpPr>
                <a:spLocks/>
              </p:cNvSpPr>
              <p:nvPr/>
            </p:nvSpPr>
            <p:spPr bwMode="auto">
              <a:xfrm>
                <a:off x="6712"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2" name="Arc 24"/>
              <p:cNvSpPr>
                <a:spLocks/>
              </p:cNvSpPr>
              <p:nvPr/>
            </p:nvSpPr>
            <p:spPr bwMode="auto">
              <a:xfrm>
                <a:off x="663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3" name="Arc 25"/>
              <p:cNvSpPr>
                <a:spLocks/>
              </p:cNvSpPr>
              <p:nvPr/>
            </p:nvSpPr>
            <p:spPr bwMode="auto">
              <a:xfrm>
                <a:off x="656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4" name="Arc 26"/>
              <p:cNvSpPr>
                <a:spLocks/>
              </p:cNvSpPr>
              <p:nvPr/>
            </p:nvSpPr>
            <p:spPr bwMode="auto">
              <a:xfrm>
                <a:off x="6482"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5" name="Arc 27"/>
              <p:cNvSpPr>
                <a:spLocks/>
              </p:cNvSpPr>
              <p:nvPr/>
            </p:nvSpPr>
            <p:spPr bwMode="auto">
              <a:xfrm>
                <a:off x="6404"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6" name="Arc 28"/>
              <p:cNvSpPr>
                <a:spLocks/>
              </p:cNvSpPr>
              <p:nvPr/>
            </p:nvSpPr>
            <p:spPr bwMode="auto">
              <a:xfrm>
                <a:off x="6331"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7" name="Arc 29"/>
              <p:cNvSpPr>
                <a:spLocks/>
              </p:cNvSpPr>
              <p:nvPr/>
            </p:nvSpPr>
            <p:spPr bwMode="auto">
              <a:xfrm>
                <a:off x="6253"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8" name="Arc 30"/>
              <p:cNvSpPr>
                <a:spLocks/>
              </p:cNvSpPr>
              <p:nvPr/>
            </p:nvSpPr>
            <p:spPr bwMode="auto">
              <a:xfrm>
                <a:off x="6175"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79" name="Arc 31"/>
              <p:cNvSpPr>
                <a:spLocks/>
              </p:cNvSpPr>
              <p:nvPr/>
            </p:nvSpPr>
            <p:spPr bwMode="auto">
              <a:xfrm>
                <a:off x="6097"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0" name="Arc 32"/>
              <p:cNvSpPr>
                <a:spLocks/>
              </p:cNvSpPr>
              <p:nvPr/>
            </p:nvSpPr>
            <p:spPr bwMode="auto">
              <a:xfrm>
                <a:off x="6023"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1" name="Arc 33"/>
              <p:cNvSpPr>
                <a:spLocks/>
              </p:cNvSpPr>
              <p:nvPr/>
            </p:nvSpPr>
            <p:spPr bwMode="auto">
              <a:xfrm>
                <a:off x="5946"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2" name="Arc 34"/>
              <p:cNvSpPr>
                <a:spLocks/>
              </p:cNvSpPr>
              <p:nvPr/>
            </p:nvSpPr>
            <p:spPr bwMode="auto">
              <a:xfrm>
                <a:off x="586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3" name="Arc 35"/>
              <p:cNvSpPr>
                <a:spLocks/>
              </p:cNvSpPr>
              <p:nvPr/>
            </p:nvSpPr>
            <p:spPr bwMode="auto">
              <a:xfrm>
                <a:off x="579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4" name="Arc 36"/>
              <p:cNvSpPr>
                <a:spLocks/>
              </p:cNvSpPr>
              <p:nvPr/>
            </p:nvSpPr>
            <p:spPr bwMode="auto">
              <a:xfrm>
                <a:off x="5716"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5" name="Arc 37"/>
              <p:cNvSpPr>
                <a:spLocks/>
              </p:cNvSpPr>
              <p:nvPr/>
            </p:nvSpPr>
            <p:spPr bwMode="auto">
              <a:xfrm>
                <a:off x="563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6" name="Arc 38"/>
              <p:cNvSpPr>
                <a:spLocks/>
              </p:cNvSpPr>
              <p:nvPr/>
            </p:nvSpPr>
            <p:spPr bwMode="auto">
              <a:xfrm>
                <a:off x="555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7" name="Arc 39"/>
              <p:cNvSpPr>
                <a:spLocks/>
              </p:cNvSpPr>
              <p:nvPr/>
            </p:nvSpPr>
            <p:spPr bwMode="auto">
              <a:xfrm>
                <a:off x="547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8" name="Arc 40"/>
              <p:cNvSpPr>
                <a:spLocks/>
              </p:cNvSpPr>
              <p:nvPr/>
            </p:nvSpPr>
            <p:spPr bwMode="auto">
              <a:xfrm>
                <a:off x="5401"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89" name="Arc 41"/>
              <p:cNvSpPr>
                <a:spLocks/>
              </p:cNvSpPr>
              <p:nvPr/>
            </p:nvSpPr>
            <p:spPr bwMode="auto">
              <a:xfrm>
                <a:off x="532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0" name="Arc 42"/>
              <p:cNvSpPr>
                <a:spLocks/>
              </p:cNvSpPr>
              <p:nvPr/>
            </p:nvSpPr>
            <p:spPr bwMode="auto">
              <a:xfrm>
                <a:off x="5245"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1" name="Arc 43"/>
              <p:cNvSpPr>
                <a:spLocks/>
              </p:cNvSpPr>
              <p:nvPr/>
            </p:nvSpPr>
            <p:spPr bwMode="auto">
              <a:xfrm>
                <a:off x="5168"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2" name="Arc 44"/>
              <p:cNvSpPr>
                <a:spLocks/>
              </p:cNvSpPr>
              <p:nvPr/>
            </p:nvSpPr>
            <p:spPr bwMode="auto">
              <a:xfrm>
                <a:off x="5094"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3" name="Arc 45"/>
              <p:cNvSpPr>
                <a:spLocks/>
              </p:cNvSpPr>
              <p:nvPr/>
            </p:nvSpPr>
            <p:spPr bwMode="auto">
              <a:xfrm>
                <a:off x="5016"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4" name="Arc 46"/>
              <p:cNvSpPr>
                <a:spLocks/>
              </p:cNvSpPr>
              <p:nvPr/>
            </p:nvSpPr>
            <p:spPr bwMode="auto">
              <a:xfrm>
                <a:off x="4938"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5" name="Arc 47"/>
              <p:cNvSpPr>
                <a:spLocks/>
              </p:cNvSpPr>
              <p:nvPr/>
            </p:nvSpPr>
            <p:spPr bwMode="auto">
              <a:xfrm>
                <a:off x="486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6" name="Arc 48"/>
              <p:cNvSpPr>
                <a:spLocks/>
              </p:cNvSpPr>
              <p:nvPr/>
            </p:nvSpPr>
            <p:spPr bwMode="auto">
              <a:xfrm>
                <a:off x="4787"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7" name="Arc 49"/>
              <p:cNvSpPr>
                <a:spLocks/>
              </p:cNvSpPr>
              <p:nvPr/>
            </p:nvSpPr>
            <p:spPr bwMode="auto">
              <a:xfrm>
                <a:off x="4709"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8" name="Arc 50"/>
              <p:cNvSpPr>
                <a:spLocks/>
              </p:cNvSpPr>
              <p:nvPr/>
            </p:nvSpPr>
            <p:spPr bwMode="auto">
              <a:xfrm>
                <a:off x="4631"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699" name="Arc 51"/>
              <p:cNvSpPr>
                <a:spLocks/>
              </p:cNvSpPr>
              <p:nvPr/>
            </p:nvSpPr>
            <p:spPr bwMode="auto">
              <a:xfrm>
                <a:off x="4553"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0" name="Arc 52"/>
              <p:cNvSpPr>
                <a:spLocks/>
              </p:cNvSpPr>
              <p:nvPr/>
            </p:nvSpPr>
            <p:spPr bwMode="auto">
              <a:xfrm>
                <a:off x="4479"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1" name="Arc 53"/>
              <p:cNvSpPr>
                <a:spLocks/>
              </p:cNvSpPr>
              <p:nvPr/>
            </p:nvSpPr>
            <p:spPr bwMode="auto">
              <a:xfrm>
                <a:off x="4402"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2" name="Arc 54"/>
              <p:cNvSpPr>
                <a:spLocks/>
              </p:cNvSpPr>
              <p:nvPr/>
            </p:nvSpPr>
            <p:spPr bwMode="auto">
              <a:xfrm>
                <a:off x="432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3" name="Arc 55"/>
              <p:cNvSpPr>
                <a:spLocks/>
              </p:cNvSpPr>
              <p:nvPr/>
            </p:nvSpPr>
            <p:spPr bwMode="auto">
              <a:xfrm>
                <a:off x="4250"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4" name="Arc 56"/>
              <p:cNvSpPr>
                <a:spLocks/>
              </p:cNvSpPr>
              <p:nvPr/>
            </p:nvSpPr>
            <p:spPr bwMode="auto">
              <a:xfrm>
                <a:off x="4176"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5" name="Arc 57"/>
              <p:cNvSpPr>
                <a:spLocks/>
              </p:cNvSpPr>
              <p:nvPr/>
            </p:nvSpPr>
            <p:spPr bwMode="auto">
              <a:xfrm>
                <a:off x="409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6" name="Arc 58"/>
              <p:cNvSpPr>
                <a:spLocks/>
              </p:cNvSpPr>
              <p:nvPr/>
            </p:nvSpPr>
            <p:spPr bwMode="auto">
              <a:xfrm>
                <a:off x="4020"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7" name="Arc 59"/>
              <p:cNvSpPr>
                <a:spLocks/>
              </p:cNvSpPr>
              <p:nvPr/>
            </p:nvSpPr>
            <p:spPr bwMode="auto">
              <a:xfrm>
                <a:off x="3943"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8" name="Arc 60"/>
              <p:cNvSpPr>
                <a:spLocks/>
              </p:cNvSpPr>
              <p:nvPr/>
            </p:nvSpPr>
            <p:spPr bwMode="auto">
              <a:xfrm>
                <a:off x="3869"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09" name="Arc 61"/>
              <p:cNvSpPr>
                <a:spLocks/>
              </p:cNvSpPr>
              <p:nvPr/>
            </p:nvSpPr>
            <p:spPr bwMode="auto">
              <a:xfrm>
                <a:off x="3791"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0" name="Arc 62"/>
              <p:cNvSpPr>
                <a:spLocks/>
              </p:cNvSpPr>
              <p:nvPr/>
            </p:nvSpPr>
            <p:spPr bwMode="auto">
              <a:xfrm>
                <a:off x="3713"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1" name="Arc 63"/>
              <p:cNvSpPr>
                <a:spLocks/>
              </p:cNvSpPr>
              <p:nvPr/>
            </p:nvSpPr>
            <p:spPr bwMode="auto">
              <a:xfrm>
                <a:off x="3635"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2" name="Arc 64"/>
              <p:cNvSpPr>
                <a:spLocks/>
              </p:cNvSpPr>
              <p:nvPr/>
            </p:nvSpPr>
            <p:spPr bwMode="auto">
              <a:xfrm>
                <a:off x="3562"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3" name="Arc 65"/>
              <p:cNvSpPr>
                <a:spLocks/>
              </p:cNvSpPr>
              <p:nvPr/>
            </p:nvSpPr>
            <p:spPr bwMode="auto">
              <a:xfrm>
                <a:off x="3484"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4" name="Arc 66"/>
              <p:cNvSpPr>
                <a:spLocks/>
              </p:cNvSpPr>
              <p:nvPr/>
            </p:nvSpPr>
            <p:spPr bwMode="auto">
              <a:xfrm>
                <a:off x="3406"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5" name="Arc 67"/>
              <p:cNvSpPr>
                <a:spLocks/>
              </p:cNvSpPr>
              <p:nvPr/>
            </p:nvSpPr>
            <p:spPr bwMode="auto">
              <a:xfrm>
                <a:off x="3328" y="6394"/>
                <a:ext cx="295"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6" name="Arc 68"/>
              <p:cNvSpPr>
                <a:spLocks/>
              </p:cNvSpPr>
              <p:nvPr/>
            </p:nvSpPr>
            <p:spPr bwMode="auto">
              <a:xfrm>
                <a:off x="3254" y="6394"/>
                <a:ext cx="296"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17" name="Arc 69"/>
              <p:cNvSpPr>
                <a:spLocks/>
              </p:cNvSpPr>
              <p:nvPr/>
            </p:nvSpPr>
            <p:spPr bwMode="auto">
              <a:xfrm>
                <a:off x="3177" y="6394"/>
                <a:ext cx="294" cy="530"/>
              </a:xfrm>
              <a:custGeom>
                <a:avLst/>
                <a:gdLst>
                  <a:gd name="G0" fmla="+- 144 0 0"/>
                  <a:gd name="G1" fmla="+- 21585 0 0"/>
                  <a:gd name="G2" fmla="+- 21600 0 0"/>
                  <a:gd name="T0" fmla="*/ 940 w 21744"/>
                  <a:gd name="T1" fmla="*/ 0 h 43185"/>
                  <a:gd name="T2" fmla="*/ 0 w 21744"/>
                  <a:gd name="T3" fmla="*/ 43185 h 43185"/>
                  <a:gd name="T4" fmla="*/ 144 w 21744"/>
                  <a:gd name="T5" fmla="*/ 21585 h 43185"/>
                </a:gdLst>
                <a:ahLst/>
                <a:cxnLst>
                  <a:cxn ang="0">
                    <a:pos x="T0" y="T1"/>
                  </a:cxn>
                  <a:cxn ang="0">
                    <a:pos x="T2" y="T3"/>
                  </a:cxn>
                  <a:cxn ang="0">
                    <a:pos x="T4" y="T5"/>
                  </a:cxn>
                </a:cxnLst>
                <a:rect l="0" t="0" r="r" b="b"/>
                <a:pathLst>
                  <a:path w="21744" h="43185" fill="none" extrusionOk="0">
                    <a:moveTo>
                      <a:pt x="940" y="-1"/>
                    </a:moveTo>
                    <a:cubicBezTo>
                      <a:pt x="12551" y="427"/>
                      <a:pt x="21744" y="9965"/>
                      <a:pt x="21744" y="21585"/>
                    </a:cubicBezTo>
                    <a:cubicBezTo>
                      <a:pt x="21744" y="33514"/>
                      <a:pt x="12073" y="43185"/>
                      <a:pt x="144" y="43185"/>
                    </a:cubicBezTo>
                    <a:cubicBezTo>
                      <a:pt x="96" y="43185"/>
                      <a:pt x="48" y="43184"/>
                      <a:pt x="0" y="43184"/>
                    </a:cubicBezTo>
                  </a:path>
                  <a:path w="21744" h="43185" stroke="0" extrusionOk="0">
                    <a:moveTo>
                      <a:pt x="940" y="-1"/>
                    </a:moveTo>
                    <a:cubicBezTo>
                      <a:pt x="12551" y="427"/>
                      <a:pt x="21744" y="9965"/>
                      <a:pt x="21744" y="21585"/>
                    </a:cubicBezTo>
                    <a:cubicBezTo>
                      <a:pt x="21744" y="33514"/>
                      <a:pt x="12073" y="43185"/>
                      <a:pt x="144" y="43185"/>
                    </a:cubicBezTo>
                    <a:cubicBezTo>
                      <a:pt x="96" y="43185"/>
                      <a:pt x="48" y="43184"/>
                      <a:pt x="0" y="43184"/>
                    </a:cubicBezTo>
                    <a:lnTo>
                      <a:pt x="144" y="21585"/>
                    </a:lnTo>
                    <a:close/>
                  </a:path>
                </a:pathLst>
              </a:cu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83718" name="Text Box 70"/>
            <p:cNvSpPr txBox="1">
              <a:spLocks noChangeArrowheads="1"/>
            </p:cNvSpPr>
            <p:nvPr/>
          </p:nvSpPr>
          <p:spPr bwMode="auto">
            <a:xfrm>
              <a:off x="5784" y="5321"/>
              <a:ext cx="514"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n, 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83720" name="AutoShape 72"/>
            <p:cNvCxnSpPr>
              <a:cxnSpLocks noChangeShapeType="1"/>
              <a:endCxn id="283732" idx="1"/>
            </p:cNvCxnSpPr>
            <p:nvPr/>
          </p:nvCxnSpPr>
          <p:spPr bwMode="auto">
            <a:xfrm>
              <a:off x="5494" y="6623"/>
              <a:ext cx="738" cy="265"/>
            </a:xfrm>
            <a:prstGeom prst="straightConnector1">
              <a:avLst/>
            </a:prstGeom>
            <a:noFill/>
            <a:ln w="9525">
              <a:solidFill>
                <a:srgbClr val="000000"/>
              </a:solidFill>
              <a:round/>
              <a:headEnd/>
              <a:tailEnd type="triangle" w="med" len="med"/>
            </a:ln>
          </p:spPr>
        </p:cxnSp>
        <p:sp>
          <p:nvSpPr>
            <p:cNvPr id="283721" name="Text Box 73"/>
            <p:cNvSpPr txBox="1">
              <a:spLocks noChangeArrowheads="1"/>
            </p:cNvSpPr>
            <p:nvPr/>
          </p:nvSpPr>
          <p:spPr bwMode="auto">
            <a:xfrm>
              <a:off x="4273" y="6199"/>
              <a:ext cx="404"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83722" name="Rectangle 74"/>
            <p:cNvSpPr>
              <a:spLocks noChangeArrowheads="1"/>
            </p:cNvSpPr>
            <p:nvPr/>
          </p:nvSpPr>
          <p:spPr bwMode="auto">
            <a:xfrm>
              <a:off x="5170" y="7126"/>
              <a:ext cx="590" cy="7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83723" name="Group 75"/>
            <p:cNvGrpSpPr>
              <a:grpSpLocks/>
            </p:cNvGrpSpPr>
            <p:nvPr/>
          </p:nvGrpSpPr>
          <p:grpSpPr bwMode="auto">
            <a:xfrm>
              <a:off x="4481" y="6250"/>
              <a:ext cx="1982" cy="958"/>
              <a:chOff x="4481" y="6250"/>
              <a:chExt cx="1982" cy="958"/>
            </a:xfrm>
          </p:grpSpPr>
          <p:sp>
            <p:nvSpPr>
              <p:cNvPr id="283724" name="Arc 76"/>
              <p:cNvSpPr>
                <a:spLocks/>
              </p:cNvSpPr>
              <p:nvPr/>
            </p:nvSpPr>
            <p:spPr bwMode="auto">
              <a:xfrm flipH="1">
                <a:off x="4481" y="6250"/>
                <a:ext cx="1982" cy="958"/>
              </a:xfrm>
              <a:custGeom>
                <a:avLst/>
                <a:gdLst>
                  <a:gd name="G0" fmla="+- 21600 0 0"/>
                  <a:gd name="G1" fmla="+- 20082 0 0"/>
                  <a:gd name="G2" fmla="+- 21600 0 0"/>
                  <a:gd name="T0" fmla="*/ 29890 w 43200"/>
                  <a:gd name="T1" fmla="*/ 136 h 41682"/>
                  <a:gd name="T2" fmla="*/ 13646 w 43200"/>
                  <a:gd name="T3" fmla="*/ 0 h 41682"/>
                  <a:gd name="T4" fmla="*/ 21600 w 43200"/>
                  <a:gd name="T5" fmla="*/ 20082 h 41682"/>
                </a:gdLst>
                <a:ahLst/>
                <a:cxnLst>
                  <a:cxn ang="0">
                    <a:pos x="T0" y="T1"/>
                  </a:cxn>
                  <a:cxn ang="0">
                    <a:pos x="T2" y="T3"/>
                  </a:cxn>
                  <a:cxn ang="0">
                    <a:pos x="T4" y="T5"/>
                  </a:cxn>
                </a:cxnLst>
                <a:rect l="0" t="0" r="r" b="b"/>
                <a:pathLst>
                  <a:path w="43200" h="41682" fill="none"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path>
                  <a:path w="43200" h="41682" stroke="0"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lnTo>
                      <a:pt x="21600" y="20082"/>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25" name="Arc 77"/>
              <p:cNvSpPr>
                <a:spLocks/>
              </p:cNvSpPr>
              <p:nvPr/>
            </p:nvSpPr>
            <p:spPr bwMode="auto">
              <a:xfrm flipH="1">
                <a:off x="4561" y="6315"/>
                <a:ext cx="1818" cy="811"/>
              </a:xfrm>
              <a:custGeom>
                <a:avLst/>
                <a:gdLst>
                  <a:gd name="G0" fmla="+- 21600 0 0"/>
                  <a:gd name="G1" fmla="+- 20082 0 0"/>
                  <a:gd name="G2" fmla="+- 21600 0 0"/>
                  <a:gd name="T0" fmla="*/ 29890 w 43200"/>
                  <a:gd name="T1" fmla="*/ 136 h 41682"/>
                  <a:gd name="T2" fmla="*/ 13646 w 43200"/>
                  <a:gd name="T3" fmla="*/ 0 h 41682"/>
                  <a:gd name="T4" fmla="*/ 21600 w 43200"/>
                  <a:gd name="T5" fmla="*/ 20082 h 41682"/>
                </a:gdLst>
                <a:ahLst/>
                <a:cxnLst>
                  <a:cxn ang="0">
                    <a:pos x="T0" y="T1"/>
                  </a:cxn>
                  <a:cxn ang="0">
                    <a:pos x="T2" y="T3"/>
                  </a:cxn>
                  <a:cxn ang="0">
                    <a:pos x="T4" y="T5"/>
                  </a:cxn>
                </a:cxnLst>
                <a:rect l="0" t="0" r="r" b="b"/>
                <a:pathLst>
                  <a:path w="43200" h="41682" fill="none"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path>
                  <a:path w="43200" h="41682" stroke="0" extrusionOk="0">
                    <a:moveTo>
                      <a:pt x="29889" y="136"/>
                    </a:moveTo>
                    <a:cubicBezTo>
                      <a:pt x="37948" y="3485"/>
                      <a:pt x="43200" y="11355"/>
                      <a:pt x="43200" y="20082"/>
                    </a:cubicBezTo>
                    <a:cubicBezTo>
                      <a:pt x="43200" y="32011"/>
                      <a:pt x="33529" y="41682"/>
                      <a:pt x="21600" y="41682"/>
                    </a:cubicBezTo>
                    <a:cubicBezTo>
                      <a:pt x="9670" y="41682"/>
                      <a:pt x="0" y="32011"/>
                      <a:pt x="0" y="20082"/>
                    </a:cubicBezTo>
                    <a:cubicBezTo>
                      <a:pt x="-1" y="11222"/>
                      <a:pt x="5409" y="3262"/>
                      <a:pt x="13645" y="-1"/>
                    </a:cubicBezTo>
                    <a:lnTo>
                      <a:pt x="21600" y="20082"/>
                    </a:lnTo>
                    <a:close/>
                  </a:path>
                </a:pathLst>
              </a:cu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83726" name="Text Box 78"/>
            <p:cNvSpPr txBox="1">
              <a:spLocks noChangeArrowheads="1"/>
            </p:cNvSpPr>
            <p:nvPr/>
          </p:nvSpPr>
          <p:spPr bwMode="auto">
            <a:xfrm>
              <a:off x="6379" y="7043"/>
              <a:ext cx="290"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Q</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83727" name="Group 79"/>
            <p:cNvGrpSpPr>
              <a:grpSpLocks/>
            </p:cNvGrpSpPr>
            <p:nvPr/>
          </p:nvGrpSpPr>
          <p:grpSpPr bwMode="auto">
            <a:xfrm>
              <a:off x="4587" y="6226"/>
              <a:ext cx="327" cy="262"/>
              <a:chOff x="4587" y="6226"/>
              <a:chExt cx="327" cy="262"/>
            </a:xfrm>
          </p:grpSpPr>
          <p:sp>
            <p:nvSpPr>
              <p:cNvPr id="283728" name="Oval 80"/>
              <p:cNvSpPr>
                <a:spLocks noChangeArrowheads="1"/>
              </p:cNvSpPr>
              <p:nvPr/>
            </p:nvSpPr>
            <p:spPr bwMode="auto">
              <a:xfrm>
                <a:off x="4587" y="6236"/>
                <a:ext cx="262" cy="24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29" name="Text Box 81"/>
              <p:cNvSpPr txBox="1">
                <a:spLocks noChangeArrowheads="1"/>
              </p:cNvSpPr>
              <p:nvPr/>
            </p:nvSpPr>
            <p:spPr bwMode="auto">
              <a:xfrm>
                <a:off x="4637" y="6226"/>
                <a:ext cx="277" cy="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3730" name="Group 82"/>
            <p:cNvGrpSpPr>
              <a:grpSpLocks/>
            </p:cNvGrpSpPr>
            <p:nvPr/>
          </p:nvGrpSpPr>
          <p:grpSpPr bwMode="auto">
            <a:xfrm>
              <a:off x="6182" y="6757"/>
              <a:ext cx="327" cy="262"/>
              <a:chOff x="4587" y="6226"/>
              <a:chExt cx="327" cy="262"/>
            </a:xfrm>
          </p:grpSpPr>
          <p:sp>
            <p:nvSpPr>
              <p:cNvPr id="283731" name="Oval 83"/>
              <p:cNvSpPr>
                <a:spLocks noChangeArrowheads="1"/>
              </p:cNvSpPr>
              <p:nvPr/>
            </p:nvSpPr>
            <p:spPr bwMode="auto">
              <a:xfrm>
                <a:off x="4587" y="6236"/>
                <a:ext cx="262" cy="24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3732" name="Text Box 84"/>
              <p:cNvSpPr txBox="1">
                <a:spLocks noChangeArrowheads="1"/>
              </p:cNvSpPr>
              <p:nvPr/>
            </p:nvSpPr>
            <p:spPr bwMode="auto">
              <a:xfrm>
                <a:off x="4637" y="6226"/>
                <a:ext cx="277" cy="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83733" name="Text Box 85"/>
            <p:cNvSpPr txBox="1">
              <a:spLocks noChangeArrowheads="1"/>
            </p:cNvSpPr>
            <p:nvPr/>
          </p:nvSpPr>
          <p:spPr bwMode="auto">
            <a:xfrm>
              <a:off x="5723" y="4037"/>
              <a:ext cx="355"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3734" name="Text Box 86"/>
            <p:cNvSpPr txBox="1">
              <a:spLocks noChangeArrowheads="1"/>
            </p:cNvSpPr>
            <p:nvPr/>
          </p:nvSpPr>
          <p:spPr bwMode="auto">
            <a:xfrm>
              <a:off x="5827" y="6506"/>
              <a:ext cx="355" cy="2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8" name="Arc 87"/>
          <p:cNvSpPr/>
          <p:nvPr/>
        </p:nvSpPr>
        <p:spPr>
          <a:xfrm>
            <a:off x="6133958" y="3275308"/>
            <a:ext cx="1499411" cy="674798"/>
          </a:xfrm>
          <a:prstGeom prst="arc">
            <a:avLst>
              <a:gd name="adj1" fmla="val 6799435"/>
              <a:gd name="adj2" fmla="val 10950177"/>
            </a:avLst>
          </a:prstGeom>
          <a:noFill/>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TextBox 88"/>
          <p:cNvSpPr txBox="1"/>
          <p:nvPr/>
        </p:nvSpPr>
        <p:spPr>
          <a:xfrm>
            <a:off x="5880468" y="3371661"/>
            <a:ext cx="338554" cy="369332"/>
          </a:xfrm>
          <a:prstGeom prst="rect">
            <a:avLst/>
          </a:prstGeom>
          <a:noFill/>
        </p:spPr>
        <p:txBody>
          <a:bodyPr wrap="none" rtlCol="0">
            <a:spAutoFit/>
          </a:bodyPr>
          <a:lstStyle/>
          <a:p>
            <a:r>
              <a:rPr lang="en-US" dirty="0" smtClean="0"/>
              <a:t>B</a:t>
            </a:r>
            <a:endParaRPr lang="en-US" dirty="0"/>
          </a:p>
        </p:txBody>
      </p:sp>
      <p:sp>
        <p:nvSpPr>
          <p:cNvPr id="90" name="TextBox 89"/>
          <p:cNvSpPr txBox="1"/>
          <p:nvPr/>
        </p:nvSpPr>
        <p:spPr>
          <a:xfrm>
            <a:off x="6430422" y="3940415"/>
            <a:ext cx="351378" cy="369332"/>
          </a:xfrm>
          <a:prstGeom prst="rect">
            <a:avLst/>
          </a:prstGeom>
          <a:noFill/>
        </p:spPr>
        <p:txBody>
          <a:bodyPr wrap="none" rtlCol="0">
            <a:spAutoFit/>
          </a:bodyPr>
          <a:lstStyle/>
          <a:p>
            <a:r>
              <a:rPr lang="en-US" dirty="0" smtClean="0"/>
              <a:t>C</a:t>
            </a:r>
            <a:endParaRPr lang="en-US" dirty="0"/>
          </a:p>
        </p:txBody>
      </p:sp>
      <p:sp>
        <p:nvSpPr>
          <p:cNvPr id="91" name="TextBox 90"/>
          <p:cNvSpPr txBox="1"/>
          <p:nvPr/>
        </p:nvSpPr>
        <p:spPr>
          <a:xfrm>
            <a:off x="778393" y="4654251"/>
            <a:ext cx="4466422" cy="2031325"/>
          </a:xfrm>
          <a:prstGeom prst="rect">
            <a:avLst/>
          </a:prstGeom>
          <a:noFill/>
        </p:spPr>
        <p:txBody>
          <a:bodyPr wrap="square" rtlCol="0">
            <a:spAutoFit/>
          </a:bodyPr>
          <a:lstStyle/>
          <a:p>
            <a:r>
              <a:rPr lang="en-US" dirty="0" smtClean="0"/>
              <a:t>Does this device violate Conservation of Angular Momentum?</a:t>
            </a:r>
          </a:p>
          <a:p>
            <a:pPr marL="342900" indent="-342900">
              <a:buAutoNum type="alphaUcParenR"/>
            </a:pPr>
            <a:r>
              <a:rPr lang="en-US" dirty="0" smtClean="0"/>
              <a:t>Yes</a:t>
            </a:r>
          </a:p>
          <a:p>
            <a:pPr marL="342900" indent="-342900">
              <a:buAutoNum type="alphaUcParenR"/>
            </a:pPr>
            <a:r>
              <a:rPr lang="en-US" dirty="0" smtClean="0"/>
              <a:t>No</a:t>
            </a:r>
          </a:p>
          <a:p>
            <a:pPr marL="342900" indent="-342900">
              <a:buAutoNum type="alphaUcParenR"/>
            </a:pPr>
            <a:r>
              <a:rPr lang="en-US" dirty="0" smtClean="0"/>
              <a:t>Neither, Cons of </a:t>
            </a:r>
            <a:r>
              <a:rPr lang="en-US" dirty="0" err="1" smtClean="0"/>
              <a:t>Ang</a:t>
            </a:r>
            <a:r>
              <a:rPr lang="en-US" dirty="0" smtClean="0"/>
              <a:t> Mom does not apply in this case.</a:t>
            </a:r>
          </a:p>
          <a:p>
            <a:pPr marL="342900" indent="-342900">
              <a:buAutoNum type="alphaUcParenR"/>
            </a:pPr>
            <a:endParaRPr lang="en-US" dirty="0"/>
          </a:p>
        </p:txBody>
      </p:sp>
      <p:cxnSp>
        <p:nvCxnSpPr>
          <p:cNvPr id="93" name="Straight Arrow Connector 92"/>
          <p:cNvCxnSpPr/>
          <p:nvPr/>
        </p:nvCxnSpPr>
        <p:spPr>
          <a:xfrm rot="5400000" flipH="1" flipV="1">
            <a:off x="6729462" y="1094857"/>
            <a:ext cx="604761"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6" name="Arc 95"/>
          <p:cNvSpPr/>
          <p:nvPr/>
        </p:nvSpPr>
        <p:spPr>
          <a:xfrm>
            <a:off x="6612341" y="4615213"/>
            <a:ext cx="837413" cy="466016"/>
          </a:xfrm>
          <a:prstGeom prst="arc">
            <a:avLst>
              <a:gd name="adj1" fmla="val 19670262"/>
              <a:gd name="adj2" fmla="val 7247934"/>
            </a:avLst>
          </a:prstGeom>
          <a:noFill/>
          <a:ln>
            <a:solidFill>
              <a:schemeClr val="tx1"/>
            </a:solidFill>
            <a:headEnd type="triangl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Text Box 78"/>
          <p:cNvSpPr txBox="1">
            <a:spLocks noChangeArrowheads="1"/>
          </p:cNvSpPr>
          <p:nvPr/>
        </p:nvSpPr>
        <p:spPr bwMode="auto">
          <a:xfrm>
            <a:off x="7494536" y="4786557"/>
            <a:ext cx="255631" cy="326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cs typeface="Arial" pitchFamily="34" charset="0"/>
              </a:rPr>
              <a:t>I</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4" name="Oval 93"/>
          <p:cNvSpPr/>
          <p:nvPr/>
        </p:nvSpPr>
        <p:spPr>
          <a:xfrm>
            <a:off x="609600" y="5502315"/>
            <a:ext cx="1250251" cy="310788"/>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778392" y="3775932"/>
            <a:ext cx="2193407" cy="415068"/>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Text Box 8"/>
          <p:cNvSpPr txBox="1">
            <a:spLocks noChangeArrowheads="1"/>
          </p:cNvSpPr>
          <p:nvPr/>
        </p:nvSpPr>
        <p:spPr bwMode="auto">
          <a:xfrm>
            <a:off x="0" y="0"/>
            <a:ext cx="366557" cy="215444"/>
          </a:xfrm>
          <a:prstGeom prst="rect">
            <a:avLst/>
          </a:prstGeom>
          <a:noFill/>
          <a:ln w="9525">
            <a:noFill/>
            <a:miter lim="800000"/>
            <a:headEnd/>
            <a:tailEnd/>
          </a:ln>
        </p:spPr>
        <p:txBody>
          <a:bodyPr wrap="none">
            <a:prstTxWarp prst="textNoShape">
              <a:avLst/>
            </a:prstTxWarp>
            <a:spAutoFit/>
          </a:bodyPr>
          <a:lstStyle/>
          <a:p>
            <a:r>
              <a:rPr lang="en-US" sz="800" dirty="0" smtClean="0"/>
              <a:t>8.10</a:t>
            </a:r>
            <a:endParaRPr lang="en-US" sz="800" dirty="0"/>
          </a:p>
        </p:txBody>
      </p:sp>
    </p:spTree>
    <p:extLst>
      <p:ext uri="{BB962C8B-B14F-4D97-AF65-F5344CB8AC3E}">
        <p14:creationId xmlns:p14="http://schemas.microsoft.com/office/powerpoint/2010/main" val="68970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2557</Words>
  <Application>Microsoft Office PowerPoint</Application>
  <PresentationFormat>On-screen Show (4:3)</PresentationFormat>
  <Paragraphs>399</Paragraphs>
  <Slides>18</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ＭＳ Ｐゴシック</vt:lpstr>
      <vt:lpstr>Arial</vt:lpstr>
      <vt:lpstr>Calibri</vt:lpstr>
      <vt:lpstr>Calibri Light</vt:lpstr>
      <vt:lpstr>Lucida Grande</vt:lpstr>
      <vt:lpstr>Times New Roman</vt:lpstr>
      <vt:lpstr>Office Theme</vt:lpstr>
      <vt:lpstr>Equation</vt:lpstr>
      <vt:lpstr>Electricity and Magnetism II</vt:lpstr>
      <vt:lpstr>PowerPoint Presentation</vt:lpstr>
      <vt:lpstr>CT 29.18</vt:lpstr>
      <vt:lpstr>Uem (outside V)   = EM energy in field outside volume V</vt:lpstr>
      <vt:lpstr>Can the force from a  magnetic field  do work on a charge?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Consider a current I flowing through a cylindrical resistor of length L and radius a with voltage V applied.  What is the direction of the S vector on the outer curved surface of the resistor? </vt:lpstr>
      <vt:lpstr>What units should a momentum density have?</vt:lpstr>
      <vt:lpstr>What units should a momentum flux density have?</vt:lpstr>
      <vt:lpstr>The Maxwell stress tensor is given by:</vt:lpstr>
      <vt:lpstr>The Maxwell stress tensor is given by:</vt:lpstr>
      <vt:lpstr>Given a general Maxwell Stress tensor with all elements non-zero, what is the net force on a small isolated area element  da = (dx dy) z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Electricity and Magnetism II</dc:title>
  <dc:creator>Colton, John S</dc:creator>
  <cp:lastModifiedBy>Colton, John S</cp:lastModifiedBy>
  <cp:revision>2</cp:revision>
  <dcterms:created xsi:type="dcterms:W3CDTF">2016-08-04T23:05:49Z</dcterms:created>
  <dcterms:modified xsi:type="dcterms:W3CDTF">2016-08-04T23:20:54Z</dcterms:modified>
</cp:coreProperties>
</file>