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259" r:id="rId4"/>
    <p:sldId id="260" r:id="rId5"/>
    <p:sldId id="261" r:id="rId6"/>
    <p:sldId id="262" r:id="rId7"/>
    <p:sldId id="263" r:id="rId8"/>
    <p:sldId id="264" r:id="rId9"/>
    <p:sldId id="267" r:id="rId10"/>
    <p:sldId id="268" r:id="rId11"/>
    <p:sldId id="269" r:id="rId12"/>
    <p:sldId id="270" r:id="rId13"/>
    <p:sldId id="271" r:id="rId14"/>
    <p:sldId id="273" r:id="rId15"/>
    <p:sldId id="272" r:id="rId16"/>
    <p:sldId id="275" r:id="rId17"/>
    <p:sldId id="274" r:id="rId18"/>
    <p:sldId id="276" r:id="rId19"/>
    <p:sldId id="277" r:id="rId20"/>
    <p:sldId id="278"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0316" autoAdjust="0"/>
  </p:normalViewPr>
  <p:slideViewPr>
    <p:cSldViewPr snapToGrid="0">
      <p:cViewPr varScale="1">
        <p:scale>
          <a:sx n="88" d="100"/>
          <a:sy n="88" d="100"/>
        </p:scale>
        <p:origin x="48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3.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6D587F-6850-4133-ABD4-8BB4553546CC}" type="datetimeFigureOut">
              <a:rPr lang="en-US" smtClean="0"/>
              <a:t>8/4/2016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A23464-5BD1-490F-9F63-0F3E94A8FB2B}" type="slidenum">
              <a:rPr lang="en-US" smtClean="0"/>
              <a:t>‹#›</a:t>
            </a:fld>
            <a:endParaRPr lang="en-US"/>
          </a:p>
        </p:txBody>
      </p:sp>
    </p:spTree>
    <p:extLst>
      <p:ext uri="{BB962C8B-B14F-4D97-AF65-F5344CB8AC3E}">
        <p14:creationId xmlns:p14="http://schemas.microsoft.com/office/powerpoint/2010/main" val="2999966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a:t>
            </a:r>
            <a:r>
              <a:rPr lang="en-US" baseline="0" dirty="0" smtClean="0"/>
              <a:t> MATH/PHYSICS</a:t>
            </a:r>
          </a:p>
          <a:p>
            <a:r>
              <a:rPr lang="en-US" baseline="0" dirty="0" smtClean="0"/>
              <a:t>Correct Answer(s) A, A, A</a:t>
            </a:r>
          </a:p>
          <a:p>
            <a:r>
              <a:rPr lang="en-US" baseline="0" dirty="0" smtClean="0"/>
              <a:t>______________________________</a:t>
            </a:r>
          </a:p>
          <a:p>
            <a:r>
              <a:rPr lang="en-US" baseline="0" dirty="0" smtClean="0"/>
              <a:t>Physics 3320 Sp12 (MD) Lecture 31</a:t>
            </a:r>
          </a:p>
          <a:p>
            <a:r>
              <a:rPr lang="en-US" baseline="0" dirty="0" smtClean="0"/>
              <a:t>Top Question:</a:t>
            </a:r>
          </a:p>
          <a:p>
            <a:r>
              <a:rPr lang="en-US" baseline="0" dirty="0" smtClean="0"/>
              <a:t>[[85]], 4, 11, 0</a:t>
            </a:r>
          </a:p>
          <a:p>
            <a:r>
              <a:rPr lang="en-US" baseline="0" dirty="0" smtClean="0"/>
              <a:t>Middle Question</a:t>
            </a:r>
          </a:p>
          <a:p>
            <a:r>
              <a:rPr lang="en-US" baseline="0" dirty="0" smtClean="0"/>
              <a:t>[[96]], 0, 4</a:t>
            </a:r>
          </a:p>
          <a:p>
            <a:r>
              <a:rPr lang="en-US" dirty="0" smtClean="0"/>
              <a:t>Bottom Question</a:t>
            </a:r>
          </a:p>
          <a:p>
            <a:r>
              <a:rPr lang="en-US" dirty="0" smtClean="0"/>
              <a:t>[[85]],</a:t>
            </a:r>
            <a:r>
              <a:rPr lang="en-US" baseline="0" dirty="0" smtClean="0"/>
              <a:t> 4, 0, 11</a:t>
            </a:r>
          </a:p>
          <a:p>
            <a:r>
              <a:rPr lang="en-US" baseline="0" dirty="0" smtClean="0"/>
              <a:t>_____________________________</a:t>
            </a:r>
          </a:p>
          <a:p>
            <a:r>
              <a:rPr lang="en-US" b="1" baseline="0" dirty="0" smtClean="0"/>
              <a:t>Spring 2012 Comments</a:t>
            </a:r>
            <a:endParaRPr lang="en-US" b="0" baseline="0" dirty="0" smtClean="0"/>
          </a:p>
          <a:p>
            <a:endParaRPr lang="en-US" b="0" baseline="0" dirty="0" smtClean="0"/>
          </a:p>
          <a:p>
            <a:r>
              <a:rPr lang="en-US" b="0" baseline="0" dirty="0" smtClean="0"/>
              <a:t>Think this is a case where students know what the correct answer is, but don’t necessarily believe it, or understand completely why they should believe it other than it is the authoritative answer. </a:t>
            </a:r>
          </a:p>
          <a:p>
            <a:endParaRPr lang="en-US" b="0" baseline="0" dirty="0" smtClean="0"/>
          </a:p>
          <a:p>
            <a:r>
              <a:rPr lang="en-US" b="0" baseline="0" dirty="0" smtClean="0"/>
              <a:t>===========================</a:t>
            </a:r>
          </a:p>
          <a:p>
            <a:r>
              <a:rPr lang="en-US" b="0" baseline="0" dirty="0" smtClean="0"/>
              <a:t>Written by M </a:t>
            </a:r>
            <a:r>
              <a:rPr lang="en-US" b="0" baseline="0" dirty="0" err="1" smtClean="0"/>
              <a:t>Dubson</a:t>
            </a:r>
            <a:r>
              <a:rPr lang="en-US" b="0" baseline="0" dirty="0" smtClean="0"/>
              <a:t> 3320 Sp12</a:t>
            </a:r>
          </a:p>
          <a:p>
            <a:endParaRPr lang="en-US" b="0" baseline="0" dirty="0" smtClean="0"/>
          </a:p>
          <a:p>
            <a:endParaRPr lang="en-US" b="1" baseline="0" dirty="0" smtClean="0"/>
          </a:p>
        </p:txBody>
      </p:sp>
      <p:sp>
        <p:nvSpPr>
          <p:cNvPr id="4" name="Slide Number Placeholder 3"/>
          <p:cNvSpPr>
            <a:spLocks noGrp="1"/>
          </p:cNvSpPr>
          <p:nvPr>
            <p:ph type="sldNum" sz="quarter" idx="10"/>
          </p:nvPr>
        </p:nvSpPr>
        <p:spPr/>
        <p:txBody>
          <a:bodyPr/>
          <a:lstStyle/>
          <a:p>
            <a:fld id="{FCC47363-75D0-104C-AA26-BD02EF2AF776}" type="slidenum">
              <a:rPr lang="en-US" smtClean="0"/>
              <a:pPr/>
              <a:t>2</a:t>
            </a:fld>
            <a:endParaRPr lang="en-US"/>
          </a:p>
        </p:txBody>
      </p:sp>
    </p:spTree>
    <p:extLst>
      <p:ext uri="{BB962C8B-B14F-4D97-AF65-F5344CB8AC3E}">
        <p14:creationId xmlns:p14="http://schemas.microsoft.com/office/powerpoint/2010/main" val="1007112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020F6451-FF86-E342-B05D-3AB78F660851}" type="slidenum">
              <a:rPr lang="en-US">
                <a:latin typeface="Calibri" charset="0"/>
              </a:rPr>
              <a:pPr eaLnBrk="1" hangingPunct="1"/>
              <a:t>11</a:t>
            </a:fld>
            <a:endParaRPr lang="en-US">
              <a:latin typeface="Calibri" charset="0"/>
            </a:endParaRPr>
          </a:p>
        </p:txBody>
      </p:sp>
      <p:sp>
        <p:nvSpPr>
          <p:cNvPr id="92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9220" name="Rectangle 3"/>
          <p:cNvSpPr>
            <a:spLocks noGrp="1" noChangeArrowheads="1"/>
          </p:cNvSpPr>
          <p:nvPr>
            <p:ph type="body" idx="1"/>
          </p:nvPr>
        </p:nvSpPr>
        <p:spPr bwMode="auto">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Calibri" charset="0"/>
              </a:rPr>
              <a:t>Answer to previous</a:t>
            </a:r>
            <a:r>
              <a:rPr lang="en-US" baseline="0" dirty="0" smtClean="0">
                <a:latin typeface="Calibri" charset="0"/>
              </a:rPr>
              <a:t> slide</a:t>
            </a:r>
            <a:endParaRPr lang="en-US" dirty="0" smtClean="0">
              <a:latin typeface="Calibri" charset="0"/>
            </a:endParaRPr>
          </a:p>
          <a:p>
            <a:pPr marL="0" marR="0" indent="0" algn="l" defTabSz="457200" rtl="0" eaLnBrk="0" fontAlgn="base" latinLnBrk="0" hangingPunct="0">
              <a:lnSpc>
                <a:spcPct val="100000"/>
              </a:lnSpc>
              <a:spcBef>
                <a:spcPct val="30000"/>
              </a:spcBef>
              <a:spcAft>
                <a:spcPct val="0"/>
              </a:spcAft>
              <a:buClrTx/>
              <a:buSzTx/>
              <a:buFontTx/>
              <a:buNone/>
              <a:tabLst/>
              <a:defRPr/>
            </a:pPr>
            <a:endParaRPr lang="en-US" b="1" dirty="0" smtClean="0">
              <a:latin typeface="Calibri" charset="0"/>
            </a:endParaRPr>
          </a:p>
          <a:p>
            <a:pPr marL="0" marR="0" indent="0" algn="l" defTabSz="457200" rtl="0" eaLnBrk="0" fontAlgn="base" latinLnBrk="0" hangingPunct="0">
              <a:lnSpc>
                <a:spcPct val="100000"/>
              </a:lnSpc>
              <a:spcBef>
                <a:spcPct val="30000"/>
              </a:spcBef>
              <a:spcAft>
                <a:spcPct val="0"/>
              </a:spcAft>
              <a:buClrTx/>
              <a:buSzTx/>
              <a:buFontTx/>
              <a:buNone/>
              <a:tabLst/>
              <a:defRPr/>
            </a:pPr>
            <a:endParaRPr lang="en-US" b="1" dirty="0" smtClean="0">
              <a:latin typeface="Calibri"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b="1" dirty="0" smtClean="0">
                <a:latin typeface="Calibri" charset="0"/>
              </a:rPr>
              <a:t>Fall 2011 Comments</a:t>
            </a:r>
            <a:endParaRPr lang="en-US" dirty="0" smtClean="0">
              <a:latin typeface="Calibri" charset="0"/>
            </a:endParaRPr>
          </a:p>
          <a:p>
            <a:r>
              <a:rPr lang="en-US" dirty="0" smtClean="0">
                <a:latin typeface="Calibri" charset="0"/>
              </a:rPr>
              <a:t>SJP: I wanted to emphasize the answer, and the “x through the mu” is to explicitly point out that you should not just label</a:t>
            </a:r>
            <a:r>
              <a:rPr lang="en-US" baseline="0" dirty="0" smtClean="0">
                <a:latin typeface="Calibri" charset="0"/>
              </a:rPr>
              <a:t> any arbitrary collection of 4-things AS THOUGH it were a contravariant 4-vector. The “superscript mu” notation should be reserved for things we know are </a:t>
            </a:r>
            <a:r>
              <a:rPr lang="en-US" baseline="0" dirty="0" err="1" smtClean="0">
                <a:latin typeface="Calibri" charset="0"/>
              </a:rPr>
              <a:t>contravariant</a:t>
            </a:r>
            <a:r>
              <a:rPr lang="en-US" baseline="0" dirty="0" smtClean="0">
                <a:latin typeface="Calibri" charset="0"/>
              </a:rPr>
              <a:t>! </a:t>
            </a:r>
          </a:p>
          <a:p>
            <a:r>
              <a:rPr lang="en-US" baseline="0" dirty="0" smtClean="0">
                <a:latin typeface="Calibri" charset="0"/>
              </a:rPr>
              <a:t>So e.g. I mentioned that I can write a column vector of c, my age, the price of gas, and the speed of an object. This is a column with 4 entries, but that doesn’t make it a 4-vector, because another inertial observer will not measure different components based on the Lorentz transformation matrix! </a:t>
            </a:r>
          </a:p>
          <a:p>
            <a:endParaRPr lang="en-US" baseline="0" dirty="0" smtClean="0">
              <a:latin typeface="Calibri" charset="0"/>
            </a:endParaRPr>
          </a:p>
          <a:p>
            <a:endParaRPr lang="en-US" dirty="0">
              <a:latin typeface="Calibri" charset="0"/>
            </a:endParaRPr>
          </a:p>
        </p:txBody>
      </p:sp>
    </p:spTree>
    <p:extLst>
      <p:ext uri="{BB962C8B-B14F-4D97-AF65-F5344CB8AC3E}">
        <p14:creationId xmlns:p14="http://schemas.microsoft.com/office/powerpoint/2010/main" val="2708397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02BA4BC-5DCE-CD4C-961E-F422A6244ED3}" type="slidenum">
              <a:rPr lang="en-US">
                <a:latin typeface="Calibri" charset="0"/>
              </a:rPr>
              <a:pPr eaLnBrk="1" hangingPunct="1"/>
              <a:t>12</a:t>
            </a:fld>
            <a:endParaRPr lang="en-US">
              <a:latin typeface="Calibri" charset="0"/>
            </a:endParaRPr>
          </a:p>
        </p:txBody>
      </p:sp>
      <p:sp>
        <p:nvSpPr>
          <p:cNvPr id="81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8196" name="Rectangle 3"/>
          <p:cNvSpPr>
            <a:spLocks noGrp="1" noChangeArrowheads="1"/>
          </p:cNvSpPr>
          <p:nvPr>
            <p:ph type="body" idx="1"/>
          </p:nvPr>
        </p:nvSpPr>
        <p:spPr bwMode="auto">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Calibri" charset="0"/>
              </a:rPr>
              <a:t>Class: CONCEPTUAL</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Calibri" charset="0"/>
              </a:rPr>
              <a:t>Correct Answer: A</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Calibri" charset="0"/>
              </a:rPr>
              <a:t>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Calibri" charset="0"/>
              </a:rPr>
              <a:t>Physics 3320 Fa11 (SJP) Lecture 41</a:t>
            </a:r>
          </a:p>
          <a:p>
            <a:r>
              <a:rPr lang="en-US" dirty="0" smtClean="0">
                <a:latin typeface="Calibri" charset="0"/>
              </a:rPr>
              <a:t>[[100]], 0, 0, 0, 0</a:t>
            </a:r>
          </a:p>
          <a:p>
            <a:endParaRPr lang="en-US" dirty="0" smtClean="0">
              <a:latin typeface="Calibri" charset="0"/>
            </a:endParaRPr>
          </a:p>
          <a:p>
            <a:r>
              <a:rPr lang="en-US" dirty="0" smtClean="0">
                <a:latin typeface="Calibri" charset="0"/>
              </a:rPr>
              <a:t>Looks good,</a:t>
            </a:r>
            <a:r>
              <a:rPr lang="en-US" baseline="0" dirty="0" smtClean="0">
                <a:latin typeface="Calibri" charset="0"/>
              </a:rPr>
              <a:t> students were pretty comfortable with this.  I pushed them to define “delta tau”, and got the usual “it’s the time interval measured in a frame where you can use just one clock”, which led to the next question….</a:t>
            </a:r>
          </a:p>
          <a:p>
            <a:endParaRPr lang="en-US" baseline="0" dirty="0" smtClean="0">
              <a:latin typeface="Calibri" charset="0"/>
            </a:endParaRPr>
          </a:p>
          <a:p>
            <a:r>
              <a:rPr lang="en-US" baseline="0" dirty="0" smtClean="0">
                <a:latin typeface="Calibri" charset="0"/>
              </a:rPr>
              <a:t>Notes</a:t>
            </a:r>
          </a:p>
          <a:p>
            <a:r>
              <a:rPr lang="en-US" sz="1200" b="1" kern="1200" dirty="0" smtClean="0">
                <a:solidFill>
                  <a:schemeClr val="tx1"/>
                </a:solidFill>
                <a:latin typeface="+mn-lt"/>
                <a:ea typeface="ＭＳ Ｐゴシック" pitchFamily="-106" charset="-128"/>
                <a:cs typeface="ＭＳ Ｐゴシック" pitchFamily="-106" charset="-128"/>
              </a:rPr>
              <a:t>Baily: </a:t>
            </a:r>
            <a:r>
              <a:rPr lang="en-US" sz="1200" kern="1200" dirty="0" smtClean="0">
                <a:solidFill>
                  <a:schemeClr val="tx1"/>
                </a:solidFill>
                <a:latin typeface="+mn-lt"/>
                <a:ea typeface="ＭＳ Ｐゴシック" pitchFamily="-106" charset="-128"/>
                <a:cs typeface="ＭＳ Ｐゴシック" pitchFamily="-106" charset="-128"/>
              </a:rPr>
              <a:t>Think the order of presentation (that it immediately follows the trick question and an incorrect expression) might have been too suggestive.</a:t>
            </a:r>
          </a:p>
          <a:p>
            <a:endParaRPr lang="en-US" sz="1200" b="1" kern="1200" dirty="0" smtClean="0">
              <a:solidFill>
                <a:schemeClr val="tx1"/>
              </a:solidFill>
              <a:latin typeface="+mn-lt"/>
              <a:ea typeface="ＭＳ Ｐゴシック" pitchFamily="-106" charset="-128"/>
              <a:cs typeface="ＭＳ Ｐゴシック" pitchFamily="-106" charset="-128"/>
            </a:endParaRPr>
          </a:p>
          <a:p>
            <a:r>
              <a:rPr lang="en-US" sz="1200" b="1" kern="1200" dirty="0" smtClean="0">
                <a:solidFill>
                  <a:schemeClr val="tx1"/>
                </a:solidFill>
                <a:latin typeface="+mn-lt"/>
                <a:ea typeface="ＭＳ Ｐゴシック" pitchFamily="-106" charset="-128"/>
                <a:cs typeface="ＭＳ Ｐゴシック" pitchFamily="-106" charset="-128"/>
              </a:rPr>
              <a:t>LA:</a:t>
            </a:r>
            <a:r>
              <a:rPr lang="en-US" sz="1200" b="0" kern="1200" dirty="0" smtClean="0">
                <a:solidFill>
                  <a:schemeClr val="tx1"/>
                </a:solidFill>
                <a:latin typeface="+mn-lt"/>
                <a:ea typeface="ＭＳ Ｐゴシック" pitchFamily="-106" charset="-128"/>
                <a:cs typeface="ＭＳ Ｐゴシック" pitchFamily="-106" charset="-128"/>
              </a:rPr>
              <a:t> Most students near me thought "The last one was wrong, so this one should be correct" and didn't put too much effort into it. Others remarked it seemed reasonable because </a:t>
            </a:r>
            <a:r>
              <a:rPr lang="en-US" sz="1200" b="0" kern="1200" dirty="0" err="1" smtClean="0">
                <a:solidFill>
                  <a:schemeClr val="tx1"/>
                </a:solidFill>
                <a:latin typeface="+mn-lt"/>
                <a:ea typeface="ＭＳ Ｐゴシック" pitchFamily="-106" charset="-128"/>
                <a:cs typeface="ＭＳ Ｐゴシック" pitchFamily="-106" charset="-128"/>
              </a:rPr>
              <a:t>delta_tau</a:t>
            </a:r>
            <a:r>
              <a:rPr lang="en-US" sz="1200" b="0" kern="1200" dirty="0" smtClean="0">
                <a:solidFill>
                  <a:schemeClr val="tx1"/>
                </a:solidFill>
                <a:latin typeface="+mn-lt"/>
                <a:ea typeface="ＭＳ Ｐゴシック" pitchFamily="-106" charset="-128"/>
                <a:cs typeface="ＭＳ Ｐゴシック" pitchFamily="-106" charset="-128"/>
              </a:rPr>
              <a:t> invariant, until </a:t>
            </a:r>
            <a:r>
              <a:rPr lang="en-US" sz="1200" b="0" kern="1200" dirty="0" err="1" smtClean="0">
                <a:solidFill>
                  <a:schemeClr val="tx1"/>
                </a:solidFill>
                <a:latin typeface="+mn-lt"/>
                <a:ea typeface="ＭＳ Ｐゴシック" pitchFamily="-106" charset="-128"/>
                <a:cs typeface="ＭＳ Ｐゴシック" pitchFamily="-106" charset="-128"/>
              </a:rPr>
              <a:t>delta_t</a:t>
            </a:r>
            <a:r>
              <a:rPr lang="en-US" sz="1200" b="0" kern="1200" dirty="0" smtClean="0">
                <a:solidFill>
                  <a:schemeClr val="tx1"/>
                </a:solidFill>
                <a:latin typeface="+mn-lt"/>
                <a:ea typeface="ＭＳ Ｐゴシック" pitchFamily="-106" charset="-128"/>
                <a:cs typeface="ＭＳ Ｐゴシック" pitchFamily="-106" charset="-128"/>
              </a:rPr>
              <a:t>.</a:t>
            </a:r>
          </a:p>
          <a:p>
            <a:endParaRPr lang="en-US" dirty="0" smtClean="0">
              <a:latin typeface="Calibri" charset="0"/>
            </a:endParaRPr>
          </a:p>
          <a:p>
            <a:r>
              <a:rPr lang="en-US" dirty="0" smtClean="0">
                <a:latin typeface="Calibri" charset="0"/>
              </a:rPr>
              <a:t>==============================</a:t>
            </a:r>
          </a:p>
          <a:p>
            <a:r>
              <a:rPr lang="en-US" dirty="0" smtClean="0">
                <a:latin typeface="Calibri" charset="0"/>
              </a:rPr>
              <a:t>Written</a:t>
            </a:r>
            <a:r>
              <a:rPr lang="en-US" baseline="0" dirty="0" smtClean="0">
                <a:latin typeface="Calibri" charset="0"/>
              </a:rPr>
              <a:t> by SJP in PHYS 3320 Fa11</a:t>
            </a:r>
          </a:p>
          <a:p>
            <a:endParaRPr lang="en-US" dirty="0" smtClean="0">
              <a:latin typeface="Calibri" charset="0"/>
            </a:endParaRPr>
          </a:p>
        </p:txBody>
      </p:sp>
    </p:spTree>
    <p:extLst>
      <p:ext uri="{BB962C8B-B14F-4D97-AF65-F5344CB8AC3E}">
        <p14:creationId xmlns:p14="http://schemas.microsoft.com/office/powerpoint/2010/main" val="199165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ln>
            <a:miter lim="800000"/>
            <a:headEnd/>
            <a:tailEnd/>
          </a:ln>
        </p:spPr>
        <p:txBody>
          <a:bodyPr/>
          <a:lstStyle/>
          <a:p>
            <a:fld id="{FBD544A0-2760-724A-9EBE-172A9D20ED9B}" type="slidenum">
              <a:rPr lang="en-US">
                <a:solidFill>
                  <a:srgbClr val="000000"/>
                </a:solidFill>
                <a:latin typeface="Calibri" charset="0"/>
                <a:ea typeface="ＭＳ Ｐゴシック" charset="-128"/>
                <a:cs typeface="ＭＳ Ｐゴシック" charset="-128"/>
              </a:rPr>
              <a:pPr/>
              <a:t>13</a:t>
            </a:fld>
            <a:endParaRPr lang="en-US">
              <a:solidFill>
                <a:srgbClr val="000000"/>
              </a:solidFill>
              <a:latin typeface="Calibri" charset="0"/>
              <a:ea typeface="ＭＳ Ｐゴシック" charset="-128"/>
              <a:cs typeface="ＭＳ Ｐゴシック" charset="-128"/>
            </a:endParaRPr>
          </a:p>
        </p:txBody>
      </p:sp>
      <p:sp>
        <p:nvSpPr>
          <p:cNvPr id="235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6" name="Rectangle 3"/>
          <p:cNvSpPr>
            <a:spLocks noGrp="1" noChangeArrowheads="1"/>
          </p:cNvSpPr>
          <p:nvPr>
            <p:ph type="body" idx="1"/>
          </p:nvPr>
        </p:nvSpPr>
        <p:spPr bwMode="auto">
          <a:noFill/>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Class:</a:t>
            </a:r>
            <a:r>
              <a:rPr lang="en-US" baseline="0" dirty="0" smtClean="0"/>
              <a:t> MATH/PHYSICS</a:t>
            </a:r>
            <a:br>
              <a:rPr lang="en-US" baseline="0" dirty="0" smtClean="0"/>
            </a:br>
            <a:r>
              <a:rPr lang="en-US" baseline="0" dirty="0" smtClean="0"/>
              <a:t>Correct Answer: B</a:t>
            </a: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_________________________________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Fa11 (SJP)</a:t>
            </a:r>
            <a:r>
              <a:rPr lang="en-US" baseline="0" dirty="0" smtClean="0"/>
              <a:t> </a:t>
            </a:r>
            <a:r>
              <a:rPr lang="en-US" dirty="0" smtClean="0"/>
              <a:t>Lecture #42</a:t>
            </a:r>
            <a:endParaRPr lang="en-US" dirty="0" smtClean="0">
              <a:ea typeface="ＭＳ Ｐゴシック" charset="-128"/>
              <a:cs typeface="ＭＳ Ｐゴシック"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10, [[45]], 20, 0, 25</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Sp12 (MD)</a:t>
            </a:r>
            <a:r>
              <a:rPr lang="en-US" baseline="0" dirty="0" smtClean="0"/>
              <a:t> Lecture 44</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Before Discussion: 12, [[6]], 59, 12, 12</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After Discussion:     0 , [[91]],</a:t>
            </a:r>
            <a:r>
              <a:rPr lang="en-US" baseline="0" dirty="0" smtClean="0">
                <a:ea typeface="ＭＳ Ｐゴシック" charset="-128"/>
                <a:cs typeface="ＭＳ Ｐゴシック" charset="-128"/>
              </a:rPr>
              <a:t> 0, 4, 4</a:t>
            </a:r>
            <a:endParaRPr lang="en-US" dirty="0" smtClean="0">
              <a:ea typeface="ＭＳ Ｐゴシック" charset="-128"/>
              <a:cs typeface="ＭＳ Ｐゴシック" charset="-128"/>
            </a:endParaRPr>
          </a:p>
          <a:p>
            <a:r>
              <a:rPr lang="en-US" dirty="0" smtClean="0">
                <a:ea typeface="ＭＳ Ｐゴシック" charset="-128"/>
                <a:cs typeface="ＭＳ Ｐゴシック" charset="-128"/>
              </a:rPr>
              <a:t>_________________________________</a:t>
            </a:r>
          </a:p>
          <a:p>
            <a:r>
              <a:rPr lang="en-US" b="1" dirty="0" smtClean="0">
                <a:ea typeface="ＭＳ Ｐゴシック" charset="-128"/>
                <a:cs typeface="ＭＳ Ｐゴシック" charset="-128"/>
              </a:rPr>
              <a:t>Fall</a:t>
            </a:r>
            <a:r>
              <a:rPr lang="en-US" b="1" baseline="0" dirty="0" smtClean="0">
                <a:ea typeface="ＭＳ Ｐゴシック" charset="-128"/>
                <a:cs typeface="ＭＳ Ｐゴシック" charset="-128"/>
              </a:rPr>
              <a:t> 2011 Comments</a:t>
            </a:r>
            <a:endParaRPr lang="en-US" b="1" dirty="0" smtClean="0">
              <a:ea typeface="ＭＳ Ｐゴシック" charset="-128"/>
              <a:cs typeface="ＭＳ Ｐゴシック" charset="-128"/>
            </a:endParaRPr>
          </a:p>
          <a:p>
            <a:r>
              <a:rPr lang="en-US" dirty="0" smtClean="0">
                <a:ea typeface="ＭＳ Ｐゴシック" charset="-128"/>
                <a:cs typeface="ＭＳ Ｐゴシック" charset="-128"/>
              </a:rPr>
              <a:t>Good question, glad</a:t>
            </a:r>
            <a:r>
              <a:rPr lang="en-US" baseline="0" dirty="0" smtClean="0">
                <a:ea typeface="ＭＳ Ｐゴシック" charset="-128"/>
                <a:cs typeface="ＭＳ Ｐゴシック" charset="-128"/>
              </a:rPr>
              <a:t> I let them work on it. </a:t>
            </a:r>
            <a:endParaRPr lang="en-US" dirty="0" smtClean="0">
              <a:ea typeface="ＭＳ Ｐゴシック" charset="-128"/>
              <a:cs typeface="ＭＳ Ｐゴシック" charset="-128"/>
            </a:endParaRPr>
          </a:p>
          <a:p>
            <a:endParaRPr lang="en-US" dirty="0" smtClean="0">
              <a:ea typeface="ＭＳ Ｐゴシック" charset="-128"/>
              <a:cs typeface="ＭＳ Ｐゴシック" charset="-128"/>
            </a:endParaRPr>
          </a:p>
          <a:p>
            <a:r>
              <a:rPr lang="en-US" dirty="0" smtClean="0">
                <a:ea typeface="ＭＳ Ｐゴシック" charset="-128"/>
                <a:cs typeface="ＭＳ Ｐゴシック" charset="-128"/>
              </a:rPr>
              <a:t>Some students were</a:t>
            </a:r>
            <a:r>
              <a:rPr lang="en-US" baseline="0" dirty="0" smtClean="0">
                <a:ea typeface="ＭＳ Ｐゴシック" charset="-128"/>
                <a:cs typeface="ＭＳ Ｐゴシック" charset="-128"/>
              </a:rPr>
              <a:t> confused by the complicated language, I clarified that the words “invariant length squared of the 4-velocity” LITERALLY MEANS eta(mu) eta(mu) </a:t>
            </a:r>
            <a:endParaRPr lang="en-US" dirty="0" smtClean="0">
              <a:ea typeface="ＭＳ Ｐゴシック" charset="-128"/>
              <a:cs typeface="ＭＳ Ｐゴシック" charset="-128"/>
            </a:endParaRPr>
          </a:p>
          <a:p>
            <a:endParaRPr lang="en-US" dirty="0" smtClean="0">
              <a:ea typeface="ＭＳ Ｐゴシック" charset="-128"/>
              <a:cs typeface="ＭＳ Ｐゴシック" charset="-128"/>
            </a:endParaRPr>
          </a:p>
          <a:p>
            <a:r>
              <a:rPr lang="en-US" dirty="0" smtClean="0">
                <a:ea typeface="ＭＳ Ｐゴシック" charset="-128"/>
                <a:cs typeface="ＭＳ Ｐゴシック" charset="-128"/>
              </a:rPr>
              <a:t>I animated this and set them working, and only showed the answers after they’d been working for a minute. Many got “E”, some with explicit “gamma’s” out front</a:t>
            </a:r>
            <a:r>
              <a:rPr lang="en-US" baseline="0" dirty="0" smtClean="0">
                <a:ea typeface="ＭＳ Ｐゴシック" charset="-128"/>
                <a:cs typeface="ＭＳ Ｐゴシック" charset="-128"/>
              </a:rPr>
              <a:t> that had not canceled. </a:t>
            </a:r>
          </a:p>
          <a:p>
            <a:endParaRPr lang="en-US" baseline="0" dirty="0" smtClean="0">
              <a:ea typeface="ＭＳ Ｐゴシック" charset="-128"/>
              <a:cs typeface="ＭＳ Ｐゴシック" charset="-128"/>
            </a:endParaRPr>
          </a:p>
          <a:p>
            <a:r>
              <a:rPr lang="en-US" baseline="0" dirty="0" smtClean="0">
                <a:ea typeface="ＭＳ Ｐゴシック" charset="-128"/>
                <a:cs typeface="ＭＳ Ｐゴシック" charset="-128"/>
              </a:rPr>
              <a:t>You can do this by explicitly multiplying it out (remember that the zero component gets a minus sign), and the u^2-c^2 cancels the gamma^2 (mostly) OR you can shift to the REST FRAME of the object, where u=0, and you’re just squaring (c,0,0,0)  That’s an important idea, that you can make your life easier by picking a “good” frame to compute in! </a:t>
            </a:r>
          </a:p>
          <a:p>
            <a:endParaRPr lang="en-US" baseline="0" dirty="0" smtClean="0">
              <a:ea typeface="ＭＳ Ｐゴシック" charset="-128"/>
              <a:cs typeface="ＭＳ Ｐゴシック" charset="-128"/>
            </a:endParaRPr>
          </a:p>
          <a:p>
            <a:r>
              <a:rPr lang="en-US" baseline="0" dirty="0" smtClean="0">
                <a:ea typeface="ＭＳ Ｐゴシック" charset="-128"/>
                <a:cs typeface="ＭＳ Ｐゴシック" charset="-128"/>
              </a:rPr>
              <a:t>I pointed out that this is a bit of a surprise. Normally you think of v^2 as carrying lots of information (kinetic energy!), but the 4-velocity squared seems to carry NO information about the particle at all, EVERY particle has the same 4-velocity squared. </a:t>
            </a:r>
            <a:endParaRPr lang="en-US" dirty="0" smtClean="0">
              <a:ea typeface="ＭＳ Ｐゴシック" charset="-128"/>
              <a:cs typeface="ＭＳ Ｐゴシック" charset="-128"/>
            </a:endParaRPr>
          </a:p>
          <a:p>
            <a:endParaRPr lang="en-US" dirty="0" smtClean="0">
              <a:ea typeface="ＭＳ Ｐゴシック" charset="-128"/>
              <a:cs typeface="ＭＳ Ｐゴシック" charset="-128"/>
            </a:endParaRPr>
          </a:p>
          <a:p>
            <a:r>
              <a:rPr lang="en-US" dirty="0" smtClean="0">
                <a:ea typeface="ＭＳ Ｐゴシック" charset="-128"/>
                <a:cs typeface="ＭＳ Ｐゴシック" charset="-128"/>
              </a:rPr>
              <a:t>================================</a:t>
            </a:r>
          </a:p>
          <a:p>
            <a:r>
              <a:rPr lang="en-US" dirty="0" smtClean="0">
                <a:ea typeface="ＭＳ Ｐゴシック" charset="-128"/>
                <a:cs typeface="ＭＳ Ｐゴシック" charset="-128"/>
              </a:rPr>
              <a:t>From ERK Spring 2011</a:t>
            </a:r>
          </a:p>
          <a:p>
            <a:endParaRPr lang="en-US" dirty="0" smtClean="0">
              <a:ea typeface="ＭＳ Ｐゴシック" charset="-128"/>
              <a:cs typeface="ＭＳ Ｐゴシック" charset="-128"/>
            </a:endParaRPr>
          </a:p>
        </p:txBody>
      </p:sp>
    </p:spTree>
    <p:extLst>
      <p:ext uri="{BB962C8B-B14F-4D97-AF65-F5344CB8AC3E}">
        <p14:creationId xmlns:p14="http://schemas.microsoft.com/office/powerpoint/2010/main" val="1347619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CONCEPTUAL</a:t>
            </a:r>
          </a:p>
          <a:p>
            <a:r>
              <a:rPr lang="en-US" dirty="0" smtClean="0"/>
              <a:t>Correct</a:t>
            </a:r>
            <a:r>
              <a:rPr lang="en-US" baseline="0" dirty="0" smtClean="0"/>
              <a:t> Answer: A</a:t>
            </a:r>
          </a:p>
          <a:p>
            <a:r>
              <a:rPr lang="en-US" baseline="0" dirty="0" smtClean="0"/>
              <a:t>_______________________________</a:t>
            </a:r>
          </a:p>
          <a:p>
            <a:r>
              <a:rPr lang="en-US" baseline="0" dirty="0" smtClean="0"/>
              <a:t>Physics 3320 Sp12 (MD) Lecture 44</a:t>
            </a:r>
          </a:p>
          <a:p>
            <a:r>
              <a:rPr lang="en-US" baseline="0" dirty="0" smtClean="0"/>
              <a:t>[[91]], 0, 0</a:t>
            </a:r>
          </a:p>
          <a:p>
            <a:r>
              <a:rPr lang="en-US" baseline="0" dirty="0" smtClean="0"/>
              <a:t>_______________________________</a:t>
            </a:r>
          </a:p>
          <a:p>
            <a:r>
              <a:rPr lang="en-US" b="1" baseline="0" dirty="0" smtClean="0"/>
              <a:t>Spring 2012 Comments </a:t>
            </a:r>
            <a:endParaRPr lang="en-US" b="0" baseline="0" dirty="0" smtClean="0"/>
          </a:p>
          <a:p>
            <a:endParaRPr lang="en-US" b="0" baseline="0" dirty="0" smtClean="0"/>
          </a:p>
          <a:p>
            <a:endParaRPr lang="en-US" b="0" baseline="0" dirty="0" smtClean="0"/>
          </a:p>
          <a:p>
            <a:endParaRPr lang="en-US" b="0" baseline="0" dirty="0" smtClean="0"/>
          </a:p>
          <a:p>
            <a:endParaRPr lang="en-US" b="0" baseline="0" dirty="0" smtClean="0"/>
          </a:p>
          <a:p>
            <a:r>
              <a:rPr lang="en-US" b="0" baseline="0" dirty="0" smtClean="0"/>
              <a:t>=============================</a:t>
            </a:r>
          </a:p>
          <a:p>
            <a:r>
              <a:rPr lang="en-US" b="0" baseline="0" dirty="0" smtClean="0"/>
              <a:t>Written by M </a:t>
            </a:r>
            <a:r>
              <a:rPr lang="en-US" b="0" baseline="0" dirty="0" err="1" smtClean="0"/>
              <a:t>Dubson</a:t>
            </a:r>
            <a:r>
              <a:rPr lang="en-US" b="0" baseline="0" dirty="0" smtClean="0"/>
              <a:t> 3320 Sp12</a:t>
            </a:r>
          </a:p>
          <a:p>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FCC47363-75D0-104C-AA26-BD02EF2AF776}" type="slidenum">
              <a:rPr lang="en-US" smtClean="0"/>
              <a:pPr/>
              <a:t>14</a:t>
            </a:fld>
            <a:endParaRPr lang="en-US"/>
          </a:p>
        </p:txBody>
      </p:sp>
    </p:spTree>
    <p:extLst>
      <p:ext uri="{BB962C8B-B14F-4D97-AF65-F5344CB8AC3E}">
        <p14:creationId xmlns:p14="http://schemas.microsoft.com/office/powerpoint/2010/main" val="183707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C2B17EB-D6A5-CB48-AA0F-085DA01C8870}" type="slidenum">
              <a:rPr lang="en-US">
                <a:latin typeface="Calibri" charset="0"/>
              </a:rPr>
              <a:pPr eaLnBrk="1" hangingPunct="1"/>
              <a:t>15</a:t>
            </a:fld>
            <a:endParaRPr lang="en-US">
              <a:latin typeface="Calibri" charset="0"/>
            </a:endParaRPr>
          </a:p>
        </p:txBody>
      </p:sp>
      <p:sp>
        <p:nvSpPr>
          <p:cNvPr id="143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14340" name="Rectangle 3"/>
          <p:cNvSpPr>
            <a:spLocks noGrp="1" noChangeArrowheads="1"/>
          </p:cNvSpPr>
          <p:nvPr>
            <p:ph type="body" idx="1"/>
          </p:nvPr>
        </p:nvSpPr>
        <p:spPr bwMode="auto">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r>
              <a:rPr lang="en-US" dirty="0" smtClean="0">
                <a:latin typeface="Calibri" charset="0"/>
              </a:rPr>
              <a:t>Class: CONCEPTUAL</a:t>
            </a:r>
          </a:p>
          <a:p>
            <a:r>
              <a:rPr lang="en-US" dirty="0" smtClean="0">
                <a:latin typeface="Calibri" charset="0"/>
              </a:rPr>
              <a:t>Correct Answer: B</a:t>
            </a:r>
          </a:p>
          <a:p>
            <a:r>
              <a:rPr lang="en-US" dirty="0" smtClean="0">
                <a:latin typeface="Calibri" charset="0"/>
              </a:rPr>
              <a:t>________________________________</a:t>
            </a:r>
          </a:p>
          <a:p>
            <a:r>
              <a:rPr lang="en-US" dirty="0" smtClean="0">
                <a:latin typeface="Calibri" charset="0"/>
              </a:rPr>
              <a:t>Physics 3320 Fa11 (SJP) Lecture 43</a:t>
            </a:r>
          </a:p>
          <a:p>
            <a:r>
              <a:rPr lang="en-US" dirty="0" smtClean="0">
                <a:latin typeface="Calibri" charset="0"/>
              </a:rPr>
              <a:t>29, [[65]], 6</a:t>
            </a:r>
          </a:p>
          <a:p>
            <a:r>
              <a:rPr lang="en-US" dirty="0" smtClean="0">
                <a:latin typeface="Calibri" charset="0"/>
              </a:rPr>
              <a:t>________________________________</a:t>
            </a:r>
          </a:p>
          <a:p>
            <a:r>
              <a:rPr lang="en-US" b="1" dirty="0" smtClean="0">
                <a:latin typeface="Calibri" charset="0"/>
              </a:rPr>
              <a:t>Fall 2011 Comments</a:t>
            </a:r>
          </a:p>
          <a:p>
            <a:r>
              <a:rPr lang="en-US" dirty="0" smtClean="0">
                <a:latin typeface="Calibri" charset="0"/>
              </a:rPr>
              <a:t>It’s a question of language, but “</a:t>
            </a:r>
            <a:r>
              <a:rPr lang="en-US" dirty="0" err="1" smtClean="0">
                <a:latin typeface="Calibri" charset="0"/>
              </a:rPr>
              <a:t>contravariant</a:t>
            </a:r>
            <a:r>
              <a:rPr lang="en-US" dirty="0" smtClean="0">
                <a:latin typeface="Calibri" charset="0"/>
              </a:rPr>
              <a:t>” or “covariant” is NOT the same as “invariant”. We talked about examples of invariants, students came</a:t>
            </a:r>
            <a:r>
              <a:rPr lang="en-US" baseline="0" dirty="0" smtClean="0">
                <a:latin typeface="Calibri" charset="0"/>
              </a:rPr>
              <a:t> up with proper time, c, mass, E dot B, …. But I pointed out that neither p, nor E, are in this list, and the 4-vector DOES change when you Lorentz boost. Admittedly in a simple and definite way, but it is not Invariant. </a:t>
            </a:r>
          </a:p>
          <a:p>
            <a:endParaRPr lang="en-US" baseline="0" dirty="0" smtClean="0">
              <a:latin typeface="Calibri" charset="0"/>
            </a:endParaRPr>
          </a:p>
          <a:p>
            <a:r>
              <a:rPr lang="en-US" baseline="0" dirty="0" smtClean="0">
                <a:latin typeface="Calibri" charset="0"/>
              </a:rPr>
              <a:t>===============================</a:t>
            </a:r>
          </a:p>
          <a:p>
            <a:r>
              <a:rPr lang="en-US" baseline="0" dirty="0" smtClean="0">
                <a:latin typeface="Calibri" charset="0"/>
              </a:rPr>
              <a:t>Written by SJP in PHYS 3320 Fa11</a:t>
            </a:r>
          </a:p>
          <a:p>
            <a:endParaRPr lang="en-US" dirty="0">
              <a:latin typeface="Calibri" charset="0"/>
            </a:endParaRPr>
          </a:p>
        </p:txBody>
      </p:sp>
    </p:spTree>
    <p:extLst>
      <p:ext uri="{BB962C8B-B14F-4D97-AF65-F5344CB8AC3E}">
        <p14:creationId xmlns:p14="http://schemas.microsoft.com/office/powerpoint/2010/main" val="4209437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ln>
            <a:miter lim="800000"/>
            <a:headEnd/>
            <a:tailEnd/>
          </a:ln>
        </p:spPr>
        <p:txBody>
          <a:bodyPr/>
          <a:lstStyle/>
          <a:p>
            <a:fld id="{C7F9CD2F-1C43-544A-BC12-3033A119580A}" type="slidenum">
              <a:rPr lang="en-US">
                <a:solidFill>
                  <a:srgbClr val="000000"/>
                </a:solidFill>
                <a:latin typeface="Calibri" charset="0"/>
                <a:ea typeface="ＭＳ Ｐゴシック" charset="-128"/>
                <a:cs typeface="ＭＳ Ｐゴシック" charset="-128"/>
              </a:rPr>
              <a:pPr/>
              <a:t>16</a:t>
            </a:fld>
            <a:endParaRPr lang="en-US">
              <a:solidFill>
                <a:srgbClr val="000000"/>
              </a:solidFill>
              <a:latin typeface="Calibri" charset="0"/>
              <a:ea typeface="ＭＳ Ｐゴシック" charset="-128"/>
              <a:cs typeface="ＭＳ Ｐゴシック" charset="-128"/>
            </a:endParaRPr>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4" name="Rectangle 3"/>
          <p:cNvSpPr>
            <a:spLocks noGrp="1" noChangeArrowheads="1"/>
          </p:cNvSpPr>
          <p:nvPr>
            <p:ph type="body" idx="1"/>
          </p:nvPr>
        </p:nvSpPr>
        <p:spPr bwMode="auto">
          <a:noFill/>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Class:</a:t>
            </a:r>
            <a:r>
              <a:rPr lang="en-US" baseline="0" dirty="0" smtClean="0"/>
              <a:t> CONCEPTUAL</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Correct Answer: C</a:t>
            </a: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Fa11 (SJP)</a:t>
            </a:r>
            <a:r>
              <a:rPr lang="en-US" baseline="0" dirty="0" smtClean="0"/>
              <a:t> </a:t>
            </a:r>
            <a:r>
              <a:rPr lang="en-US" dirty="0" smtClean="0"/>
              <a:t>Lecture 44 </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0, 6, [[94]], 0</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Physics 3320 Sp12 (MD) Lecture 44</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9, 0, [[91]], 0, 0</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AND</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Physics 3320 Sp12 (MD) Lecture 45</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0, 0,</a:t>
            </a:r>
            <a:r>
              <a:rPr lang="en-US" baseline="0" dirty="0" smtClean="0">
                <a:ea typeface="ＭＳ Ｐゴシック" charset="-128"/>
                <a:cs typeface="ＭＳ Ｐゴシック" charset="-128"/>
              </a:rPr>
              <a:t> [[93]], 7, 0</a:t>
            </a:r>
            <a:endParaRPr lang="en-US" dirty="0" smtClean="0">
              <a:ea typeface="ＭＳ Ｐゴシック" charset="-128"/>
              <a:cs typeface="ＭＳ Ｐゴシック" charset="-128"/>
            </a:endParaRPr>
          </a:p>
          <a:p>
            <a:r>
              <a:rPr lang="en-US" dirty="0" smtClean="0">
                <a:ea typeface="ＭＳ Ｐゴシック" charset="-128"/>
                <a:cs typeface="ＭＳ Ｐゴシック" charset="-128"/>
              </a:rPr>
              <a:t>_______________________________</a:t>
            </a:r>
          </a:p>
          <a:p>
            <a:r>
              <a:rPr lang="en-US" b="1" dirty="0" smtClean="0">
                <a:ea typeface="ＭＳ Ｐゴシック" charset="-128"/>
                <a:cs typeface="ＭＳ Ｐゴシック" charset="-128"/>
              </a:rPr>
              <a:t>Fall 2011 Comments</a:t>
            </a:r>
          </a:p>
          <a:p>
            <a:r>
              <a:rPr lang="en-US" dirty="0" err="1" smtClean="0">
                <a:ea typeface="ＭＳ Ｐゴシック" charset="-128"/>
                <a:cs typeface="ＭＳ Ｐゴシック" charset="-128"/>
              </a:rPr>
              <a:t>Preclass</a:t>
            </a:r>
            <a:r>
              <a:rPr lang="en-US" dirty="0" smtClean="0">
                <a:ea typeface="ＭＳ Ｐゴシック" charset="-128"/>
                <a:cs typeface="ＭＳ Ｐゴシック" charset="-128"/>
              </a:rPr>
              <a:t> question. They seemed to be doing fine on this, but I think there are “false positives here”.</a:t>
            </a:r>
            <a:r>
              <a:rPr lang="en-US" baseline="0" dirty="0" smtClean="0">
                <a:ea typeface="ＭＳ Ｐゴシック" charset="-128"/>
                <a:cs typeface="ＭＳ Ｐゴシック" charset="-128"/>
              </a:rPr>
              <a:t> The discussion is partly about semantics, energy is part of a 4-vector, which is “covariant”, and they’re still a little unclear on the distinction between that word and “invariant”, but people were explaining that energy depends on observer (which is correct) - although, later in class we uncovered that some students are confused about the difference between kinetic energy and relativistic energy. On this one, someone answered C, but as an explanation for why energy wasn’t invariant, said “because the zero of potential energy is arbitrary”, which is mixing up a different idea.  So I think the high score on this isn’t necessarily a sign that this is all cleared up.  </a:t>
            </a:r>
            <a:endParaRPr lang="en-US" dirty="0" smtClean="0">
              <a:ea typeface="ＭＳ Ｐゴシック" charset="-128"/>
              <a:cs typeface="ＭＳ Ｐゴシック" charset="-128"/>
            </a:endParaRPr>
          </a:p>
          <a:p>
            <a:endParaRPr lang="en-US" dirty="0" smtClean="0">
              <a:ea typeface="ＭＳ Ｐゴシック" charset="-128"/>
              <a:cs typeface="ＭＳ Ｐゴシック" charset="-128"/>
            </a:endParaRPr>
          </a:p>
          <a:p>
            <a:r>
              <a:rPr lang="en-US" dirty="0" smtClean="0">
                <a:ea typeface="ＭＳ Ｐゴシック" charset="-128"/>
                <a:cs typeface="ＭＳ Ｐゴシック" charset="-128"/>
              </a:rPr>
              <a:t>==============================</a:t>
            </a:r>
          </a:p>
          <a:p>
            <a:r>
              <a:rPr lang="en-US" dirty="0" smtClean="0">
                <a:ea typeface="ＭＳ Ｐゴシック" charset="-128"/>
                <a:cs typeface="ＭＳ Ｐゴシック" charset="-128"/>
              </a:rPr>
              <a:t>From</a:t>
            </a:r>
            <a:r>
              <a:rPr lang="en-US" baseline="0" dirty="0" smtClean="0">
                <a:ea typeface="ＭＳ Ｐゴシック" charset="-128"/>
                <a:cs typeface="ＭＳ Ｐゴシック" charset="-128"/>
              </a:rPr>
              <a:t> </a:t>
            </a:r>
            <a:r>
              <a:rPr lang="en-US" dirty="0" smtClean="0">
                <a:ea typeface="ＭＳ Ｐゴシック" charset="-128"/>
                <a:cs typeface="ＭＳ Ｐゴシック" charset="-128"/>
              </a:rPr>
              <a:t>ERK Spring 2011</a:t>
            </a:r>
          </a:p>
          <a:p>
            <a:endParaRPr lang="en-US" dirty="0" smtClean="0">
              <a:ea typeface="ＭＳ Ｐゴシック" charset="-128"/>
              <a:cs typeface="ＭＳ Ｐゴシック" charset="-128"/>
            </a:endParaRPr>
          </a:p>
        </p:txBody>
      </p:sp>
    </p:spTree>
    <p:extLst>
      <p:ext uri="{BB962C8B-B14F-4D97-AF65-F5344CB8AC3E}">
        <p14:creationId xmlns:p14="http://schemas.microsoft.com/office/powerpoint/2010/main" val="3304370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CONCEPTUAL</a:t>
            </a:r>
          </a:p>
          <a:p>
            <a:r>
              <a:rPr lang="en-US" dirty="0" smtClean="0"/>
              <a:t>Correct</a:t>
            </a:r>
            <a:r>
              <a:rPr lang="en-US" baseline="0" dirty="0" smtClean="0"/>
              <a:t> Answer: C</a:t>
            </a:r>
          </a:p>
          <a:p>
            <a:r>
              <a:rPr lang="en-US" baseline="0" dirty="0" smtClean="0"/>
              <a:t>_______________________________</a:t>
            </a:r>
          </a:p>
          <a:p>
            <a:r>
              <a:rPr lang="en-US" baseline="0" dirty="0" smtClean="0"/>
              <a:t>Physics 3320 Sp12 (MD) Lecture 34</a:t>
            </a:r>
          </a:p>
          <a:p>
            <a:r>
              <a:rPr lang="en-US" baseline="0" dirty="0" smtClean="0"/>
              <a:t>0, 4, [[96]], 0, 0</a:t>
            </a:r>
          </a:p>
          <a:p>
            <a:r>
              <a:rPr lang="en-US" baseline="0" dirty="0" smtClean="0"/>
              <a:t>_______________________________</a:t>
            </a:r>
          </a:p>
          <a:p>
            <a:r>
              <a:rPr lang="en-US" b="1" baseline="0" dirty="0" smtClean="0"/>
              <a:t>Spring 2012 Comments </a:t>
            </a:r>
            <a:endParaRPr lang="en-US" b="0" baseline="0" dirty="0" smtClean="0"/>
          </a:p>
          <a:p>
            <a:endParaRPr lang="en-US" b="0" baseline="0" dirty="0" smtClean="0"/>
          </a:p>
          <a:p>
            <a:r>
              <a:rPr lang="en-US" b="0" baseline="0" dirty="0" smtClean="0"/>
              <a:t>Students could see this easily by thinking of the row of charges as a current in the moving frame.</a:t>
            </a:r>
          </a:p>
          <a:p>
            <a:endParaRPr lang="en-US" b="0" baseline="0" dirty="0" smtClean="0"/>
          </a:p>
          <a:p>
            <a:endParaRPr lang="en-US" b="0" baseline="0" dirty="0" smtClean="0"/>
          </a:p>
          <a:p>
            <a:r>
              <a:rPr lang="en-US" b="0" baseline="0" dirty="0" smtClean="0"/>
              <a:t>=============================</a:t>
            </a:r>
          </a:p>
          <a:p>
            <a:r>
              <a:rPr lang="en-US" b="0" baseline="0" dirty="0" smtClean="0"/>
              <a:t>Written by M </a:t>
            </a:r>
            <a:r>
              <a:rPr lang="en-US" b="0" baseline="0" dirty="0" err="1" smtClean="0"/>
              <a:t>Dubson</a:t>
            </a:r>
            <a:r>
              <a:rPr lang="en-US" b="0" baseline="0" dirty="0" smtClean="0"/>
              <a:t> 3320 Sp12</a:t>
            </a:r>
          </a:p>
          <a:p>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FCC47363-75D0-104C-AA26-BD02EF2AF776}" type="slidenum">
              <a:rPr lang="en-US" smtClean="0"/>
              <a:pPr/>
              <a:t>17</a:t>
            </a:fld>
            <a:endParaRPr lang="en-US"/>
          </a:p>
        </p:txBody>
      </p:sp>
    </p:spTree>
    <p:extLst>
      <p:ext uri="{BB962C8B-B14F-4D97-AF65-F5344CB8AC3E}">
        <p14:creationId xmlns:p14="http://schemas.microsoft.com/office/powerpoint/2010/main" val="2098778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CONCEPTUAL</a:t>
            </a:r>
          </a:p>
          <a:p>
            <a:r>
              <a:rPr lang="en-US" dirty="0" smtClean="0"/>
              <a:t>Correct</a:t>
            </a:r>
            <a:r>
              <a:rPr lang="en-US" baseline="0" dirty="0" smtClean="0"/>
              <a:t> Answer: A</a:t>
            </a:r>
          </a:p>
          <a:p>
            <a:r>
              <a:rPr lang="en-US" baseline="0" dirty="0" smtClean="0"/>
              <a:t>_______________________________</a:t>
            </a:r>
          </a:p>
          <a:p>
            <a:r>
              <a:rPr lang="en-US" baseline="0" dirty="0" smtClean="0"/>
              <a:t>Physics 3320 Sp12 (MD) Lecture 36</a:t>
            </a:r>
          </a:p>
          <a:p>
            <a:r>
              <a:rPr lang="en-US" baseline="0" dirty="0" smtClean="0"/>
              <a:t>Before Discussion: [[21]], 46, 32</a:t>
            </a:r>
          </a:p>
          <a:p>
            <a:r>
              <a:rPr lang="en-US" baseline="0" dirty="0" smtClean="0"/>
              <a:t>After Discussion:    [[43]], 46, 11</a:t>
            </a:r>
          </a:p>
          <a:p>
            <a:r>
              <a:rPr lang="en-US" baseline="0" dirty="0" smtClean="0"/>
              <a:t>_______________________________</a:t>
            </a:r>
          </a:p>
          <a:p>
            <a:r>
              <a:rPr lang="en-US" b="1" baseline="0" dirty="0" smtClean="0"/>
              <a:t>Spring 2012 Comments </a:t>
            </a:r>
            <a:endParaRPr lang="en-US" b="0" baseline="0" dirty="0" smtClean="0"/>
          </a:p>
          <a:p>
            <a:endParaRPr lang="en-US" b="0" baseline="0" dirty="0" smtClean="0"/>
          </a:p>
          <a:p>
            <a:r>
              <a:rPr lang="en-US" b="0" baseline="0" dirty="0" smtClean="0"/>
              <a:t>Important point is that the magnitude of the field between the plates doesn’t depend on their separation distance.  Students had trouble seeing this.</a:t>
            </a:r>
          </a:p>
          <a:p>
            <a:endParaRPr lang="en-US" b="0" baseline="0" dirty="0" smtClean="0"/>
          </a:p>
          <a:p>
            <a:r>
              <a:rPr lang="en-US" b="0" baseline="0" dirty="0" smtClean="0"/>
              <a:t>=============================</a:t>
            </a:r>
          </a:p>
          <a:p>
            <a:r>
              <a:rPr lang="en-US" b="0" baseline="0" dirty="0" smtClean="0"/>
              <a:t>Written by M </a:t>
            </a:r>
            <a:r>
              <a:rPr lang="en-US" b="0" baseline="0" dirty="0" err="1" smtClean="0"/>
              <a:t>Dubson</a:t>
            </a:r>
            <a:r>
              <a:rPr lang="en-US" b="0" baseline="0" dirty="0" smtClean="0"/>
              <a:t> 3320 Sp12</a:t>
            </a:r>
          </a:p>
          <a:p>
            <a:endParaRPr lang="en-US" dirty="0"/>
          </a:p>
        </p:txBody>
      </p:sp>
      <p:sp>
        <p:nvSpPr>
          <p:cNvPr id="4" name="Slide Number Placeholder 3"/>
          <p:cNvSpPr>
            <a:spLocks noGrp="1"/>
          </p:cNvSpPr>
          <p:nvPr>
            <p:ph type="sldNum" sz="quarter" idx="10"/>
          </p:nvPr>
        </p:nvSpPr>
        <p:spPr/>
        <p:txBody>
          <a:bodyPr/>
          <a:lstStyle/>
          <a:p>
            <a:fld id="{FCC47363-75D0-104C-AA26-BD02EF2AF776}" type="slidenum">
              <a:rPr lang="en-US" smtClean="0"/>
              <a:pPr/>
              <a:t>18</a:t>
            </a:fld>
            <a:endParaRPr lang="en-US"/>
          </a:p>
        </p:txBody>
      </p:sp>
    </p:spTree>
    <p:extLst>
      <p:ext uri="{BB962C8B-B14F-4D97-AF65-F5344CB8AC3E}">
        <p14:creationId xmlns:p14="http://schemas.microsoft.com/office/powerpoint/2010/main" val="10236346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CONCEPTUAL</a:t>
            </a:r>
          </a:p>
          <a:p>
            <a:r>
              <a:rPr lang="en-US" dirty="0" smtClean="0"/>
              <a:t>Correct</a:t>
            </a:r>
            <a:r>
              <a:rPr lang="en-US" baseline="0" dirty="0" smtClean="0"/>
              <a:t> Answer: A</a:t>
            </a:r>
          </a:p>
          <a:p>
            <a:r>
              <a:rPr lang="en-US" baseline="0" dirty="0" smtClean="0"/>
              <a:t>_______________________________</a:t>
            </a:r>
          </a:p>
          <a:p>
            <a:r>
              <a:rPr lang="en-US" baseline="0" dirty="0" smtClean="0"/>
              <a:t>Physics 3320 Sp12 (MD) Lecture 36</a:t>
            </a:r>
          </a:p>
          <a:p>
            <a:r>
              <a:rPr lang="en-US" baseline="0" dirty="0" smtClean="0"/>
              <a:t>[[86]], 14</a:t>
            </a:r>
          </a:p>
          <a:p>
            <a:r>
              <a:rPr lang="en-US" baseline="0" dirty="0" smtClean="0"/>
              <a:t>_______________________________</a:t>
            </a:r>
          </a:p>
          <a:p>
            <a:r>
              <a:rPr lang="en-US" b="1" baseline="0" dirty="0" smtClean="0"/>
              <a:t>Spring 2012 Comments </a:t>
            </a:r>
            <a:endParaRPr lang="en-US" b="0" baseline="0" dirty="0" smtClean="0"/>
          </a:p>
          <a:p>
            <a:endParaRPr lang="en-US" b="0" baseline="0" dirty="0" smtClean="0"/>
          </a:p>
          <a:p>
            <a:r>
              <a:rPr lang="en-US" b="0" baseline="0" dirty="0" smtClean="0"/>
              <a:t>We’ve seen some confusion on what we mean when we say the laws of physics are the same in all inertial frames (have the same form), meaning the quantities may be different but the relationships between them are the same.</a:t>
            </a:r>
          </a:p>
          <a:p>
            <a:endParaRPr lang="en-US" b="0" baseline="0" dirty="0" smtClean="0"/>
          </a:p>
          <a:p>
            <a:endParaRPr lang="en-US" b="0" baseline="0" dirty="0" smtClean="0"/>
          </a:p>
          <a:p>
            <a:r>
              <a:rPr lang="en-US" b="0" baseline="0" dirty="0" smtClean="0"/>
              <a:t>=============================</a:t>
            </a:r>
          </a:p>
          <a:p>
            <a:r>
              <a:rPr lang="en-US" b="0" baseline="0" dirty="0" smtClean="0"/>
              <a:t>Written by M </a:t>
            </a:r>
            <a:r>
              <a:rPr lang="en-US" b="0" baseline="0" dirty="0" err="1" smtClean="0"/>
              <a:t>Dubson</a:t>
            </a:r>
            <a:r>
              <a:rPr lang="en-US" b="0" baseline="0" dirty="0" smtClean="0"/>
              <a:t> 3320 Sp12</a:t>
            </a:r>
          </a:p>
          <a:p>
            <a:endParaRPr lang="en-US" dirty="0"/>
          </a:p>
        </p:txBody>
      </p:sp>
      <p:sp>
        <p:nvSpPr>
          <p:cNvPr id="4" name="Slide Number Placeholder 3"/>
          <p:cNvSpPr>
            <a:spLocks noGrp="1"/>
          </p:cNvSpPr>
          <p:nvPr>
            <p:ph type="sldNum" sz="quarter" idx="10"/>
          </p:nvPr>
        </p:nvSpPr>
        <p:spPr/>
        <p:txBody>
          <a:bodyPr/>
          <a:lstStyle/>
          <a:p>
            <a:fld id="{FCC47363-75D0-104C-AA26-BD02EF2AF776}" type="slidenum">
              <a:rPr lang="en-US" smtClean="0"/>
              <a:pPr/>
              <a:t>19</a:t>
            </a:fld>
            <a:endParaRPr lang="en-US"/>
          </a:p>
        </p:txBody>
      </p:sp>
    </p:spTree>
    <p:extLst>
      <p:ext uri="{BB962C8B-B14F-4D97-AF65-F5344CB8AC3E}">
        <p14:creationId xmlns:p14="http://schemas.microsoft.com/office/powerpoint/2010/main" val="4008804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D1562D01-42C8-8744-B857-AAA88698C95B}" type="slidenum">
              <a:rPr lang="en-US">
                <a:latin typeface="Calibri" charset="0"/>
              </a:rPr>
              <a:pPr eaLnBrk="1" hangingPunct="1"/>
              <a:t>20</a:t>
            </a:fld>
            <a:endParaRPr lang="en-US">
              <a:latin typeface="Calibri" charset="0"/>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5124" name="Rectangle 3"/>
          <p:cNvSpPr>
            <a:spLocks noGrp="1" noChangeArrowheads="1"/>
          </p:cNvSpPr>
          <p:nvPr>
            <p:ph type="body" idx="1"/>
          </p:nvPr>
        </p:nvSpPr>
        <p:spPr bwMode="auto">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Class: CONCEPTUAL</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Correct Answer: A</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_________________________________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Fa11 (SJP) Lecture 44</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Calibri" charset="0"/>
              </a:rPr>
              <a:t>[[64]], 23, 14</a:t>
            </a:r>
          </a:p>
          <a:p>
            <a:r>
              <a:rPr lang="en-US" dirty="0" smtClean="0">
                <a:latin typeface="Calibri" charset="0"/>
              </a:rPr>
              <a:t>_________________________________</a:t>
            </a:r>
          </a:p>
          <a:p>
            <a:r>
              <a:rPr lang="en-US" b="1" dirty="0" smtClean="0">
                <a:latin typeface="Calibri" charset="0"/>
              </a:rPr>
              <a:t>Fall 2011 Comments</a:t>
            </a:r>
          </a:p>
          <a:p>
            <a:r>
              <a:rPr lang="en-US" dirty="0" smtClean="0">
                <a:latin typeface="Calibri" charset="0"/>
              </a:rPr>
              <a:t>I thought this was a </a:t>
            </a:r>
            <a:r>
              <a:rPr lang="en-US" dirty="0" err="1" smtClean="0">
                <a:latin typeface="Calibri" charset="0"/>
              </a:rPr>
              <a:t>gimme</a:t>
            </a:r>
            <a:r>
              <a:rPr lang="en-US" dirty="0" smtClean="0">
                <a:latin typeface="Calibri" charset="0"/>
              </a:rPr>
              <a:t>, but people struggled and argued. On the blackboard,</a:t>
            </a:r>
            <a:r>
              <a:rPr lang="en-US" baseline="0" dirty="0" smtClean="0">
                <a:latin typeface="Calibri" charset="0"/>
              </a:rPr>
              <a:t> I had written F = </a:t>
            </a:r>
            <a:r>
              <a:rPr lang="en-US" baseline="0" dirty="0" err="1" smtClean="0">
                <a:latin typeface="Calibri" charset="0"/>
              </a:rPr>
              <a:t>dp/dt</a:t>
            </a:r>
            <a:r>
              <a:rPr lang="en-US" baseline="0" dirty="0" smtClean="0">
                <a:latin typeface="Calibri" charset="0"/>
              </a:rPr>
              <a:t>, and then </a:t>
            </a:r>
            <a:r>
              <a:rPr lang="en-US" baseline="0" dirty="0" err="1" smtClean="0">
                <a:latin typeface="Calibri" charset="0"/>
              </a:rPr>
              <a:t>K(vec</a:t>
            </a:r>
            <a:r>
              <a:rPr lang="en-US" baseline="0" dirty="0" smtClean="0">
                <a:latin typeface="Calibri" charset="0"/>
              </a:rPr>
              <a:t>) = </a:t>
            </a:r>
            <a:r>
              <a:rPr lang="en-US" baseline="0" dirty="0" err="1" smtClean="0">
                <a:latin typeface="Calibri" charset="0"/>
              </a:rPr>
              <a:t>dp(vec)/dtau</a:t>
            </a:r>
            <a:r>
              <a:rPr lang="en-US" baseline="0" dirty="0" smtClean="0">
                <a:latin typeface="Calibri" charset="0"/>
              </a:rPr>
              <a:t>, thinking this would help them. I tried hard to get students to explain why they didn’t all vote A, but it was pulling teeth. One student said he was uncomfortable with the 0 component, he wasn’t sure if </a:t>
            </a:r>
            <a:r>
              <a:rPr lang="en-US" baseline="0" dirty="0" err="1" smtClean="0">
                <a:latin typeface="Calibri" charset="0"/>
              </a:rPr>
              <a:t>dE</a:t>
            </a:r>
            <a:r>
              <a:rPr lang="en-US" baseline="0" dirty="0" smtClean="0">
                <a:latin typeface="Calibri" charset="0"/>
              </a:rPr>
              <a:t>/</a:t>
            </a:r>
            <a:r>
              <a:rPr lang="en-US" baseline="0" dirty="0" err="1" smtClean="0">
                <a:latin typeface="Calibri" charset="0"/>
              </a:rPr>
              <a:t>dtau</a:t>
            </a:r>
            <a:r>
              <a:rPr lang="en-US" baseline="0" dirty="0" smtClean="0">
                <a:latin typeface="Calibri" charset="0"/>
              </a:rPr>
              <a:t> would give zero, that didn’t seem like it would transform…  I think the “C” answers were because they couldn’t really defend their reasoning. </a:t>
            </a:r>
          </a:p>
          <a:p>
            <a:endParaRPr lang="en-US" baseline="0" dirty="0" smtClean="0">
              <a:latin typeface="Calibri" charset="0"/>
            </a:endParaRPr>
          </a:p>
          <a:p>
            <a:r>
              <a:rPr lang="en-US" baseline="0" dirty="0" smtClean="0">
                <a:latin typeface="Calibri" charset="0"/>
              </a:rPr>
              <a:t>The answer is A, same reason as we’ve used in several previous instances! (Next slide) </a:t>
            </a:r>
          </a:p>
          <a:p>
            <a:endParaRPr lang="en-US" baseline="0" dirty="0" smtClean="0">
              <a:latin typeface="Calibri" charset="0"/>
            </a:endParaRPr>
          </a:p>
          <a:p>
            <a:r>
              <a:rPr lang="en-US" baseline="0" dirty="0" smtClean="0">
                <a:latin typeface="Calibri" charset="0"/>
              </a:rPr>
              <a:t>===============================</a:t>
            </a:r>
          </a:p>
          <a:p>
            <a:r>
              <a:rPr lang="en-US" baseline="0" dirty="0" smtClean="0">
                <a:latin typeface="Calibri" charset="0"/>
              </a:rPr>
              <a:t>Written by SJP in PHYS 3320 Fa11</a:t>
            </a:r>
          </a:p>
          <a:p>
            <a:endParaRPr lang="en-US" baseline="0" dirty="0" smtClean="0">
              <a:latin typeface="Calibri" charset="0"/>
            </a:endParaRPr>
          </a:p>
          <a:p>
            <a:endParaRPr lang="en-US" dirty="0">
              <a:latin typeface="Calibri" charset="0"/>
            </a:endParaRPr>
          </a:p>
        </p:txBody>
      </p:sp>
    </p:spTree>
    <p:extLst>
      <p:ext uri="{BB962C8B-B14F-4D97-AF65-F5344CB8AC3E}">
        <p14:creationId xmlns:p14="http://schemas.microsoft.com/office/powerpoint/2010/main" val="3735083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a:t>
            </a:r>
            <a:r>
              <a:rPr lang="en-US" baseline="0" dirty="0" smtClean="0"/>
              <a:t> CONCEPTUAL</a:t>
            </a:r>
          </a:p>
          <a:p>
            <a:r>
              <a:rPr lang="en-US" baseline="0" dirty="0" smtClean="0"/>
              <a:t>Correct Answer: A</a:t>
            </a:r>
            <a:endParaRPr lang="en-US" dirty="0" smtClean="0"/>
          </a:p>
          <a:p>
            <a:r>
              <a:rPr lang="en-US" dirty="0" smtClean="0"/>
              <a:t>_______________________________</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Physics 3320 Sp12 (MD) Lecture 31</a:t>
            </a:r>
          </a:p>
          <a:p>
            <a:r>
              <a:rPr lang="en-US" dirty="0" smtClean="0"/>
              <a:t>[[85]], 4, 11</a:t>
            </a:r>
          </a:p>
          <a:p>
            <a:r>
              <a:rPr lang="en-US" dirty="0" smtClean="0"/>
              <a:t>______________________________</a:t>
            </a:r>
          </a:p>
          <a:p>
            <a:r>
              <a:rPr lang="en-US" b="1" dirty="0" smtClean="0"/>
              <a:t>Spring</a:t>
            </a:r>
            <a:r>
              <a:rPr lang="en-US" b="1" baseline="0" dirty="0" smtClean="0"/>
              <a:t> 2012 Comments</a:t>
            </a:r>
            <a:endParaRPr lang="en-US" b="0" baseline="0" dirty="0" smtClean="0"/>
          </a:p>
          <a:p>
            <a:endParaRPr lang="en-US" b="0" baseline="0" dirty="0" smtClean="0"/>
          </a:p>
          <a:p>
            <a:r>
              <a:rPr lang="en-US" b="0" baseline="0" dirty="0" smtClean="0"/>
              <a:t>Confusion (as expected) about how two observers can watch the same system and see two different things. Note that the slide is animated.</a:t>
            </a:r>
          </a:p>
          <a:p>
            <a:endParaRPr lang="en-US" b="0" baseline="0" dirty="0" smtClean="0"/>
          </a:p>
          <a:p>
            <a:r>
              <a:rPr lang="en-US" b="0" baseline="0" dirty="0" smtClean="0"/>
              <a:t>============================</a:t>
            </a:r>
          </a:p>
          <a:p>
            <a:r>
              <a:rPr lang="en-US" b="0" baseline="0" dirty="0" smtClean="0"/>
              <a:t>Written by M Dubson 3320 Sp12</a:t>
            </a:r>
          </a:p>
          <a:p>
            <a:endParaRPr lang="en-US" b="1" dirty="0" smtClean="0"/>
          </a:p>
        </p:txBody>
      </p:sp>
      <p:sp>
        <p:nvSpPr>
          <p:cNvPr id="4" name="Slide Number Placeholder 3"/>
          <p:cNvSpPr>
            <a:spLocks noGrp="1"/>
          </p:cNvSpPr>
          <p:nvPr>
            <p:ph type="sldNum" sz="quarter" idx="10"/>
          </p:nvPr>
        </p:nvSpPr>
        <p:spPr/>
        <p:txBody>
          <a:bodyPr/>
          <a:lstStyle/>
          <a:p>
            <a:fld id="{FCC47363-75D0-104C-AA26-BD02EF2AF776}" type="slidenum">
              <a:rPr lang="en-US" smtClean="0"/>
              <a:pPr/>
              <a:t>3</a:t>
            </a:fld>
            <a:endParaRPr lang="en-US"/>
          </a:p>
        </p:txBody>
      </p:sp>
    </p:spTree>
    <p:extLst>
      <p:ext uri="{BB962C8B-B14F-4D97-AF65-F5344CB8AC3E}">
        <p14:creationId xmlns:p14="http://schemas.microsoft.com/office/powerpoint/2010/main" val="3711686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a:t>
            </a:r>
            <a:r>
              <a:rPr lang="en-US" baseline="0" dirty="0" smtClean="0"/>
              <a:t> CONCEPTUAL</a:t>
            </a:r>
          </a:p>
          <a:p>
            <a:r>
              <a:rPr lang="en-US" baseline="0" dirty="0" smtClean="0"/>
              <a:t>Correct Answer: </a:t>
            </a:r>
            <a:endParaRPr lang="en-US" dirty="0" smtClean="0"/>
          </a:p>
          <a:p>
            <a:r>
              <a:rPr lang="en-US" dirty="0" smtClean="0"/>
              <a:t>_____________________________</a:t>
            </a:r>
          </a:p>
          <a:p>
            <a:r>
              <a:rPr lang="en-US" b="1" dirty="0" smtClean="0"/>
              <a:t>Fall</a:t>
            </a:r>
            <a:r>
              <a:rPr lang="en-US" b="1" baseline="0" dirty="0" smtClean="0"/>
              <a:t> 2011 Comments </a:t>
            </a:r>
            <a:endParaRPr lang="en-US" b="1" dirty="0" smtClean="0"/>
          </a:p>
          <a:p>
            <a:r>
              <a:rPr lang="en-US" dirty="0" smtClean="0"/>
              <a:t>(No time to click, students looked at it for ~30 seconds or a minute, and I heard “1”, and “16” and “4”. I asked why 4, and they said “I don’t know, it’s a 4 vector?” which seemed like a lovely insight! </a:t>
            </a:r>
          </a:p>
          <a:p>
            <a:endParaRPr lang="en-US" dirty="0" smtClean="0"/>
          </a:p>
          <a:p>
            <a:r>
              <a:rPr lang="en-US" dirty="0" smtClean="0"/>
              <a:t>It’s a little ambiguous, but that’s what I had in mind: mu can be 0, 1, 2, or 3, and each of those is an “ordinary” equation.</a:t>
            </a:r>
            <a:r>
              <a:rPr lang="en-US" baseline="0" dirty="0" smtClean="0"/>
              <a:t> (Although you might argue, once you know the result, that’s it’s “2”:  div(B)=0 and </a:t>
            </a:r>
            <a:r>
              <a:rPr lang="en-US" baseline="0" dirty="0" err="1" smtClean="0"/>
              <a:t>curl(E)+dB/dt</a:t>
            </a:r>
            <a:r>
              <a:rPr lang="en-US" baseline="0" dirty="0" smtClean="0"/>
              <a:t>=0… But anyway, the point here was that this notation is all very new, the Einstein summation convention is new, and I wanted them to wrestle with interpretation rather than simply being “shown” the lovely result that these are the homogeneous Maxwell equations in covariant form.  </a:t>
            </a:r>
          </a:p>
          <a:p>
            <a:endParaRPr lang="en-US" baseline="0" dirty="0" smtClean="0"/>
          </a:p>
          <a:p>
            <a:r>
              <a:rPr lang="en-US" baseline="0" dirty="0" smtClean="0"/>
              <a:t>============================</a:t>
            </a:r>
          </a:p>
          <a:p>
            <a:r>
              <a:rPr lang="en-US" baseline="0" dirty="0" smtClean="0"/>
              <a:t>Written by SJP in PHYS 3320 Fa11</a:t>
            </a:r>
            <a:endParaRPr lang="en-US" dirty="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21</a:t>
            </a:fld>
            <a:endParaRPr lang="en-US"/>
          </a:p>
        </p:txBody>
      </p:sp>
    </p:spTree>
    <p:extLst>
      <p:ext uri="{BB962C8B-B14F-4D97-AF65-F5344CB8AC3E}">
        <p14:creationId xmlns:p14="http://schemas.microsoft.com/office/powerpoint/2010/main" val="1786600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CONCEPTUAL</a:t>
            </a:r>
          </a:p>
          <a:p>
            <a:r>
              <a:rPr lang="en-US" dirty="0" smtClean="0"/>
              <a:t>Correct Answer: B</a:t>
            </a:r>
          </a:p>
          <a:p>
            <a:r>
              <a:rPr lang="en-US" dirty="0" smtClean="0"/>
              <a:t>_______________________________</a:t>
            </a:r>
          </a:p>
          <a:p>
            <a:r>
              <a:rPr lang="en-US" dirty="0" smtClean="0"/>
              <a:t>Physics 3320 Sp12 (MD)</a:t>
            </a:r>
            <a:r>
              <a:rPr lang="en-US" baseline="0" dirty="0" smtClean="0"/>
              <a:t> Lecture 32</a:t>
            </a:r>
          </a:p>
          <a:p>
            <a:r>
              <a:rPr lang="en-US" baseline="0" dirty="0" smtClean="0"/>
              <a:t>5, [[90]], 5 </a:t>
            </a:r>
          </a:p>
          <a:p>
            <a:r>
              <a:rPr lang="en-US" baseline="0" dirty="0" smtClean="0"/>
              <a:t>_______________________________</a:t>
            </a:r>
          </a:p>
          <a:p>
            <a:r>
              <a:rPr lang="en-US" b="1" baseline="0" dirty="0" smtClean="0"/>
              <a:t>Spring 2012 Comments</a:t>
            </a:r>
            <a:endParaRPr lang="en-US" b="0" baseline="0" dirty="0" smtClean="0"/>
          </a:p>
          <a:p>
            <a:endParaRPr lang="en-US" b="0" baseline="0" dirty="0" smtClean="0"/>
          </a:p>
          <a:p>
            <a:r>
              <a:rPr lang="en-US" b="0" baseline="0" dirty="0" smtClean="0"/>
              <a:t>Some confusion about representation – needed to be very explicit about the mirrors being the same, and that the one on the right is in motion (the dashed lines show it at an earlier and a later time).  Note that this slide is animated.</a:t>
            </a:r>
          </a:p>
          <a:p>
            <a:endParaRPr lang="en-US" b="0" baseline="0" dirty="0" smtClean="0"/>
          </a:p>
          <a:p>
            <a:r>
              <a:rPr lang="en-US" b="0" baseline="0" dirty="0" smtClean="0"/>
              <a:t>=============================</a:t>
            </a:r>
          </a:p>
          <a:p>
            <a:r>
              <a:rPr lang="en-US" b="0" baseline="0" dirty="0" smtClean="0"/>
              <a:t>Written by M </a:t>
            </a:r>
            <a:r>
              <a:rPr lang="en-US" b="0" baseline="0" dirty="0" err="1" smtClean="0"/>
              <a:t>Dubson</a:t>
            </a:r>
            <a:r>
              <a:rPr lang="en-US" b="0" baseline="0" dirty="0" smtClean="0"/>
              <a:t> 3320 Sp12</a:t>
            </a:r>
          </a:p>
          <a:p>
            <a:endParaRPr lang="en-US" b="0" baseline="0" dirty="0" smtClean="0"/>
          </a:p>
          <a:p>
            <a:endParaRPr lang="en-US" b="1" baseline="0" dirty="0" smtClean="0"/>
          </a:p>
        </p:txBody>
      </p:sp>
      <p:sp>
        <p:nvSpPr>
          <p:cNvPr id="4" name="Slide Number Placeholder 3"/>
          <p:cNvSpPr>
            <a:spLocks noGrp="1"/>
          </p:cNvSpPr>
          <p:nvPr>
            <p:ph type="sldNum" sz="quarter" idx="10"/>
          </p:nvPr>
        </p:nvSpPr>
        <p:spPr/>
        <p:txBody>
          <a:bodyPr/>
          <a:lstStyle/>
          <a:p>
            <a:fld id="{FCC47363-75D0-104C-AA26-BD02EF2AF776}" type="slidenum">
              <a:rPr lang="en-US" smtClean="0"/>
              <a:pPr/>
              <a:t>4</a:t>
            </a:fld>
            <a:endParaRPr lang="en-US"/>
          </a:p>
        </p:txBody>
      </p:sp>
    </p:spTree>
    <p:extLst>
      <p:ext uri="{BB962C8B-B14F-4D97-AF65-F5344CB8AC3E}">
        <p14:creationId xmlns:p14="http://schemas.microsoft.com/office/powerpoint/2010/main" val="375726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CONCEPTUAL</a:t>
            </a:r>
          </a:p>
          <a:p>
            <a:r>
              <a:rPr lang="en-US" dirty="0" smtClean="0"/>
              <a:t>Correct Answer: B</a:t>
            </a:r>
          </a:p>
          <a:p>
            <a:r>
              <a:rPr lang="en-US" dirty="0" smtClean="0"/>
              <a:t>_______________________________</a:t>
            </a:r>
          </a:p>
          <a:p>
            <a:r>
              <a:rPr lang="en-US" dirty="0" smtClean="0"/>
              <a:t>Physics</a:t>
            </a:r>
            <a:r>
              <a:rPr lang="en-US" baseline="0" dirty="0" smtClean="0"/>
              <a:t> 3320 Fa11 (SJP) Lecture 39</a:t>
            </a:r>
          </a:p>
          <a:p>
            <a:r>
              <a:rPr lang="en-US" baseline="0" dirty="0" smtClean="0"/>
              <a:t>Pre-class: 0, [68]], 27, 0, 5</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After discussion: 5, [[85]], 10</a:t>
            </a:r>
          </a:p>
          <a:p>
            <a:r>
              <a:rPr lang="en-US" baseline="0" dirty="0" smtClean="0"/>
              <a:t>_______________________________</a:t>
            </a:r>
          </a:p>
          <a:p>
            <a:r>
              <a:rPr lang="en-US" b="1" baseline="0" dirty="0" smtClean="0"/>
              <a:t>Fall 2011 Comments</a:t>
            </a:r>
          </a:p>
          <a:p>
            <a:r>
              <a:rPr lang="en-US" baseline="0" dirty="0" smtClean="0"/>
              <a:t>Pre-class: </a:t>
            </a:r>
          </a:p>
          <a:p>
            <a:r>
              <a:rPr lang="en-US" baseline="0" dirty="0" smtClean="0"/>
              <a:t>We didn’t discuss this too much, I told them we would come back to it after having derived and discussed the Lorentz Transformations. It turns out that some students chose B because of linguistics: it’s “time dilation”, so they look for the formula with the gamma in the numerator! </a:t>
            </a:r>
          </a:p>
          <a:p>
            <a:r>
              <a:rPr lang="en-US" baseline="0" dirty="0" smtClean="0"/>
              <a:t>After discussion:</a:t>
            </a:r>
          </a:p>
          <a:p>
            <a:r>
              <a:rPr lang="en-US" dirty="0" smtClean="0"/>
              <a:t>Back to the same question, with Lorentz</a:t>
            </a:r>
            <a:r>
              <a:rPr lang="en-US" baseline="0" dirty="0" smtClean="0"/>
              <a:t> transformations (rewritten in terms of deltas) on the board.   Students are struggling with interpretation, I think one student is asking if delta t mean the SAME thing as delta t-prime as measured in different frames, or can the two “observers” choose different methods to decide what delta t they should be using to “get the right answer”? Another student invoked “proper time” to get B.  (Not wrong, but might be worth changing up the equation to make the answer less obviously “dilation”) </a:t>
            </a:r>
          </a:p>
          <a:p>
            <a:endParaRPr lang="en-US" baseline="0" dirty="0" smtClean="0"/>
          </a:p>
          <a:p>
            <a:r>
              <a:rPr lang="en-US" baseline="0" dirty="0" smtClean="0"/>
              <a:t>Notes</a:t>
            </a:r>
          </a:p>
          <a:p>
            <a:r>
              <a:rPr lang="en-US" sz="1200" b="1" kern="1200" dirty="0" smtClean="0">
                <a:solidFill>
                  <a:schemeClr val="tx1"/>
                </a:solidFill>
                <a:latin typeface="+mn-lt"/>
                <a:ea typeface="ＭＳ Ｐゴシック" pitchFamily="-106" charset="-128"/>
                <a:cs typeface="ＭＳ Ｐゴシック" pitchFamily="-106" charset="-128"/>
              </a:rPr>
              <a:t>Baily: </a:t>
            </a:r>
            <a:r>
              <a:rPr lang="en-US" sz="1200" kern="1200" dirty="0" smtClean="0">
                <a:solidFill>
                  <a:schemeClr val="tx1"/>
                </a:solidFill>
                <a:latin typeface="+mn-lt"/>
                <a:ea typeface="ＭＳ Ｐゴシック" pitchFamily="-106" charset="-128"/>
                <a:cs typeface="ＭＳ Ｐゴシック" pitchFamily="-106" charset="-128"/>
              </a:rPr>
              <a:t>Steve points out that he could have switched which frame was primed, so that gamma in the numerator isn’t automatically correct.</a:t>
            </a:r>
          </a:p>
          <a:p>
            <a:endParaRPr lang="en-US" sz="1200" kern="1200" dirty="0" smtClean="0">
              <a:solidFill>
                <a:schemeClr val="tx1"/>
              </a:solidFill>
              <a:latin typeface="+mn-lt"/>
              <a:ea typeface="ＭＳ Ｐゴシック" pitchFamily="-106" charset="-128"/>
              <a:cs typeface="ＭＳ Ｐゴシック" pitchFamily="-106" charset="-128"/>
            </a:endParaRPr>
          </a:p>
          <a:p>
            <a:r>
              <a:rPr lang="en-US" sz="1200" b="1" kern="1200" dirty="0" smtClean="0">
                <a:solidFill>
                  <a:schemeClr val="tx1"/>
                </a:solidFill>
                <a:latin typeface="+mn-lt"/>
                <a:ea typeface="ＭＳ Ｐゴシック" pitchFamily="-106" charset="-128"/>
                <a:cs typeface="ＭＳ Ｐゴシック" pitchFamily="-106" charset="-128"/>
              </a:rPr>
              <a:t>LA:</a:t>
            </a:r>
            <a:r>
              <a:rPr lang="en-US" sz="1200" b="0" kern="1200" dirty="0" smtClean="0">
                <a:solidFill>
                  <a:schemeClr val="tx1"/>
                </a:solidFill>
                <a:latin typeface="+mn-lt"/>
                <a:ea typeface="ＭＳ Ｐゴシック" pitchFamily="-106" charset="-128"/>
                <a:cs typeface="ＭＳ Ｐゴシック" pitchFamily="-106" charset="-128"/>
              </a:rPr>
              <a:t> Students knew it had to be either B or C and were pretty divided between them.  Some students were concerned about the direction of the light but Steve tried to argue it wouldn't matter.</a:t>
            </a:r>
          </a:p>
          <a:p>
            <a:endParaRPr lang="en-US" baseline="0" dirty="0"/>
          </a:p>
          <a:p>
            <a:r>
              <a:rPr lang="en-US" baseline="0" dirty="0" smtClean="0"/>
              <a:t>==============================</a:t>
            </a:r>
          </a:p>
          <a:p>
            <a:r>
              <a:rPr lang="en-US" baseline="0" dirty="0" smtClean="0"/>
              <a:t>Written by SJP in PHYS 3320 Fa11</a:t>
            </a:r>
          </a:p>
          <a:p>
            <a:endParaRPr lang="en-US" baseline="0" dirty="0" smtClean="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5</a:t>
            </a:fld>
            <a:endParaRPr lang="en-US"/>
          </a:p>
        </p:txBody>
      </p:sp>
    </p:spTree>
    <p:extLst>
      <p:ext uri="{BB962C8B-B14F-4D97-AF65-F5344CB8AC3E}">
        <p14:creationId xmlns:p14="http://schemas.microsoft.com/office/powerpoint/2010/main" val="379496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a:lstStyle/>
          <a:p>
            <a:fld id="{71F5746C-F494-A94B-9B81-483933C7F246}" type="slidenum">
              <a:rPr lang="en-US">
                <a:solidFill>
                  <a:srgbClr val="000000"/>
                </a:solidFill>
                <a:latin typeface="Calibri" charset="0"/>
                <a:ea typeface="ＭＳ Ｐゴシック" charset="-128"/>
                <a:cs typeface="ＭＳ Ｐゴシック" charset="-128"/>
              </a:rPr>
              <a:pPr/>
              <a:t>6</a:t>
            </a:fld>
            <a:endParaRPr lang="en-US">
              <a:solidFill>
                <a:srgbClr val="000000"/>
              </a:solidFill>
              <a:latin typeface="Calibri" charset="0"/>
              <a:ea typeface="ＭＳ Ｐゴシック" charset="-128"/>
              <a:cs typeface="ＭＳ Ｐゴシック" charset="-128"/>
            </a:endParaRPr>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a:lstStyle/>
          <a:p>
            <a:r>
              <a:rPr lang="en-US" dirty="0" smtClean="0">
                <a:ea typeface="ＭＳ Ｐゴシック" charset="-128"/>
                <a:cs typeface="ＭＳ Ｐゴシック" charset="-128"/>
              </a:rPr>
              <a:t>Class: CONCEPTUAL</a:t>
            </a:r>
          </a:p>
          <a:p>
            <a:r>
              <a:rPr lang="en-US" dirty="0" smtClean="0">
                <a:ea typeface="ＭＳ Ｐゴシック" charset="-128"/>
                <a:cs typeface="ＭＳ Ｐゴシック" charset="-128"/>
              </a:rPr>
              <a:t>Correct</a:t>
            </a:r>
            <a:r>
              <a:rPr lang="en-US" baseline="0" dirty="0" smtClean="0">
                <a:ea typeface="ＭＳ Ｐゴシック" charset="-128"/>
                <a:cs typeface="ＭＳ Ｐゴシック" charset="-128"/>
              </a:rPr>
              <a:t> Answer: B</a:t>
            </a:r>
          </a:p>
          <a:p>
            <a:r>
              <a:rPr lang="en-US" baseline="0" dirty="0" smtClean="0">
                <a:ea typeface="ＭＳ Ｐゴシック" charset="-128"/>
                <a:cs typeface="ＭＳ Ｐゴシック" charset="-128"/>
              </a:rPr>
              <a:t>________________________________</a:t>
            </a:r>
            <a:endParaRPr lang="en-US" dirty="0" smtClean="0">
              <a:ea typeface="ＭＳ Ｐゴシック" charset="-128"/>
              <a:cs typeface="ＭＳ Ｐゴシック" charset="-128"/>
            </a:endParaRPr>
          </a:p>
          <a:p>
            <a:r>
              <a:rPr lang="en-US" dirty="0" smtClean="0">
                <a:ea typeface="ＭＳ Ｐゴシック" charset="-128"/>
                <a:cs typeface="ＭＳ Ｐゴシック" charset="-128"/>
              </a:rPr>
              <a:t>Physics 3320 Fa11 (SJP) Lecture 40</a:t>
            </a:r>
          </a:p>
          <a:p>
            <a:r>
              <a:rPr lang="en-US" dirty="0" smtClean="0">
                <a:ea typeface="ＭＳ Ｐゴシック" charset="-128"/>
                <a:cs typeface="ＭＳ Ｐゴシック" charset="-128"/>
              </a:rPr>
              <a:t>5, [[53]], 42.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Physics 3320 Sp12 (MD)</a:t>
            </a:r>
            <a:r>
              <a:rPr lang="en-US" baseline="0" dirty="0" smtClean="0"/>
              <a:t> Lecture 42</a:t>
            </a:r>
          </a:p>
          <a:p>
            <a:r>
              <a:rPr lang="en-US" dirty="0" smtClean="0">
                <a:ea typeface="ＭＳ Ｐゴシック" charset="-128"/>
                <a:cs typeface="ＭＳ Ｐゴシック" charset="-128"/>
              </a:rPr>
              <a:t>50,</a:t>
            </a:r>
            <a:r>
              <a:rPr lang="en-US" baseline="0" dirty="0" smtClean="0">
                <a:ea typeface="ＭＳ Ｐゴシック" charset="-128"/>
                <a:cs typeface="ＭＳ Ｐゴシック" charset="-128"/>
              </a:rPr>
              <a:t> [[25]], 25</a:t>
            </a:r>
          </a:p>
          <a:p>
            <a:r>
              <a:rPr lang="en-US" baseline="0" dirty="0" smtClean="0">
                <a:ea typeface="ＭＳ Ｐゴシック" charset="-128"/>
                <a:cs typeface="ＭＳ Ｐゴシック" charset="-128"/>
              </a:rPr>
              <a:t>AND</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Physics 3320 Sp12 (MD)</a:t>
            </a:r>
            <a:r>
              <a:rPr lang="en-US" baseline="0" dirty="0" smtClean="0"/>
              <a:t> Lecture 43</a:t>
            </a:r>
          </a:p>
          <a:p>
            <a:r>
              <a:rPr lang="en-US" dirty="0" smtClean="0">
                <a:ea typeface="ＭＳ Ｐゴシック" charset="-128"/>
                <a:cs typeface="ＭＳ Ｐゴシック" charset="-128"/>
              </a:rPr>
              <a:t>4, [[88]], 8</a:t>
            </a:r>
          </a:p>
          <a:p>
            <a:r>
              <a:rPr lang="en-US" dirty="0" smtClean="0">
                <a:ea typeface="ＭＳ Ｐゴシック" charset="-128"/>
                <a:cs typeface="ＭＳ Ｐゴシック" charset="-128"/>
              </a:rPr>
              <a:t>________________________________</a:t>
            </a:r>
          </a:p>
          <a:p>
            <a:r>
              <a:rPr lang="en-US" b="1" dirty="0" smtClean="0">
                <a:ea typeface="ＭＳ Ｐゴシック" charset="-128"/>
                <a:cs typeface="ＭＳ Ｐゴシック" charset="-128"/>
              </a:rPr>
              <a:t>Fall 2011 Comments</a:t>
            </a:r>
          </a:p>
          <a:p>
            <a:r>
              <a:rPr lang="en-US" dirty="0" smtClean="0">
                <a:ea typeface="ＭＳ Ｐゴシック" charset="-128"/>
                <a:cs typeface="ＭＳ Ｐゴシック" charset="-128"/>
              </a:rPr>
              <a:t>Answer is “sometimes”. We haven’t yet gotten to “invariants”, so I had to leave this question by</a:t>
            </a:r>
            <a:r>
              <a:rPr lang="en-US" baseline="0" dirty="0" smtClean="0">
                <a:ea typeface="ＭＳ Ｐゴシック" charset="-128"/>
                <a:cs typeface="ＭＳ Ｐゴシック" charset="-128"/>
              </a:rPr>
              <a:t> showing one case where the answer is YES (the canonical bulb at the center of a train car, 2 events are the two simultaneous detections in the train frame) and another where it is NO (like two claps at the same point, the time ordering could be causal, NO frame can reverse those events. But we don’t quite have the tools today to decide a priori whether two events can have their time ordering reversed, need invariant interval to get at that)  </a:t>
            </a:r>
            <a:endParaRPr lang="en-US" dirty="0" smtClean="0">
              <a:ea typeface="ＭＳ Ｐゴシック" charset="-128"/>
              <a:cs typeface="ＭＳ Ｐゴシック" charset="-128"/>
            </a:endParaRPr>
          </a:p>
          <a:p>
            <a:endParaRPr lang="en-US" dirty="0" smtClean="0">
              <a:ea typeface="ＭＳ Ｐゴシック" charset="-128"/>
              <a:cs typeface="ＭＳ Ｐゴシック" charset="-128"/>
            </a:endParaRPr>
          </a:p>
          <a:p>
            <a:r>
              <a:rPr lang="en-US" dirty="0" smtClean="0">
                <a:ea typeface="ＭＳ Ｐゴシック" charset="-128"/>
                <a:cs typeface="ＭＳ Ｐゴシック" charset="-128"/>
              </a:rPr>
              <a:t>Good discussion, students are still confused about this. My homework (due today) had some “FTL neutrino” physics in it, so I was careful to distinguish</a:t>
            </a:r>
            <a:r>
              <a:rPr lang="en-US" baseline="0" dirty="0" smtClean="0">
                <a:ea typeface="ＭＳ Ｐゴシック" charset="-128"/>
                <a:cs typeface="ＭＳ Ｐゴシック" charset="-128"/>
              </a:rPr>
              <a:t> from that, here we’re talking good old “straight” special relativity. One student pointed out that in the homework, the LIGHT beam went from event 1 to event 2 and no observer could change the time ordering, so they wanted to argue “never”. (But finding one “no” situation doesn’t prove it’s ALWAYS no) Another student remembered the “light signal at center of train car is detected at two ends, which are simultaneous events in THAT frame, but not in relatively moving ones. You can make delta t be either sign) </a:t>
            </a:r>
          </a:p>
          <a:p>
            <a:endParaRPr lang="en-US" baseline="0" dirty="0" smtClean="0">
              <a:ea typeface="ＭＳ Ｐゴシック" charset="-128"/>
              <a:cs typeface="ＭＳ Ｐゴシック" charset="-128"/>
            </a:endParaRPr>
          </a:p>
          <a:p>
            <a:r>
              <a:rPr lang="en-US" baseline="0" dirty="0" smtClean="0">
                <a:ea typeface="ＭＳ Ｐゴシック" charset="-128"/>
                <a:cs typeface="ＭＳ Ｐゴシック" charset="-128"/>
              </a:rPr>
              <a:t>Notes</a:t>
            </a:r>
          </a:p>
          <a:p>
            <a:endParaRPr lang="en-US" sz="1200" kern="1200" dirty="0" smtClean="0">
              <a:solidFill>
                <a:schemeClr val="tx1"/>
              </a:solidFill>
              <a:latin typeface="+mn-lt"/>
              <a:ea typeface="ＭＳ Ｐゴシック" pitchFamily="-106" charset="-128"/>
              <a:cs typeface="ＭＳ Ｐゴシック" pitchFamily="-106" charset="-128"/>
            </a:endParaRPr>
          </a:p>
          <a:p>
            <a:r>
              <a:rPr lang="en-US" sz="1200" b="1" kern="1200" dirty="0" smtClean="0">
                <a:solidFill>
                  <a:schemeClr val="tx1"/>
                </a:solidFill>
                <a:latin typeface="+mn-lt"/>
                <a:ea typeface="ＭＳ Ｐゴシック" pitchFamily="-106" charset="-128"/>
                <a:cs typeface="ＭＳ Ｐゴシック" pitchFamily="-106" charset="-128"/>
              </a:rPr>
              <a:t>LA:</a:t>
            </a:r>
            <a:r>
              <a:rPr lang="en-US" sz="1200" b="0" kern="1200" dirty="0" smtClean="0">
                <a:solidFill>
                  <a:schemeClr val="tx1"/>
                </a:solidFill>
                <a:latin typeface="+mn-lt"/>
                <a:ea typeface="ＭＳ Ｐゴシック" pitchFamily="-106" charset="-128"/>
                <a:cs typeface="ＭＳ Ｐゴシック" pitchFamily="-106" charset="-128"/>
              </a:rPr>
              <a:t> It was like pulling teeth to get students</a:t>
            </a:r>
            <a:r>
              <a:rPr lang="en-US" sz="1200" b="0" kern="1200" baseline="0" dirty="0" smtClean="0">
                <a:solidFill>
                  <a:schemeClr val="tx1"/>
                </a:solidFill>
                <a:latin typeface="+mn-lt"/>
                <a:ea typeface="ＭＳ Ｐゴシック" pitchFamily="-106" charset="-128"/>
                <a:cs typeface="ＭＳ Ｐゴシック" pitchFamily="-106" charset="-128"/>
              </a:rPr>
              <a:t> nearby</a:t>
            </a:r>
            <a:r>
              <a:rPr lang="en-US" sz="1200" b="0" kern="1200" dirty="0" smtClean="0">
                <a:solidFill>
                  <a:schemeClr val="tx1"/>
                </a:solidFill>
                <a:latin typeface="+mn-lt"/>
                <a:ea typeface="ＭＳ Ｐゴシック" pitchFamily="-106" charset="-128"/>
                <a:cs typeface="ＭＳ Ｐゴシック" pitchFamily="-106" charset="-128"/>
              </a:rPr>
              <a:t> to talk. I basically got no data from them, but once we started discussing this as a class, one said that he was able to eliminate "Always" as an answer because from the homework, they had just seen that it isn't possible. After that, another referred to the typical "flash a bulb in a train" problem, and said that you see different times in different reference frames, so he was apparently choosing B. </a:t>
            </a:r>
          </a:p>
          <a:p>
            <a:endParaRPr lang="en-US" baseline="0" dirty="0" smtClean="0">
              <a:ea typeface="ＭＳ Ｐゴシック" charset="-128"/>
              <a:cs typeface="ＭＳ Ｐゴシック" charset="-128"/>
            </a:endParaRPr>
          </a:p>
          <a:p>
            <a:endParaRPr lang="en-US" baseline="0" dirty="0" smtClean="0">
              <a:ea typeface="ＭＳ Ｐゴシック" charset="-128"/>
              <a:cs typeface="ＭＳ Ｐゴシック" charset="-128"/>
            </a:endParaRPr>
          </a:p>
          <a:p>
            <a:r>
              <a:rPr lang="en-US" baseline="0" dirty="0" smtClean="0">
                <a:ea typeface="ＭＳ Ｐゴシック" charset="-128"/>
                <a:cs typeface="ＭＳ Ｐゴシック" charset="-128"/>
              </a:rPr>
              <a:t>==============================</a:t>
            </a:r>
          </a:p>
          <a:p>
            <a:r>
              <a:rPr lang="en-US" baseline="0" dirty="0" smtClean="0">
                <a:ea typeface="ＭＳ Ｐゴシック" charset="-128"/>
                <a:cs typeface="ＭＳ Ｐゴシック" charset="-128"/>
              </a:rPr>
              <a:t>Written by SJP in PHYS 3320 Fa11</a:t>
            </a:r>
          </a:p>
          <a:p>
            <a:endParaRPr lang="en-US" dirty="0">
              <a:ea typeface="ＭＳ Ｐゴシック" charset="-128"/>
              <a:cs typeface="ＭＳ Ｐゴシック" charset="-128"/>
            </a:endParaRPr>
          </a:p>
        </p:txBody>
      </p:sp>
    </p:spTree>
    <p:extLst>
      <p:ext uri="{BB962C8B-B14F-4D97-AF65-F5344CB8AC3E}">
        <p14:creationId xmlns:p14="http://schemas.microsoft.com/office/powerpoint/2010/main" val="2717297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a:t>
            </a:r>
            <a:r>
              <a:rPr lang="en-US" baseline="0" dirty="0" smtClean="0"/>
              <a:t> CONCEPTUAL</a:t>
            </a:r>
          </a:p>
          <a:p>
            <a:r>
              <a:rPr lang="en-US" baseline="0" dirty="0" smtClean="0"/>
              <a:t>Correct Answer: B</a:t>
            </a:r>
          </a:p>
          <a:p>
            <a:r>
              <a:rPr lang="en-US" baseline="0" dirty="0" smtClean="0"/>
              <a:t>_____________________________</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Physics 3320 Sp12 (MD)</a:t>
            </a:r>
            <a:r>
              <a:rPr lang="en-US" baseline="0" dirty="0" smtClean="0"/>
              <a:t> Lecture 42</a:t>
            </a:r>
          </a:p>
          <a:p>
            <a:r>
              <a:rPr lang="en-US" baseline="0" dirty="0" smtClean="0"/>
              <a:t>52, [[26]], 22</a:t>
            </a:r>
          </a:p>
          <a:p>
            <a:r>
              <a:rPr lang="en-US" baseline="0" dirty="0" smtClean="0"/>
              <a:t>_____________________________</a:t>
            </a:r>
          </a:p>
          <a:p>
            <a:r>
              <a:rPr lang="en-US" b="1" baseline="0" dirty="0" smtClean="0"/>
              <a:t>Spring 2012 Comments</a:t>
            </a:r>
            <a:endParaRPr lang="en-US" b="0" baseline="0" dirty="0" smtClean="0"/>
          </a:p>
          <a:p>
            <a:endParaRPr lang="en-US" b="0" baseline="0" dirty="0" smtClean="0"/>
          </a:p>
          <a:p>
            <a:r>
              <a:rPr lang="en-US" b="0" baseline="0" dirty="0" smtClean="0"/>
              <a:t>Good follow up to previous question on time-ordering, now that we’ve talked about invariant quantities, like the spacetime interval.</a:t>
            </a:r>
          </a:p>
          <a:p>
            <a:endParaRPr lang="en-US" b="0" baseline="0" dirty="0" smtClean="0"/>
          </a:p>
          <a:p>
            <a:r>
              <a:rPr lang="en-US" b="0" baseline="0" dirty="0" smtClean="0"/>
              <a:t>============================</a:t>
            </a:r>
          </a:p>
          <a:p>
            <a:r>
              <a:rPr lang="en-US" b="0" baseline="0" dirty="0" smtClean="0"/>
              <a:t>Written by </a:t>
            </a:r>
            <a:r>
              <a:rPr lang="en-US" b="0" baseline="0" dirty="0" err="1" smtClean="0"/>
              <a:t>Dubson</a:t>
            </a:r>
            <a:r>
              <a:rPr lang="en-US" b="0" baseline="0" dirty="0" smtClean="0"/>
              <a:t> 3320 Sp12</a:t>
            </a:r>
          </a:p>
          <a:p>
            <a:endParaRPr lang="en-US" b="1" baseline="0" dirty="0" smtClean="0"/>
          </a:p>
        </p:txBody>
      </p:sp>
      <p:sp>
        <p:nvSpPr>
          <p:cNvPr id="4" name="Slide Number Placeholder 3"/>
          <p:cNvSpPr>
            <a:spLocks noGrp="1"/>
          </p:cNvSpPr>
          <p:nvPr>
            <p:ph type="sldNum" sz="quarter" idx="10"/>
          </p:nvPr>
        </p:nvSpPr>
        <p:spPr/>
        <p:txBody>
          <a:bodyPr/>
          <a:lstStyle/>
          <a:p>
            <a:fld id="{FCC47363-75D0-104C-AA26-BD02EF2AF776}" type="slidenum">
              <a:rPr lang="en-US" smtClean="0"/>
              <a:pPr/>
              <a:t>7</a:t>
            </a:fld>
            <a:endParaRPr lang="en-US"/>
          </a:p>
        </p:txBody>
      </p:sp>
    </p:spTree>
    <p:extLst>
      <p:ext uri="{BB962C8B-B14F-4D97-AF65-F5344CB8AC3E}">
        <p14:creationId xmlns:p14="http://schemas.microsoft.com/office/powerpoint/2010/main" val="2557804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a:t>
            </a:r>
            <a:r>
              <a:rPr lang="en-US" baseline="0" dirty="0" smtClean="0"/>
              <a:t> CONCEPTUAL</a:t>
            </a:r>
          </a:p>
          <a:p>
            <a:r>
              <a:rPr lang="en-US" baseline="0" dirty="0" smtClean="0"/>
              <a:t>Correct Answer: A</a:t>
            </a:r>
          </a:p>
          <a:p>
            <a:r>
              <a:rPr lang="en-US" baseline="0" dirty="0" smtClean="0"/>
              <a:t>_____________________________</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Physics 3320 Sp12 (MD)</a:t>
            </a:r>
            <a:r>
              <a:rPr lang="en-US" baseline="0" dirty="0" smtClean="0"/>
              <a:t> Lecture 42</a:t>
            </a:r>
          </a:p>
          <a:p>
            <a:r>
              <a:rPr lang="en-US" baseline="0" dirty="0" smtClean="0"/>
              <a:t>Before Discussion: [[11]], 89</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After Discussion:    [[90]], 10</a:t>
            </a:r>
          </a:p>
          <a:p>
            <a:r>
              <a:rPr lang="en-US" baseline="0" dirty="0" smtClean="0"/>
              <a:t> _____________________________</a:t>
            </a:r>
          </a:p>
          <a:p>
            <a:r>
              <a:rPr lang="en-US" b="1" baseline="0" dirty="0" smtClean="0"/>
              <a:t>Spring 2012 Comments</a:t>
            </a:r>
            <a:endParaRPr lang="en-US" b="0" baseline="0" dirty="0" smtClean="0"/>
          </a:p>
          <a:p>
            <a:endParaRPr lang="en-US" b="0" baseline="0" dirty="0" smtClean="0"/>
          </a:p>
          <a:p>
            <a:r>
              <a:rPr lang="en-US" b="0" baseline="0" dirty="0" smtClean="0"/>
              <a:t>Again, some issues of representation – have to be very explicit that this is the same clock shown at two different times.</a:t>
            </a:r>
          </a:p>
          <a:p>
            <a:endParaRPr lang="en-US" b="0" baseline="0" dirty="0" smtClean="0"/>
          </a:p>
          <a:p>
            <a:r>
              <a:rPr lang="en-US" b="0" baseline="0" dirty="0" smtClean="0"/>
              <a:t>============================</a:t>
            </a:r>
          </a:p>
          <a:p>
            <a:r>
              <a:rPr lang="en-US" b="0" baseline="0" dirty="0" smtClean="0"/>
              <a:t>Written by </a:t>
            </a:r>
            <a:r>
              <a:rPr lang="en-US" b="0" baseline="0" dirty="0" err="1" smtClean="0"/>
              <a:t>Dubson</a:t>
            </a:r>
            <a:r>
              <a:rPr lang="en-US" b="0" baseline="0" dirty="0" smtClean="0"/>
              <a:t> 3320 Sp12</a:t>
            </a:r>
          </a:p>
          <a:p>
            <a:endParaRPr lang="en-US" dirty="0"/>
          </a:p>
        </p:txBody>
      </p:sp>
      <p:sp>
        <p:nvSpPr>
          <p:cNvPr id="4" name="Slide Number Placeholder 3"/>
          <p:cNvSpPr>
            <a:spLocks noGrp="1"/>
          </p:cNvSpPr>
          <p:nvPr>
            <p:ph type="sldNum" sz="quarter" idx="10"/>
          </p:nvPr>
        </p:nvSpPr>
        <p:spPr/>
        <p:txBody>
          <a:bodyPr/>
          <a:lstStyle/>
          <a:p>
            <a:fld id="{FCC47363-75D0-104C-AA26-BD02EF2AF776}" type="slidenum">
              <a:rPr lang="en-US" smtClean="0"/>
              <a:pPr/>
              <a:t>8</a:t>
            </a:fld>
            <a:endParaRPr lang="en-US"/>
          </a:p>
        </p:txBody>
      </p:sp>
    </p:spTree>
    <p:extLst>
      <p:ext uri="{BB962C8B-B14F-4D97-AF65-F5344CB8AC3E}">
        <p14:creationId xmlns:p14="http://schemas.microsoft.com/office/powerpoint/2010/main" val="885422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5313059-3E0D-8A45-8DEB-62379449BD13}" type="slidenum">
              <a:rPr lang="en-US">
                <a:latin typeface="Calibri" charset="0"/>
              </a:rPr>
              <a:pPr eaLnBrk="1" hangingPunct="1"/>
              <a:t>9</a:t>
            </a:fld>
            <a:endParaRPr lang="en-US">
              <a:latin typeface="Calibri" charset="0"/>
            </a:endParaRPr>
          </a:p>
        </p:txBody>
      </p:sp>
      <p:sp>
        <p:nvSpPr>
          <p:cNvPr id="112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11268" name="Rectangle 3"/>
          <p:cNvSpPr>
            <a:spLocks noGrp="1" noChangeArrowheads="1"/>
          </p:cNvSpPr>
          <p:nvPr>
            <p:ph type="body" idx="1"/>
          </p:nvPr>
        </p:nvSpPr>
        <p:spPr bwMode="auto">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Class: CONCEPTUAL</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Correct</a:t>
            </a:r>
            <a:r>
              <a:rPr lang="en-US" baseline="0" dirty="0" smtClean="0">
                <a:ea typeface="ＭＳ Ｐゴシック" charset="-128"/>
                <a:cs typeface="ＭＳ Ｐゴシック" charset="-128"/>
              </a:rPr>
              <a:t> Answer: A</a:t>
            </a:r>
            <a:endParaRPr lang="en-US" dirty="0" smtClean="0">
              <a:ea typeface="ＭＳ Ｐゴシック" charset="-128"/>
              <a:cs typeface="ＭＳ Ｐゴシック"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Physics 3320 Fa11 (SJP) Lecture 40 </a:t>
            </a:r>
          </a:p>
          <a:p>
            <a:r>
              <a:rPr lang="en-US" dirty="0" smtClean="0">
                <a:latin typeface="Calibri" charset="0"/>
              </a:rPr>
              <a:t>[95], 5,</a:t>
            </a:r>
            <a:r>
              <a:rPr lang="en-US" baseline="0" dirty="0" smtClean="0">
                <a:latin typeface="Calibri" charset="0"/>
              </a:rPr>
              <a:t> 0,0,0</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Physics 3320 Sp12 (MD)</a:t>
            </a:r>
            <a:r>
              <a:rPr lang="en-US" baseline="0" dirty="0" smtClean="0"/>
              <a:t> Lecture 42</a:t>
            </a:r>
          </a:p>
          <a:p>
            <a:r>
              <a:rPr lang="en-US" baseline="0" dirty="0" smtClean="0">
                <a:latin typeface="Calibri" charset="0"/>
              </a:rPr>
              <a:t>[[95]], 5, 0, 0</a:t>
            </a:r>
          </a:p>
          <a:p>
            <a:r>
              <a:rPr lang="en-US" baseline="0" dirty="0" smtClean="0">
                <a:latin typeface="Calibri" charset="0"/>
              </a:rPr>
              <a:t>________________________________</a:t>
            </a:r>
          </a:p>
          <a:p>
            <a:r>
              <a:rPr lang="en-US" b="1" baseline="0" dirty="0" smtClean="0">
                <a:latin typeface="Calibri" charset="0"/>
              </a:rPr>
              <a:t>Fall 2011 Comments</a:t>
            </a:r>
          </a:p>
          <a:p>
            <a:r>
              <a:rPr lang="en-US" baseline="0" dirty="0" smtClean="0">
                <a:latin typeface="Calibri" charset="0"/>
              </a:rPr>
              <a:t>This vote was much more split in the silent period, but they eventually got to it. I was careful to point out that just writing the superscript mu is not “proof” that it’s a </a:t>
            </a:r>
            <a:r>
              <a:rPr lang="en-US" baseline="0" dirty="0" err="1" smtClean="0">
                <a:latin typeface="Calibri" charset="0"/>
              </a:rPr>
              <a:t>contravariant</a:t>
            </a:r>
            <a:r>
              <a:rPr lang="en-US" baseline="0" dirty="0" smtClean="0">
                <a:latin typeface="Calibri" charset="0"/>
              </a:rPr>
              <a:t> vector – I’m asking them to convince me! We had already written the x’ = lambda x formula on the board, and one student clearly articulated the argument that you can write that twice (for </a:t>
            </a:r>
            <a:r>
              <a:rPr lang="en-US" baseline="0" dirty="0" err="1" smtClean="0">
                <a:latin typeface="Calibri" charset="0"/>
              </a:rPr>
              <a:t>xA</a:t>
            </a:r>
            <a:r>
              <a:rPr lang="en-US" baseline="0" dirty="0" smtClean="0">
                <a:latin typeface="Calibri" charset="0"/>
              </a:rPr>
              <a:t> and </a:t>
            </a:r>
            <a:r>
              <a:rPr lang="en-US" baseline="0" dirty="0" err="1" smtClean="0">
                <a:latin typeface="Calibri" charset="0"/>
              </a:rPr>
              <a:t>xB</a:t>
            </a:r>
            <a:r>
              <a:rPr lang="en-US" baseline="0" dirty="0" smtClean="0">
                <a:latin typeface="Calibri" charset="0"/>
              </a:rPr>
              <a:t>), subtract, and you’ve proven it. Perfect. </a:t>
            </a:r>
          </a:p>
          <a:p>
            <a:endParaRPr lang="en-US" baseline="0" dirty="0" smtClean="0">
              <a:latin typeface="Calibri" charset="0"/>
            </a:endParaRPr>
          </a:p>
          <a:p>
            <a:r>
              <a:rPr lang="en-US" sz="1200" kern="1200" dirty="0" smtClean="0">
                <a:solidFill>
                  <a:schemeClr val="tx1"/>
                </a:solidFill>
                <a:latin typeface="+mn-lt"/>
                <a:ea typeface="ＭＳ Ｐゴシック" pitchFamily="-106" charset="-128"/>
                <a:cs typeface="ＭＳ Ｐゴシック" pitchFamily="-106" charset="-128"/>
              </a:rPr>
              <a:t>Notes </a:t>
            </a:r>
          </a:p>
          <a:p>
            <a:r>
              <a:rPr lang="en-US" sz="1200" b="1" kern="1200" dirty="0" smtClean="0">
                <a:solidFill>
                  <a:schemeClr val="tx1"/>
                </a:solidFill>
                <a:latin typeface="+mn-lt"/>
                <a:ea typeface="ＭＳ Ｐゴシック" pitchFamily="-106" charset="-128"/>
                <a:cs typeface="ＭＳ Ｐゴシック" pitchFamily="-106" charset="-128"/>
              </a:rPr>
              <a:t>Baily: </a:t>
            </a:r>
            <a:r>
              <a:rPr lang="en-US" sz="1200" kern="1200" dirty="0" smtClean="0">
                <a:solidFill>
                  <a:schemeClr val="tx1"/>
                </a:solidFill>
                <a:latin typeface="+mn-lt"/>
                <a:ea typeface="ＭＳ Ｐゴシック" pitchFamily="-106" charset="-128"/>
                <a:cs typeface="ＭＳ Ｐゴシック" pitchFamily="-106" charset="-128"/>
              </a:rPr>
              <a:t>Discussion nearby focused on the linearity of the transformations, that performing the transformations and then adding the subsequent vectors is the same as adding the vectors and then doing the transformation.</a:t>
            </a:r>
          </a:p>
          <a:p>
            <a:endParaRPr lang="en-US" sz="1200" kern="1200" dirty="0" smtClean="0">
              <a:solidFill>
                <a:schemeClr val="tx1"/>
              </a:solidFill>
              <a:latin typeface="+mn-lt"/>
              <a:ea typeface="ＭＳ Ｐゴシック" pitchFamily="-106" charset="-128"/>
              <a:cs typeface="ＭＳ Ｐゴシック" pitchFamily="-106" charset="-128"/>
            </a:endParaRPr>
          </a:p>
          <a:p>
            <a:r>
              <a:rPr lang="en-US" sz="1200" b="1" kern="1200" dirty="0" smtClean="0">
                <a:solidFill>
                  <a:schemeClr val="tx1"/>
                </a:solidFill>
                <a:latin typeface="+mn-lt"/>
                <a:ea typeface="ＭＳ Ｐゴシック" pitchFamily="-106" charset="-128"/>
                <a:cs typeface="ＭＳ Ｐゴシック" pitchFamily="-106" charset="-128"/>
              </a:rPr>
              <a:t>LA:</a:t>
            </a:r>
            <a:r>
              <a:rPr lang="en-US" sz="1200" b="0" kern="1200" dirty="0" smtClean="0">
                <a:solidFill>
                  <a:schemeClr val="tx1"/>
                </a:solidFill>
                <a:latin typeface="+mn-lt"/>
                <a:ea typeface="ＭＳ Ｐゴシック" pitchFamily="-106" charset="-128"/>
                <a:cs typeface="ＭＳ Ｐゴシック" pitchFamily="-106" charset="-128"/>
              </a:rPr>
              <a:t> Students were very hesitant in answering, even though they did know the answer to this one (I think they thought it was a trick). Their reasoning was that if you subtract a vector from a vector, you get back a vector. </a:t>
            </a:r>
            <a:endParaRPr lang="en-US" baseline="0" dirty="0" smtClean="0">
              <a:latin typeface="Calibri" charset="0"/>
            </a:endParaRPr>
          </a:p>
          <a:p>
            <a:endParaRPr lang="en-US" dirty="0" smtClean="0">
              <a:latin typeface="Calibri" charset="0"/>
            </a:endParaRPr>
          </a:p>
          <a:p>
            <a:r>
              <a:rPr lang="en-US" dirty="0" smtClean="0">
                <a:latin typeface="Calibri" charset="0"/>
              </a:rPr>
              <a:t>======================================</a:t>
            </a:r>
          </a:p>
          <a:p>
            <a:r>
              <a:rPr lang="en-US" dirty="0" smtClean="0">
                <a:latin typeface="Calibri" charset="0"/>
              </a:rPr>
              <a:t>From Charles Rogers.</a:t>
            </a:r>
            <a:endParaRPr lang="en-US" dirty="0">
              <a:latin typeface="Courier New" charset="0"/>
            </a:endParaRPr>
          </a:p>
        </p:txBody>
      </p:sp>
    </p:spTree>
    <p:extLst>
      <p:ext uri="{BB962C8B-B14F-4D97-AF65-F5344CB8AC3E}">
        <p14:creationId xmlns:p14="http://schemas.microsoft.com/office/powerpoint/2010/main" val="1487969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97DE835-A28C-4D4E-B49D-0F0C91D186E2}" type="slidenum">
              <a:rPr lang="en-US">
                <a:latin typeface="Calibri" charset="0"/>
              </a:rPr>
              <a:pPr eaLnBrk="1" hangingPunct="1"/>
              <a:t>10</a:t>
            </a:fld>
            <a:endParaRPr lang="en-US">
              <a:latin typeface="Calibri" charset="0"/>
            </a:endParaRPr>
          </a:p>
        </p:txBody>
      </p:sp>
      <p:sp>
        <p:nvSpPr>
          <p:cNvPr id="61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6148" name="Rectangle 3"/>
          <p:cNvSpPr>
            <a:spLocks noGrp="1" noChangeArrowheads="1"/>
          </p:cNvSpPr>
          <p:nvPr>
            <p:ph type="body" idx="1"/>
          </p:nvPr>
        </p:nvSpPr>
        <p:spPr bwMode="auto">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Calibri" charset="0"/>
              </a:rPr>
              <a:t>Class:</a:t>
            </a:r>
            <a:r>
              <a:rPr lang="en-US" baseline="0" dirty="0" smtClean="0">
                <a:latin typeface="Calibri" charset="0"/>
              </a:rPr>
              <a:t> MATH</a:t>
            </a:r>
            <a:endParaRPr lang="en-US" dirty="0" smtClean="0">
              <a:latin typeface="Calibri"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Calibri" charset="0"/>
              </a:rPr>
              <a:t>Correct Answer: B</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Calibri" charset="0"/>
              </a:rPr>
              <a:t>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Calibri" charset="0"/>
              </a:rPr>
              <a:t>Physics 3320 Fa11 (SJP)</a:t>
            </a:r>
            <a:r>
              <a:rPr lang="en-US" baseline="0" dirty="0" smtClean="0">
                <a:latin typeface="Calibri" charset="0"/>
              </a:rPr>
              <a:t> </a:t>
            </a:r>
            <a:r>
              <a:rPr lang="en-US" dirty="0" smtClean="0">
                <a:latin typeface="Calibri" charset="0"/>
              </a:rPr>
              <a:t>Lecture 41</a:t>
            </a:r>
          </a:p>
          <a:p>
            <a:r>
              <a:rPr lang="en-US" dirty="0" smtClean="0">
                <a:latin typeface="Calibri" charset="0"/>
              </a:rPr>
              <a:t>48, [[48]], 4,0,0</a:t>
            </a:r>
          </a:p>
          <a:p>
            <a:r>
              <a:rPr lang="en-US" dirty="0" smtClean="0">
                <a:latin typeface="Calibri" charset="0"/>
              </a:rPr>
              <a:t>________________________________</a:t>
            </a:r>
          </a:p>
          <a:p>
            <a:r>
              <a:rPr lang="en-US" b="1" dirty="0" smtClean="0">
                <a:latin typeface="Calibri" charset="0"/>
              </a:rPr>
              <a:t>Fall</a:t>
            </a:r>
            <a:r>
              <a:rPr lang="en-US" b="1" baseline="0" dirty="0" smtClean="0">
                <a:latin typeface="Calibri" charset="0"/>
              </a:rPr>
              <a:t> 2011 Comments</a:t>
            </a:r>
            <a:endParaRPr lang="en-US" b="1" dirty="0" smtClean="0">
              <a:latin typeface="Calibri" charset="0"/>
            </a:endParaRPr>
          </a:p>
          <a:p>
            <a:r>
              <a:rPr lang="en-US" dirty="0" smtClean="0">
                <a:latin typeface="Calibri" charset="0"/>
              </a:rPr>
              <a:t>Even</a:t>
            </a:r>
            <a:r>
              <a:rPr lang="en-US" baseline="0" dirty="0" smtClean="0">
                <a:latin typeface="Calibri" charset="0"/>
              </a:rPr>
              <a:t> though we had effectively answered this question at the end of last class, it’s a good one, and confronts students with what I *mean* by 4-vector. (Note that there’s a “hint” slide coming up next, though it’s a little too abstract to really help them much). The one student who voted C said “I think it’s no but cannot say why” </a:t>
            </a:r>
            <a:r>
              <a:rPr lang="en-US" baseline="0" dirty="0" smtClean="0">
                <a:latin typeface="Calibri" charset="0"/>
                <a:sym typeface="Wingdings"/>
              </a:rPr>
              <a:t> </a:t>
            </a:r>
          </a:p>
          <a:p>
            <a:endParaRPr lang="en-US" baseline="0" dirty="0" smtClean="0">
              <a:latin typeface="Calibri" charset="0"/>
              <a:sym typeface="Wingdings"/>
            </a:endParaRPr>
          </a:p>
          <a:p>
            <a:r>
              <a:rPr lang="en-US" baseline="0" dirty="0" smtClean="0">
                <a:latin typeface="Calibri" charset="0"/>
                <a:sym typeface="Wingdings"/>
              </a:rPr>
              <a:t>The next slide (and one coming up 2 further) are my explanations – but a student mostly came up with it in class. He pointed to the Lorentz transformations, and focused his attention on the 0 component. He couldn’t articulate it clearly, but he was noticing that “c” in one frame was turning into something more complicated in another frame, yet from the form in THIS slide, it really looks like the 0</a:t>
            </a:r>
            <a:r>
              <a:rPr lang="en-US" baseline="30000" dirty="0" smtClean="0">
                <a:latin typeface="Calibri" charset="0"/>
                <a:sym typeface="Wingdings"/>
              </a:rPr>
              <a:t>th</a:t>
            </a:r>
            <a:r>
              <a:rPr lang="en-US" baseline="0" dirty="0" smtClean="0">
                <a:latin typeface="Calibri" charset="0"/>
                <a:sym typeface="Wingdings"/>
              </a:rPr>
              <a:t> component would need to be some sort of frame invariant?! </a:t>
            </a:r>
          </a:p>
          <a:p>
            <a:endParaRPr lang="en-US" baseline="0" dirty="0" smtClean="0">
              <a:latin typeface="Calibri" charset="0"/>
              <a:sym typeface="Wingdings"/>
            </a:endParaRPr>
          </a:p>
          <a:p>
            <a:r>
              <a:rPr lang="en-US" baseline="0" dirty="0" smtClean="0">
                <a:latin typeface="Calibri" charset="0"/>
                <a:sym typeface="Wingdings"/>
              </a:rPr>
              <a:t>The answer is a clear no – one way to see it is that this beast here is delta </a:t>
            </a:r>
            <a:r>
              <a:rPr lang="en-US" baseline="0" dirty="0" err="1" smtClean="0">
                <a:latin typeface="Calibri" charset="0"/>
                <a:sym typeface="Wingdings"/>
              </a:rPr>
              <a:t>x^mu</a:t>
            </a:r>
            <a:r>
              <a:rPr lang="en-US" baseline="0" dirty="0" smtClean="0">
                <a:latin typeface="Calibri" charset="0"/>
                <a:sym typeface="Wingdings"/>
              </a:rPr>
              <a:t> / delta t, it’s a </a:t>
            </a:r>
            <a:r>
              <a:rPr lang="en-US" baseline="0" dirty="0" err="1" smtClean="0">
                <a:latin typeface="Calibri" charset="0"/>
                <a:sym typeface="Wingdings"/>
              </a:rPr>
              <a:t>contravariant</a:t>
            </a:r>
            <a:r>
              <a:rPr lang="en-US" baseline="0" dirty="0" smtClean="0">
                <a:latin typeface="Calibri" charset="0"/>
                <a:sym typeface="Wingdings"/>
              </a:rPr>
              <a:t> 4-fector divided by something which is NOT frame invariant. Another is to think about what we KNOW about u in other frames (we worked out velocity addition last class), and it certainly is NOT what the Lorentz transformation would give us. </a:t>
            </a:r>
          </a:p>
          <a:p>
            <a:endParaRPr lang="en-US" sz="1200" kern="1200" dirty="0" smtClean="0">
              <a:solidFill>
                <a:schemeClr val="tx1"/>
              </a:solidFill>
              <a:latin typeface="+mn-lt"/>
              <a:ea typeface="ＭＳ Ｐゴシック" pitchFamily="-106" charset="-128"/>
              <a:cs typeface="ＭＳ Ｐゴシック" pitchFamily="-106" charset="-128"/>
            </a:endParaRPr>
          </a:p>
          <a:p>
            <a:r>
              <a:rPr lang="en-US" sz="1200" b="0" kern="1200" dirty="0" smtClean="0">
                <a:solidFill>
                  <a:schemeClr val="tx1"/>
                </a:solidFill>
                <a:latin typeface="+mn-lt"/>
                <a:ea typeface="ＭＳ Ｐゴシック" pitchFamily="-106" charset="-128"/>
                <a:cs typeface="ＭＳ Ｐゴシック" pitchFamily="-106" charset="-128"/>
              </a:rPr>
              <a:t>Notes</a:t>
            </a:r>
          </a:p>
          <a:p>
            <a:r>
              <a:rPr lang="en-US" sz="1200" b="1" kern="1200" dirty="0" smtClean="0">
                <a:solidFill>
                  <a:schemeClr val="tx1"/>
                </a:solidFill>
                <a:latin typeface="+mn-lt"/>
                <a:ea typeface="ＭＳ Ｐゴシック" pitchFamily="-106" charset="-128"/>
                <a:cs typeface="ＭＳ Ｐゴシック" pitchFamily="-106" charset="-128"/>
              </a:rPr>
              <a:t>LA:</a:t>
            </a:r>
            <a:r>
              <a:rPr lang="en-US" sz="1200" b="0" kern="1200" dirty="0" smtClean="0">
                <a:solidFill>
                  <a:schemeClr val="tx1"/>
                </a:solidFill>
                <a:latin typeface="+mn-lt"/>
                <a:ea typeface="ＭＳ Ｐゴシック" pitchFamily="-106" charset="-128"/>
                <a:cs typeface="ＭＳ Ｐゴシック" pitchFamily="-106" charset="-128"/>
              </a:rPr>
              <a:t> Lots of students were confused on how a 3-component object could be a four-vector.  Other were confused how it couldn't be, since position is. (2nd</a:t>
            </a:r>
            <a:r>
              <a:rPr lang="en-US" sz="1200" b="0" kern="1200" baseline="0" dirty="0" smtClean="0">
                <a:solidFill>
                  <a:schemeClr val="tx1"/>
                </a:solidFill>
                <a:latin typeface="+mn-lt"/>
                <a:ea typeface="ＭＳ Ｐゴシック" pitchFamily="-106" charset="-128"/>
                <a:cs typeface="ＭＳ Ｐゴシック" pitchFamily="-106" charset="-128"/>
              </a:rPr>
              <a:t> part) Few students knew the right approach here, i.e. check the transformation.  When they were pushed in that direction, some students immediately tried to expand everything out in v's (as opposed to leaving gammas and betas), and got bogged down in algebra.</a:t>
            </a:r>
            <a:endParaRPr lang="en-US" dirty="0" smtClean="0">
              <a:latin typeface="Calibri" charset="0"/>
            </a:endParaRPr>
          </a:p>
          <a:p>
            <a:endParaRPr lang="en-US" dirty="0" smtClean="0">
              <a:latin typeface="Calibri" charset="0"/>
            </a:endParaRPr>
          </a:p>
          <a:p>
            <a:r>
              <a:rPr lang="en-US" dirty="0" smtClean="0">
                <a:latin typeface="Calibri" charset="0"/>
              </a:rPr>
              <a:t>================================</a:t>
            </a:r>
          </a:p>
          <a:p>
            <a:r>
              <a:rPr lang="en-US" dirty="0" smtClean="0">
                <a:latin typeface="Calibri" charset="0"/>
              </a:rPr>
              <a:t>Written</a:t>
            </a:r>
            <a:r>
              <a:rPr lang="en-US" baseline="0" dirty="0" smtClean="0">
                <a:latin typeface="Calibri" charset="0"/>
              </a:rPr>
              <a:t> by SJP in PHYS 3320 Fa11</a:t>
            </a:r>
          </a:p>
          <a:p>
            <a:endParaRPr lang="en-US" dirty="0">
              <a:latin typeface="Calibri" charset="0"/>
            </a:endParaRPr>
          </a:p>
        </p:txBody>
      </p:sp>
    </p:spTree>
    <p:extLst>
      <p:ext uri="{BB962C8B-B14F-4D97-AF65-F5344CB8AC3E}">
        <p14:creationId xmlns:p14="http://schemas.microsoft.com/office/powerpoint/2010/main" val="3873398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44397F-77D7-4228-866C-72BD1AA13C05}"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40230-9CCF-46A2-93FA-7FFDE0690E7F}" type="slidenum">
              <a:rPr lang="en-US" smtClean="0"/>
              <a:t>‹#›</a:t>
            </a:fld>
            <a:endParaRPr lang="en-US"/>
          </a:p>
        </p:txBody>
      </p:sp>
    </p:spTree>
    <p:extLst>
      <p:ext uri="{BB962C8B-B14F-4D97-AF65-F5344CB8AC3E}">
        <p14:creationId xmlns:p14="http://schemas.microsoft.com/office/powerpoint/2010/main" val="1826137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44397F-77D7-4228-866C-72BD1AA13C05}"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40230-9CCF-46A2-93FA-7FFDE0690E7F}" type="slidenum">
              <a:rPr lang="en-US" smtClean="0"/>
              <a:t>‹#›</a:t>
            </a:fld>
            <a:endParaRPr lang="en-US"/>
          </a:p>
        </p:txBody>
      </p:sp>
    </p:spTree>
    <p:extLst>
      <p:ext uri="{BB962C8B-B14F-4D97-AF65-F5344CB8AC3E}">
        <p14:creationId xmlns:p14="http://schemas.microsoft.com/office/powerpoint/2010/main" val="25749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44397F-77D7-4228-866C-72BD1AA13C05}"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40230-9CCF-46A2-93FA-7FFDE0690E7F}" type="slidenum">
              <a:rPr lang="en-US" smtClean="0"/>
              <a:t>‹#›</a:t>
            </a:fld>
            <a:endParaRPr lang="en-US"/>
          </a:p>
        </p:txBody>
      </p:sp>
    </p:spTree>
    <p:extLst>
      <p:ext uri="{BB962C8B-B14F-4D97-AF65-F5344CB8AC3E}">
        <p14:creationId xmlns:p14="http://schemas.microsoft.com/office/powerpoint/2010/main" val="13224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44397F-77D7-4228-866C-72BD1AA13C05}"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40230-9CCF-46A2-93FA-7FFDE0690E7F}" type="slidenum">
              <a:rPr lang="en-US" smtClean="0"/>
              <a:t>‹#›</a:t>
            </a:fld>
            <a:endParaRPr lang="en-US"/>
          </a:p>
        </p:txBody>
      </p:sp>
    </p:spTree>
    <p:extLst>
      <p:ext uri="{BB962C8B-B14F-4D97-AF65-F5344CB8AC3E}">
        <p14:creationId xmlns:p14="http://schemas.microsoft.com/office/powerpoint/2010/main" val="2198102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44397F-77D7-4228-866C-72BD1AA13C05}"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40230-9CCF-46A2-93FA-7FFDE0690E7F}" type="slidenum">
              <a:rPr lang="en-US" smtClean="0"/>
              <a:t>‹#›</a:t>
            </a:fld>
            <a:endParaRPr lang="en-US"/>
          </a:p>
        </p:txBody>
      </p:sp>
    </p:spTree>
    <p:extLst>
      <p:ext uri="{BB962C8B-B14F-4D97-AF65-F5344CB8AC3E}">
        <p14:creationId xmlns:p14="http://schemas.microsoft.com/office/powerpoint/2010/main" val="2455838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44397F-77D7-4228-866C-72BD1AA13C05}"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240230-9CCF-46A2-93FA-7FFDE0690E7F}" type="slidenum">
              <a:rPr lang="en-US" smtClean="0"/>
              <a:t>‹#›</a:t>
            </a:fld>
            <a:endParaRPr lang="en-US"/>
          </a:p>
        </p:txBody>
      </p:sp>
    </p:spTree>
    <p:extLst>
      <p:ext uri="{BB962C8B-B14F-4D97-AF65-F5344CB8AC3E}">
        <p14:creationId xmlns:p14="http://schemas.microsoft.com/office/powerpoint/2010/main" val="12562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44397F-77D7-4228-866C-72BD1AA13C05}" type="datetimeFigureOut">
              <a:rPr lang="en-US" smtClean="0"/>
              <a:t>8/4/2016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240230-9CCF-46A2-93FA-7FFDE0690E7F}" type="slidenum">
              <a:rPr lang="en-US" smtClean="0"/>
              <a:t>‹#›</a:t>
            </a:fld>
            <a:endParaRPr lang="en-US"/>
          </a:p>
        </p:txBody>
      </p:sp>
    </p:spTree>
    <p:extLst>
      <p:ext uri="{BB962C8B-B14F-4D97-AF65-F5344CB8AC3E}">
        <p14:creationId xmlns:p14="http://schemas.microsoft.com/office/powerpoint/2010/main" val="1832032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44397F-77D7-4228-866C-72BD1AA13C05}" type="datetimeFigureOut">
              <a:rPr lang="en-US" smtClean="0"/>
              <a:t>8/4/2016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240230-9CCF-46A2-93FA-7FFDE0690E7F}" type="slidenum">
              <a:rPr lang="en-US" smtClean="0"/>
              <a:t>‹#›</a:t>
            </a:fld>
            <a:endParaRPr lang="en-US"/>
          </a:p>
        </p:txBody>
      </p:sp>
    </p:spTree>
    <p:extLst>
      <p:ext uri="{BB962C8B-B14F-4D97-AF65-F5344CB8AC3E}">
        <p14:creationId xmlns:p14="http://schemas.microsoft.com/office/powerpoint/2010/main" val="2084861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4397F-77D7-4228-866C-72BD1AA13C05}" type="datetimeFigureOut">
              <a:rPr lang="en-US" smtClean="0"/>
              <a:t>8/4/2016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240230-9CCF-46A2-93FA-7FFDE0690E7F}" type="slidenum">
              <a:rPr lang="en-US" smtClean="0"/>
              <a:t>‹#›</a:t>
            </a:fld>
            <a:endParaRPr lang="en-US"/>
          </a:p>
        </p:txBody>
      </p:sp>
    </p:spTree>
    <p:extLst>
      <p:ext uri="{BB962C8B-B14F-4D97-AF65-F5344CB8AC3E}">
        <p14:creationId xmlns:p14="http://schemas.microsoft.com/office/powerpoint/2010/main" val="3101435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44397F-77D7-4228-866C-72BD1AA13C05}"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240230-9CCF-46A2-93FA-7FFDE0690E7F}" type="slidenum">
              <a:rPr lang="en-US" smtClean="0"/>
              <a:t>‹#›</a:t>
            </a:fld>
            <a:endParaRPr lang="en-US"/>
          </a:p>
        </p:txBody>
      </p:sp>
    </p:spTree>
    <p:extLst>
      <p:ext uri="{BB962C8B-B14F-4D97-AF65-F5344CB8AC3E}">
        <p14:creationId xmlns:p14="http://schemas.microsoft.com/office/powerpoint/2010/main" val="821417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44397F-77D7-4228-866C-72BD1AA13C05}"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240230-9CCF-46A2-93FA-7FFDE0690E7F}" type="slidenum">
              <a:rPr lang="en-US" smtClean="0"/>
              <a:t>‹#›</a:t>
            </a:fld>
            <a:endParaRPr lang="en-US"/>
          </a:p>
        </p:txBody>
      </p:sp>
    </p:spTree>
    <p:extLst>
      <p:ext uri="{BB962C8B-B14F-4D97-AF65-F5344CB8AC3E}">
        <p14:creationId xmlns:p14="http://schemas.microsoft.com/office/powerpoint/2010/main" val="83887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4397F-77D7-4228-866C-72BD1AA13C05}" type="datetimeFigureOut">
              <a:rPr lang="en-US" smtClean="0"/>
              <a:t>8/4/2016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240230-9CCF-46A2-93FA-7FFDE0690E7F}" type="slidenum">
              <a:rPr lang="en-US" smtClean="0"/>
              <a:t>‹#›</a:t>
            </a:fld>
            <a:endParaRPr lang="en-US"/>
          </a:p>
        </p:txBody>
      </p:sp>
    </p:spTree>
    <p:extLst>
      <p:ext uri="{BB962C8B-B14F-4D97-AF65-F5344CB8AC3E}">
        <p14:creationId xmlns:p14="http://schemas.microsoft.com/office/powerpoint/2010/main" val="25817033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8.wmf"/><Relationship Id="rId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8.wmf"/><Relationship Id="rId4" Type="http://schemas.openxmlformats.org/officeDocument/2006/relationships/oleObject" Target="../embeddings/oleObject8.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9.wmf"/><Relationship Id="rId4"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0.emf"/><Relationship Id="rId4" Type="http://schemas.openxmlformats.org/officeDocument/2006/relationships/oleObject" Target="../embeddings/oleObject10.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1.wmf"/><Relationship Id="rId4"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2.wmf"/><Relationship Id="rId4" Type="http://schemas.openxmlformats.org/officeDocument/2006/relationships/oleObject" Target="../embeddings/oleObject12.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14.e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14.bin"/><Relationship Id="rId5" Type="http://schemas.openxmlformats.org/officeDocument/2006/relationships/image" Target="../media/image13.emf"/><Relationship Id="rId4" Type="http://schemas.openxmlformats.org/officeDocument/2006/relationships/oleObject" Target="../embeddings/oleObject13.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15.emf"/><Relationship Id="rId4" Type="http://schemas.openxmlformats.org/officeDocument/2006/relationships/oleObject" Target="../embeddings/oleObject15.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16.emf"/><Relationship Id="rId4" Type="http://schemas.openxmlformats.org/officeDocument/2006/relationships/oleObject" Target="../embeddings/oleObject16.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5.e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4.e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w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w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6221" y="660400"/>
            <a:ext cx="7772400" cy="1470025"/>
          </a:xfrm>
        </p:spPr>
        <p:txBody>
          <a:bodyPr>
            <a:normAutofit fontScale="90000"/>
          </a:bodyPr>
          <a:lstStyle/>
          <a:p>
            <a:r>
              <a:rPr lang="en-US" dirty="0" smtClean="0"/>
              <a:t>Electricity and Magnetism II</a:t>
            </a:r>
            <a:endParaRPr lang="en-US" dirty="0"/>
          </a:p>
        </p:txBody>
      </p:sp>
      <p:sp>
        <p:nvSpPr>
          <p:cNvPr id="3" name="Subtitle 2"/>
          <p:cNvSpPr>
            <a:spLocks noGrp="1"/>
          </p:cNvSpPr>
          <p:nvPr>
            <p:ph type="subTitle" idx="1"/>
          </p:nvPr>
        </p:nvSpPr>
        <p:spPr>
          <a:xfrm>
            <a:off x="1371600" y="2642937"/>
            <a:ext cx="6400800" cy="1752600"/>
          </a:xfrm>
        </p:spPr>
        <p:txBody>
          <a:bodyPr/>
          <a:lstStyle/>
          <a:p>
            <a:r>
              <a:rPr lang="en-US" dirty="0" smtClean="0"/>
              <a:t>Griffiths Chapter 12 Relativity</a:t>
            </a:r>
          </a:p>
          <a:p>
            <a:r>
              <a:rPr lang="en-US" dirty="0" smtClean="0"/>
              <a:t>Clicker Questions</a:t>
            </a:r>
            <a:endParaRPr lang="en-US" dirty="0"/>
          </a:p>
        </p:txBody>
      </p:sp>
      <p:sp>
        <p:nvSpPr>
          <p:cNvPr id="4"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12.1</a:t>
            </a:r>
            <a:endParaRPr lang="en-US" sz="800" dirty="0"/>
          </a:p>
        </p:txBody>
      </p:sp>
      <p:pic>
        <p:nvPicPr>
          <p:cNvPr id="5" name="Picture 4" descr="by-nc-sa.png"/>
          <p:cNvPicPr>
            <a:picLocks noChangeAspect="1"/>
          </p:cNvPicPr>
          <p:nvPr/>
        </p:nvPicPr>
        <p:blipFill>
          <a:blip r:embed="rId2"/>
          <a:stretch>
            <a:fillRect/>
          </a:stretch>
        </p:blipFill>
        <p:spPr>
          <a:xfrm>
            <a:off x="7772400" y="5992812"/>
            <a:ext cx="1228725" cy="428625"/>
          </a:xfrm>
          <a:prstGeom prst="rect">
            <a:avLst/>
          </a:prstGeom>
        </p:spPr>
      </p:pic>
    </p:spTree>
    <p:extLst>
      <p:ext uri="{BB962C8B-B14F-4D97-AF65-F5344CB8AC3E}">
        <p14:creationId xmlns:p14="http://schemas.microsoft.com/office/powerpoint/2010/main" val="287096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57200" y="274638"/>
            <a:ext cx="8229600" cy="715962"/>
          </a:xfrm>
        </p:spPr>
        <p:txBody>
          <a:bodyPr>
            <a:normAutofit/>
          </a:bodyPr>
          <a:lstStyle/>
          <a:p>
            <a:pPr algn="l"/>
            <a:r>
              <a:rPr lang="en-US">
                <a:latin typeface="Calibri" charset="0"/>
              </a:rPr>
              <a:t>4-velocity?</a:t>
            </a:r>
          </a:p>
        </p:txBody>
      </p:sp>
      <p:sp>
        <p:nvSpPr>
          <p:cNvPr id="1030" name="Rectangle 4"/>
          <p:cNvSpPr>
            <a:spLocks noChangeArrowheads="1"/>
          </p:cNvSpPr>
          <p:nvPr/>
        </p:nvSpPr>
        <p:spPr bwMode="auto">
          <a:xfrm>
            <a:off x="609600" y="3057525"/>
            <a:ext cx="4953000" cy="523875"/>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p>
            <a:r>
              <a:rPr lang="en-US" sz="2800"/>
              <a:t>Is this quantity a 4-vector?</a:t>
            </a:r>
          </a:p>
        </p:txBody>
      </p:sp>
      <p:sp>
        <p:nvSpPr>
          <p:cNvPr id="5" name="Rectangle 2"/>
          <p:cNvSpPr txBox="1">
            <a:spLocks noChangeArrowheads="1"/>
          </p:cNvSpPr>
          <p:nvPr/>
        </p:nvSpPr>
        <p:spPr bwMode="auto">
          <a:xfrm>
            <a:off x="1600200" y="1600200"/>
            <a:ext cx="3962400" cy="533400"/>
          </a:xfrm>
          <a:prstGeom prst="rect">
            <a:avLst/>
          </a:prstGeom>
          <a:noFill/>
          <a:ln w="9525">
            <a:noFill/>
            <a:miter lim="800000"/>
            <a:headEnd/>
            <a:tailEnd/>
          </a:ln>
        </p:spPr>
        <p:txBody>
          <a:bodyPr anchor="ctr"/>
          <a:lstStyle/>
          <a:p>
            <a:pPr eaLnBrk="0" hangingPunct="0">
              <a:defRPr/>
            </a:pPr>
            <a:r>
              <a:rPr lang="en-US" sz="3200" dirty="0">
                <a:solidFill>
                  <a:srgbClr val="0000FF"/>
                </a:solidFill>
                <a:latin typeface="+mj-lt"/>
                <a:ea typeface="+mj-ea"/>
                <a:cs typeface="+mj-cs"/>
              </a:rPr>
              <a:t>Imagine this quantity:</a:t>
            </a:r>
          </a:p>
        </p:txBody>
      </p:sp>
      <p:graphicFrame>
        <p:nvGraphicFramePr>
          <p:cNvPr id="6" name="Object 8"/>
          <p:cNvGraphicFramePr>
            <a:graphicFrameLocks noChangeAspect="1"/>
          </p:cNvGraphicFramePr>
          <p:nvPr/>
        </p:nvGraphicFramePr>
        <p:xfrm>
          <a:off x="5581650" y="0"/>
          <a:ext cx="1657350" cy="3808413"/>
        </p:xfrm>
        <a:graphic>
          <a:graphicData uri="http://schemas.openxmlformats.org/presentationml/2006/ole">
            <mc:AlternateContent xmlns:mc="http://schemas.openxmlformats.org/markup-compatibility/2006">
              <mc:Choice xmlns:v="urn:schemas-microsoft-com:vml" Requires="v">
                <p:oleObj spid="_x0000_s6147" name="Equation" r:id="rId4" imgW="698400" imgH="1473120" progId="Equation.3">
                  <p:embed/>
                </p:oleObj>
              </mc:Choice>
              <mc:Fallback>
                <p:oleObj name="Equation" r:id="rId4" imgW="698400" imgH="14731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1650" y="0"/>
                        <a:ext cx="1657350" cy="3808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21"/>
          <p:cNvSpPr txBox="1">
            <a:spLocks noChangeArrowheads="1"/>
          </p:cNvSpPr>
          <p:nvPr/>
        </p:nvSpPr>
        <p:spPr bwMode="auto">
          <a:xfrm>
            <a:off x="1371600" y="3962400"/>
            <a:ext cx="7162800" cy="13843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buFontTx/>
              <a:buAutoNum type="alphaUcParenR"/>
            </a:pPr>
            <a:r>
              <a:rPr lang="en-US" sz="2800"/>
              <a:t>  Yes, and I can say why.</a:t>
            </a:r>
          </a:p>
          <a:p>
            <a:pPr eaLnBrk="1" hangingPunct="1">
              <a:buFontTx/>
              <a:buAutoNum type="alphaUcParenR"/>
            </a:pPr>
            <a:r>
              <a:rPr lang="en-US" sz="2800"/>
              <a:t>  No, and I can say why.</a:t>
            </a:r>
            <a:endParaRPr lang="en-US" sz="2800">
              <a:latin typeface="Times New Roman" charset="0"/>
              <a:cs typeface="Times New Roman" charset="0"/>
            </a:endParaRPr>
          </a:p>
          <a:p>
            <a:pPr eaLnBrk="1" hangingPunct="1">
              <a:buFontTx/>
              <a:buAutoNum type="alphaUcParenR"/>
            </a:pPr>
            <a:r>
              <a:rPr lang="en-US" sz="2800">
                <a:cs typeface="Arial" charset="0"/>
              </a:rPr>
              <a:t>  None of the above.</a:t>
            </a:r>
          </a:p>
        </p:txBody>
      </p:sp>
      <p:sp>
        <p:nvSpPr>
          <p:cNvPr id="7"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12.19</a:t>
            </a:r>
            <a:endParaRPr lang="en-US" sz="800" dirty="0"/>
          </a:p>
        </p:txBody>
      </p:sp>
    </p:spTree>
    <p:extLst>
      <p:ext uri="{BB962C8B-B14F-4D97-AF65-F5344CB8AC3E}">
        <p14:creationId xmlns:p14="http://schemas.microsoft.com/office/powerpoint/2010/main" val="5955189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0"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57200" y="274638"/>
            <a:ext cx="8229600" cy="715962"/>
          </a:xfrm>
        </p:spPr>
        <p:txBody>
          <a:bodyPr>
            <a:normAutofit/>
          </a:bodyPr>
          <a:lstStyle/>
          <a:p>
            <a:pPr algn="l"/>
            <a:r>
              <a:rPr lang="en-US">
                <a:latin typeface="Calibri" charset="0"/>
              </a:rPr>
              <a:t>4-velocity?</a:t>
            </a:r>
          </a:p>
        </p:txBody>
      </p:sp>
      <p:sp>
        <p:nvSpPr>
          <p:cNvPr id="1028" name="Rectangle 4"/>
          <p:cNvSpPr>
            <a:spLocks noChangeArrowheads="1"/>
          </p:cNvSpPr>
          <p:nvPr/>
        </p:nvSpPr>
        <p:spPr bwMode="auto">
          <a:xfrm>
            <a:off x="609600" y="3057525"/>
            <a:ext cx="4953000" cy="523875"/>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p>
            <a:r>
              <a:rPr lang="en-US" sz="2800"/>
              <a:t>Is this quantity a 4-vector?</a:t>
            </a:r>
          </a:p>
        </p:txBody>
      </p:sp>
      <p:sp>
        <p:nvSpPr>
          <p:cNvPr id="5" name="Rectangle 2"/>
          <p:cNvSpPr txBox="1">
            <a:spLocks noChangeArrowheads="1"/>
          </p:cNvSpPr>
          <p:nvPr/>
        </p:nvSpPr>
        <p:spPr bwMode="auto">
          <a:xfrm>
            <a:off x="1600200" y="1600200"/>
            <a:ext cx="3962400" cy="533400"/>
          </a:xfrm>
          <a:prstGeom prst="rect">
            <a:avLst/>
          </a:prstGeom>
          <a:noFill/>
          <a:ln w="9525">
            <a:noFill/>
            <a:miter lim="800000"/>
            <a:headEnd/>
            <a:tailEnd/>
          </a:ln>
        </p:spPr>
        <p:txBody>
          <a:bodyPr anchor="ctr"/>
          <a:lstStyle/>
          <a:p>
            <a:pPr eaLnBrk="0" hangingPunct="0">
              <a:defRPr/>
            </a:pPr>
            <a:r>
              <a:rPr lang="en-US" sz="3200" dirty="0">
                <a:solidFill>
                  <a:srgbClr val="0000FF"/>
                </a:solidFill>
                <a:latin typeface="+mj-lt"/>
                <a:ea typeface="+mj-ea"/>
                <a:cs typeface="+mj-cs"/>
              </a:rPr>
              <a:t>Imagine this quantity:</a:t>
            </a:r>
          </a:p>
        </p:txBody>
      </p:sp>
      <p:graphicFrame>
        <p:nvGraphicFramePr>
          <p:cNvPr id="6" name="Object 8"/>
          <p:cNvGraphicFramePr>
            <a:graphicFrameLocks noChangeAspect="1"/>
          </p:cNvGraphicFramePr>
          <p:nvPr>
            <p:extLst/>
          </p:nvPr>
        </p:nvGraphicFramePr>
        <p:xfrm>
          <a:off x="5581650" y="88900"/>
          <a:ext cx="1657350" cy="3808413"/>
        </p:xfrm>
        <a:graphic>
          <a:graphicData uri="http://schemas.openxmlformats.org/presentationml/2006/ole">
            <mc:AlternateContent xmlns:mc="http://schemas.openxmlformats.org/markup-compatibility/2006">
              <mc:Choice xmlns:v="urn:schemas-microsoft-com:vml" Requires="v">
                <p:oleObj spid="_x0000_s7171" name="Equation" r:id="rId4" imgW="698400" imgH="1473120" progId="Equation.3">
                  <p:embed/>
                </p:oleObj>
              </mc:Choice>
              <mc:Fallback>
                <p:oleObj name="Equation" r:id="rId4" imgW="698400" imgH="14731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1650" y="88900"/>
                        <a:ext cx="1657350" cy="3808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TextBox 21"/>
          <p:cNvSpPr txBox="1">
            <a:spLocks noChangeArrowheads="1"/>
          </p:cNvSpPr>
          <p:nvPr/>
        </p:nvSpPr>
        <p:spPr bwMode="auto">
          <a:xfrm>
            <a:off x="1371600" y="3962400"/>
            <a:ext cx="7162800" cy="13843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buFontTx/>
              <a:buAutoNum type="alphaUcParenR"/>
            </a:pPr>
            <a:r>
              <a:rPr lang="en-US" sz="2800"/>
              <a:t>  Yes, and I can say why.</a:t>
            </a:r>
          </a:p>
          <a:p>
            <a:pPr eaLnBrk="1" hangingPunct="1">
              <a:buFontTx/>
              <a:buAutoNum type="alphaUcParenR"/>
            </a:pPr>
            <a:r>
              <a:rPr lang="en-US" sz="2800"/>
              <a:t>  No, and I can say why.</a:t>
            </a:r>
            <a:endParaRPr lang="en-US" sz="2800">
              <a:latin typeface="Times New Roman" charset="0"/>
              <a:cs typeface="Times New Roman" charset="0"/>
            </a:endParaRPr>
          </a:p>
          <a:p>
            <a:pPr eaLnBrk="1" hangingPunct="1">
              <a:buFontTx/>
              <a:buAutoNum type="alphaUcParenR"/>
            </a:pPr>
            <a:r>
              <a:rPr lang="en-US" sz="2800">
                <a:cs typeface="Arial" charset="0"/>
              </a:rPr>
              <a:t>  None of the above.</a:t>
            </a:r>
          </a:p>
        </p:txBody>
      </p:sp>
      <p:sp>
        <p:nvSpPr>
          <p:cNvPr id="7" name="Oval 6"/>
          <p:cNvSpPr/>
          <p:nvPr/>
        </p:nvSpPr>
        <p:spPr>
          <a:xfrm>
            <a:off x="1143000" y="4267200"/>
            <a:ext cx="48768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4"/>
          <p:cNvSpPr>
            <a:spLocks noChangeArrowheads="1"/>
          </p:cNvSpPr>
          <p:nvPr/>
        </p:nvSpPr>
        <p:spPr bwMode="auto">
          <a:xfrm>
            <a:off x="914400" y="5446713"/>
            <a:ext cx="7086600" cy="954087"/>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p>
            <a:pPr algn="ctr"/>
            <a:r>
              <a:rPr lang="en-US" sz="2800">
                <a:solidFill>
                  <a:srgbClr val="0000FF"/>
                </a:solidFill>
              </a:rPr>
              <a:t>This object does not Lorentz Transform. NOT a a 4-vector.</a:t>
            </a:r>
          </a:p>
        </p:txBody>
      </p:sp>
      <p:grpSp>
        <p:nvGrpSpPr>
          <p:cNvPr id="4" name="Group 3"/>
          <p:cNvGrpSpPr/>
          <p:nvPr/>
        </p:nvGrpSpPr>
        <p:grpSpPr>
          <a:xfrm>
            <a:off x="5829300" y="1816100"/>
            <a:ext cx="165100" cy="165100"/>
            <a:chOff x="5829300" y="1816100"/>
            <a:chExt cx="165100" cy="165100"/>
          </a:xfrm>
        </p:grpSpPr>
        <p:cxnSp>
          <p:nvCxnSpPr>
            <p:cNvPr id="3" name="Straight Connector 2"/>
            <p:cNvCxnSpPr/>
            <p:nvPr/>
          </p:nvCxnSpPr>
          <p:spPr bwMode="auto">
            <a:xfrm flipH="1">
              <a:off x="5829300" y="1816100"/>
              <a:ext cx="165100" cy="165100"/>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11" name="Straight Connector 10"/>
            <p:cNvCxnSpPr/>
            <p:nvPr/>
          </p:nvCxnSpPr>
          <p:spPr bwMode="auto">
            <a:xfrm>
              <a:off x="5829300" y="1816100"/>
              <a:ext cx="165100" cy="165100"/>
            </a:xfrm>
            <a:prstGeom prst="line">
              <a:avLst/>
            </a:prstGeom>
            <a:solidFill>
              <a:schemeClr val="accent1"/>
            </a:solidFill>
            <a:ln w="38100" cap="flat" cmpd="sng" algn="ctr">
              <a:solidFill>
                <a:srgbClr val="FF0000"/>
              </a:solidFill>
              <a:prstDash val="solid"/>
              <a:round/>
              <a:headEnd type="none" w="med" len="med"/>
              <a:tailEnd type="none" w="med" len="med"/>
            </a:ln>
            <a:effectLst/>
          </p:spPr>
        </p:cxnSp>
      </p:grpSp>
      <p:sp>
        <p:nvSpPr>
          <p:cNvPr id="12"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12.20</a:t>
            </a:r>
            <a:endParaRPr lang="en-US" sz="800" dirty="0"/>
          </a:p>
        </p:txBody>
      </p:sp>
    </p:spTree>
    <p:extLst>
      <p:ext uri="{BB962C8B-B14F-4D97-AF65-F5344CB8AC3E}">
        <p14:creationId xmlns:p14="http://schemas.microsoft.com/office/powerpoint/2010/main" val="4026263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457200" y="274638"/>
            <a:ext cx="8229600" cy="715962"/>
          </a:xfrm>
        </p:spPr>
        <p:txBody>
          <a:bodyPr>
            <a:normAutofit/>
          </a:bodyPr>
          <a:lstStyle/>
          <a:p>
            <a:pPr algn="l"/>
            <a:r>
              <a:rPr lang="en-US">
                <a:latin typeface="Calibri" charset="0"/>
              </a:rPr>
              <a:t>4-velocity?</a:t>
            </a:r>
          </a:p>
        </p:txBody>
      </p:sp>
      <p:sp>
        <p:nvSpPr>
          <p:cNvPr id="1030" name="Rectangle 4"/>
          <p:cNvSpPr>
            <a:spLocks noChangeArrowheads="1"/>
          </p:cNvSpPr>
          <p:nvPr/>
        </p:nvSpPr>
        <p:spPr bwMode="auto">
          <a:xfrm>
            <a:off x="609600" y="3057525"/>
            <a:ext cx="4953000" cy="523875"/>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p>
            <a:r>
              <a:rPr lang="en-US" sz="2800"/>
              <a:t>Is this quantity a 4-vector?</a:t>
            </a:r>
          </a:p>
        </p:txBody>
      </p:sp>
      <p:sp>
        <p:nvSpPr>
          <p:cNvPr id="5" name="Rectangle 2"/>
          <p:cNvSpPr txBox="1">
            <a:spLocks noChangeArrowheads="1"/>
          </p:cNvSpPr>
          <p:nvPr/>
        </p:nvSpPr>
        <p:spPr bwMode="auto">
          <a:xfrm>
            <a:off x="1295400" y="1600200"/>
            <a:ext cx="3962400" cy="533400"/>
          </a:xfrm>
          <a:prstGeom prst="rect">
            <a:avLst/>
          </a:prstGeom>
          <a:noFill/>
          <a:ln w="9525">
            <a:noFill/>
            <a:miter lim="800000"/>
            <a:headEnd/>
            <a:tailEnd/>
          </a:ln>
        </p:spPr>
        <p:txBody>
          <a:bodyPr anchor="ctr"/>
          <a:lstStyle/>
          <a:p>
            <a:pPr eaLnBrk="0" hangingPunct="0">
              <a:defRPr/>
            </a:pPr>
            <a:r>
              <a:rPr lang="en-US" sz="3200" dirty="0">
                <a:solidFill>
                  <a:srgbClr val="0000FF"/>
                </a:solidFill>
                <a:latin typeface="+mj-lt"/>
                <a:ea typeface="+mj-ea"/>
                <a:cs typeface="+mj-cs"/>
              </a:rPr>
              <a:t>Imagine this quantity:</a:t>
            </a:r>
          </a:p>
        </p:txBody>
      </p:sp>
      <p:graphicFrame>
        <p:nvGraphicFramePr>
          <p:cNvPr id="6" name="Object 8"/>
          <p:cNvGraphicFramePr>
            <a:graphicFrameLocks noChangeAspect="1"/>
          </p:cNvGraphicFramePr>
          <p:nvPr/>
        </p:nvGraphicFramePr>
        <p:xfrm>
          <a:off x="5281613" y="722313"/>
          <a:ext cx="2259012" cy="2363787"/>
        </p:xfrm>
        <a:graphic>
          <a:graphicData uri="http://schemas.openxmlformats.org/presentationml/2006/ole">
            <mc:AlternateContent xmlns:mc="http://schemas.openxmlformats.org/markup-compatibility/2006">
              <mc:Choice xmlns:v="urn:schemas-microsoft-com:vml" Requires="v">
                <p:oleObj spid="_x0000_s8195" name="Equation" r:id="rId4" imgW="952200" imgH="914400" progId="Equation.3">
                  <p:embed/>
                </p:oleObj>
              </mc:Choice>
              <mc:Fallback>
                <p:oleObj name="Equation" r:id="rId4" imgW="952200" imgH="914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1613" y="722313"/>
                        <a:ext cx="2259012" cy="2363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21"/>
          <p:cNvSpPr txBox="1">
            <a:spLocks noChangeArrowheads="1"/>
          </p:cNvSpPr>
          <p:nvPr/>
        </p:nvSpPr>
        <p:spPr bwMode="auto">
          <a:xfrm>
            <a:off x="1371600" y="3962400"/>
            <a:ext cx="7162800" cy="13843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buFontTx/>
              <a:buAutoNum type="alphaUcParenR"/>
            </a:pPr>
            <a:r>
              <a:rPr lang="en-US" sz="2800"/>
              <a:t>  Yes, and I can say why.</a:t>
            </a:r>
          </a:p>
          <a:p>
            <a:pPr eaLnBrk="1" hangingPunct="1">
              <a:buFontTx/>
              <a:buAutoNum type="alphaUcParenR"/>
            </a:pPr>
            <a:r>
              <a:rPr lang="en-US" sz="2800"/>
              <a:t>  No, and I can say why.</a:t>
            </a:r>
            <a:endParaRPr lang="en-US" sz="2800">
              <a:latin typeface="Times New Roman" charset="0"/>
              <a:cs typeface="Times New Roman" charset="0"/>
            </a:endParaRPr>
          </a:p>
          <a:p>
            <a:pPr eaLnBrk="1" hangingPunct="1">
              <a:buFontTx/>
              <a:buAutoNum type="alphaUcParenR"/>
            </a:pPr>
            <a:r>
              <a:rPr lang="en-US" sz="2800">
                <a:cs typeface="Arial" charset="0"/>
              </a:rPr>
              <a:t>  None of the above.</a:t>
            </a:r>
          </a:p>
        </p:txBody>
      </p:sp>
      <p:sp>
        <p:nvSpPr>
          <p:cNvPr id="7" name="Rectangle 4"/>
          <p:cNvSpPr>
            <a:spLocks noChangeArrowheads="1"/>
          </p:cNvSpPr>
          <p:nvPr/>
        </p:nvSpPr>
        <p:spPr bwMode="auto">
          <a:xfrm>
            <a:off x="5791200" y="3286125"/>
            <a:ext cx="2133600" cy="523875"/>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p>
            <a:r>
              <a:rPr lang="en-US" sz="2800"/>
              <a:t>Proper time</a:t>
            </a:r>
          </a:p>
        </p:txBody>
      </p:sp>
      <p:cxnSp>
        <p:nvCxnSpPr>
          <p:cNvPr id="10" name="Straight Arrow Connector 9"/>
          <p:cNvCxnSpPr/>
          <p:nvPr/>
        </p:nvCxnSpPr>
        <p:spPr>
          <a:xfrm rot="16200000" flipV="1">
            <a:off x="5867400" y="2828925"/>
            <a:ext cx="1066800" cy="152400"/>
          </a:xfrm>
          <a:prstGeom prst="straightConnector1">
            <a:avLst/>
          </a:prstGeom>
          <a:ln w="28575" cmpd="sng">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1"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12.21</a:t>
            </a:r>
            <a:endParaRPr lang="en-US" sz="800" dirty="0"/>
          </a:p>
        </p:txBody>
      </p:sp>
    </p:spTree>
    <p:extLst>
      <p:ext uri="{BB962C8B-B14F-4D97-AF65-F5344CB8AC3E}">
        <p14:creationId xmlns:p14="http://schemas.microsoft.com/office/powerpoint/2010/main" val="34097192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0" grpId="0"/>
      <p:bldP spid="9"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4"/>
          <p:cNvSpPr>
            <a:spLocks noChangeArrowheads="1"/>
          </p:cNvSpPr>
          <p:nvPr/>
        </p:nvSpPr>
        <p:spPr bwMode="auto">
          <a:xfrm>
            <a:off x="773113" y="609600"/>
            <a:ext cx="7391400" cy="461963"/>
          </a:xfrm>
          <a:prstGeom prst="rect">
            <a:avLst/>
          </a:prstGeom>
          <a:noFill/>
          <a:ln w="9525">
            <a:noFill/>
            <a:miter lim="800000"/>
            <a:headEnd/>
            <a:tailEnd/>
          </a:ln>
        </p:spPr>
        <p:txBody>
          <a:bodyPr>
            <a:prstTxWarp prst="textNoShape">
              <a:avLst/>
            </a:prstTxWarp>
            <a:spAutoFit/>
          </a:bodyPr>
          <a:lstStyle/>
          <a:p>
            <a:pPr defTabSz="914400"/>
            <a:r>
              <a:rPr lang="en-US" sz="2400" dirty="0">
                <a:solidFill>
                  <a:srgbClr val="000000"/>
                </a:solidFill>
              </a:rPr>
              <a:t>The </a:t>
            </a:r>
            <a:r>
              <a:rPr lang="en-US" sz="2400" dirty="0" smtClean="0">
                <a:solidFill>
                  <a:srgbClr val="000000"/>
                </a:solidFill>
              </a:rPr>
              <a:t>4-velocity </a:t>
            </a:r>
            <a:r>
              <a:rPr lang="en-US" sz="2400" dirty="0" err="1">
                <a:solidFill>
                  <a:srgbClr val="000000"/>
                </a:solidFill>
              </a:rPr>
              <a:t>η</a:t>
            </a:r>
            <a:r>
              <a:rPr lang="en-US" sz="2400" baseline="30000" dirty="0" err="1">
                <a:solidFill>
                  <a:srgbClr val="000000"/>
                </a:solidFill>
              </a:rPr>
              <a:t>μ</a:t>
            </a:r>
            <a:r>
              <a:rPr lang="en-US" sz="2400" dirty="0">
                <a:solidFill>
                  <a:srgbClr val="000000"/>
                </a:solidFill>
              </a:rPr>
              <a:t> is defined as </a:t>
            </a:r>
            <a:endParaRPr lang="en-US" sz="2400" baseline="30000" dirty="0">
              <a:solidFill>
                <a:srgbClr val="000000"/>
              </a:solidFill>
            </a:endParaRPr>
          </a:p>
        </p:txBody>
      </p:sp>
      <p:sp>
        <p:nvSpPr>
          <p:cNvPr id="22533" name="TextBox 7"/>
          <p:cNvSpPr txBox="1">
            <a:spLocks noChangeArrowheads="1"/>
          </p:cNvSpPr>
          <p:nvPr/>
        </p:nvSpPr>
        <p:spPr bwMode="auto">
          <a:xfrm>
            <a:off x="635000" y="3365500"/>
            <a:ext cx="4114800" cy="1938338"/>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dirty="0"/>
              <a:t>c</a:t>
            </a:r>
            <a:r>
              <a:rPr lang="en-US" sz="2400" baseline="30000" dirty="0"/>
              <a:t>2</a:t>
            </a:r>
            <a:endParaRPr lang="en-US" sz="2400" dirty="0"/>
          </a:p>
          <a:p>
            <a:pPr marL="457200" indent="-457200">
              <a:buFontTx/>
              <a:buAutoNum type="alphaUcPeriod"/>
            </a:pPr>
            <a:r>
              <a:rPr lang="en-US" sz="2400" dirty="0"/>
              <a:t>-c</a:t>
            </a:r>
            <a:r>
              <a:rPr lang="en-US" sz="2400" baseline="30000" dirty="0"/>
              <a:t>2</a:t>
            </a:r>
            <a:endParaRPr lang="en-US" sz="2400" dirty="0"/>
          </a:p>
          <a:p>
            <a:pPr marL="457200" indent="-457200">
              <a:buFontTx/>
              <a:buAutoNum type="alphaUcPeriod"/>
            </a:pPr>
            <a:r>
              <a:rPr lang="en-US" sz="2400" dirty="0"/>
              <a:t>-c</a:t>
            </a:r>
            <a:r>
              <a:rPr lang="en-US" sz="2400" baseline="30000" dirty="0"/>
              <a:t>2</a:t>
            </a:r>
            <a:r>
              <a:rPr lang="en-US" sz="2400" dirty="0"/>
              <a:t> + u</a:t>
            </a:r>
            <a:r>
              <a:rPr lang="en-US" sz="2400" baseline="30000" dirty="0"/>
              <a:t>2</a:t>
            </a:r>
          </a:p>
          <a:p>
            <a:pPr marL="457200" indent="-457200">
              <a:buFontTx/>
              <a:buAutoNum type="alphaUcPeriod"/>
            </a:pPr>
            <a:r>
              <a:rPr lang="en-US" sz="2400" dirty="0"/>
              <a:t>c</a:t>
            </a:r>
            <a:r>
              <a:rPr lang="en-US" sz="2400" baseline="30000" dirty="0"/>
              <a:t>2</a:t>
            </a:r>
            <a:r>
              <a:rPr lang="en-US" sz="2400" dirty="0"/>
              <a:t> – u</a:t>
            </a:r>
            <a:r>
              <a:rPr lang="en-US" sz="2400" baseline="30000" dirty="0"/>
              <a:t>2</a:t>
            </a:r>
            <a:endParaRPr lang="en-US" sz="2400" dirty="0"/>
          </a:p>
          <a:p>
            <a:pPr marL="457200" indent="-457200">
              <a:buFontTx/>
              <a:buAutoNum type="alphaUcPeriod"/>
            </a:pPr>
            <a:r>
              <a:rPr lang="en-US" sz="2400" dirty="0"/>
              <a:t>None of the above</a:t>
            </a:r>
          </a:p>
        </p:txBody>
      </p:sp>
      <p:graphicFrame>
        <p:nvGraphicFramePr>
          <p:cNvPr id="22530" name="Object 2"/>
          <p:cNvGraphicFramePr>
            <a:graphicFrameLocks noChangeAspect="1"/>
          </p:cNvGraphicFramePr>
          <p:nvPr>
            <p:extLst/>
          </p:nvPr>
        </p:nvGraphicFramePr>
        <p:xfrm>
          <a:off x="1968500" y="1169988"/>
          <a:ext cx="3378200" cy="1116012"/>
        </p:xfrm>
        <a:graphic>
          <a:graphicData uri="http://schemas.openxmlformats.org/presentationml/2006/ole">
            <mc:AlternateContent xmlns:mc="http://schemas.openxmlformats.org/markup-compatibility/2006">
              <mc:Choice xmlns:v="urn:schemas-microsoft-com:vml" Requires="v">
                <p:oleObj spid="_x0000_s9218" name="Equation" r:id="rId4" imgW="1422400" imgH="469900" progId="Equation.3">
                  <p:embed/>
                </p:oleObj>
              </mc:Choice>
              <mc:Fallback>
                <p:oleObj name="Equation" r:id="rId4" imgW="1422400" imgH="4699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68500" y="1169988"/>
                        <a:ext cx="3378200" cy="1116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34" name="TextBox 5"/>
          <p:cNvSpPr txBox="1">
            <a:spLocks noChangeArrowheads="1"/>
          </p:cNvSpPr>
          <p:nvPr/>
        </p:nvSpPr>
        <p:spPr bwMode="auto">
          <a:xfrm>
            <a:off x="368300" y="2404268"/>
            <a:ext cx="7327900" cy="830263"/>
          </a:xfrm>
          <a:prstGeom prst="rect">
            <a:avLst/>
          </a:prstGeom>
          <a:noFill/>
          <a:ln w="9525">
            <a:noFill/>
            <a:miter lim="800000"/>
            <a:headEnd/>
            <a:tailEnd/>
          </a:ln>
        </p:spPr>
        <p:txBody>
          <a:bodyPr>
            <a:prstTxWarp prst="textNoShape">
              <a:avLst/>
            </a:prstTxWarp>
            <a:spAutoFit/>
          </a:bodyPr>
          <a:lstStyle/>
          <a:p>
            <a:r>
              <a:rPr lang="en-US" sz="2400" dirty="0"/>
              <a:t>What is the invariant length squared of the </a:t>
            </a:r>
            <a:r>
              <a:rPr lang="en-US" sz="2400" dirty="0" smtClean="0"/>
              <a:t>4-velocity</a:t>
            </a:r>
            <a:r>
              <a:rPr lang="en-US" sz="2400" dirty="0"/>
              <a:t>, </a:t>
            </a:r>
            <a:r>
              <a:rPr lang="en-US" sz="2400" dirty="0" err="1">
                <a:solidFill>
                  <a:srgbClr val="000000"/>
                </a:solidFill>
              </a:rPr>
              <a:t>η</a:t>
            </a:r>
            <a:r>
              <a:rPr lang="en-US" sz="2400" baseline="-25000" dirty="0" err="1">
                <a:solidFill>
                  <a:srgbClr val="000000"/>
                </a:solidFill>
              </a:rPr>
              <a:t>μ</a:t>
            </a:r>
            <a:r>
              <a:rPr lang="en-US" sz="2400" dirty="0" err="1">
                <a:solidFill>
                  <a:srgbClr val="000000"/>
                </a:solidFill>
              </a:rPr>
              <a:t>η</a:t>
            </a:r>
            <a:r>
              <a:rPr lang="en-US" sz="2400" baseline="30000" dirty="0" err="1">
                <a:solidFill>
                  <a:srgbClr val="000000"/>
                </a:solidFill>
              </a:rPr>
              <a:t>μ</a:t>
            </a:r>
            <a:r>
              <a:rPr lang="en-US" sz="2400" dirty="0"/>
              <a:t>?</a:t>
            </a:r>
          </a:p>
        </p:txBody>
      </p:sp>
      <p:sp>
        <p:nvSpPr>
          <p:cNvPr id="7"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12.25</a:t>
            </a:r>
            <a:endParaRPr lang="en-US" sz="800" dirty="0"/>
          </a:p>
        </p:txBody>
      </p:sp>
    </p:spTree>
    <p:extLst>
      <p:ext uri="{BB962C8B-B14F-4D97-AF65-F5344CB8AC3E}">
        <p14:creationId xmlns:p14="http://schemas.microsoft.com/office/powerpoint/2010/main" val="24071992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p:bldP spid="225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813964" cy="3241963"/>
          </a:xfrm>
        </p:spPr>
        <p:txBody>
          <a:bodyPr>
            <a:normAutofit/>
          </a:bodyPr>
          <a:lstStyle/>
          <a:p>
            <a:pPr marL="0" indent="0">
              <a:buNone/>
            </a:pPr>
            <a:r>
              <a:rPr lang="en-US" dirty="0" smtClean="0"/>
              <a:t>The rest mass m of an object is the mass measured in the rest frame of the object. </a:t>
            </a:r>
          </a:p>
          <a:p>
            <a:pPr marL="0" indent="0">
              <a:buNone/>
            </a:pPr>
            <a:endParaRPr lang="en-US" dirty="0" smtClean="0"/>
          </a:p>
          <a:p>
            <a:pPr marL="0" indent="0">
              <a:buNone/>
            </a:pPr>
            <a:r>
              <a:rPr lang="en-US" dirty="0" smtClean="0"/>
              <a:t>Is                     a 4-vector  ?</a:t>
            </a:r>
          </a:p>
          <a:p>
            <a:pPr marL="0" indent="0">
              <a:buNone/>
            </a:pPr>
            <a:endParaRPr lang="en-US" dirty="0" smtClean="0"/>
          </a:p>
          <a:p>
            <a:pPr>
              <a:buNone/>
            </a:pPr>
            <a:r>
              <a:rPr lang="en-US" dirty="0" smtClean="0"/>
              <a:t>A) Yes	B) No		C) Sometimes </a:t>
            </a:r>
            <a:endParaRPr lang="en-US" dirty="0"/>
          </a:p>
        </p:txBody>
      </p:sp>
      <p:graphicFrame>
        <p:nvGraphicFramePr>
          <p:cNvPr id="252931" name="Object 3"/>
          <p:cNvGraphicFramePr>
            <a:graphicFrameLocks noChangeAspect="1"/>
          </p:cNvGraphicFramePr>
          <p:nvPr>
            <p:extLst>
              <p:ext uri="{D42A27DB-BD31-4B8C-83A1-F6EECF244321}">
                <p14:modId xmlns:p14="http://schemas.microsoft.com/office/powerpoint/2010/main" val="3492819161"/>
              </p:ext>
            </p:extLst>
          </p:nvPr>
        </p:nvGraphicFramePr>
        <p:xfrm>
          <a:off x="860998" y="2937732"/>
          <a:ext cx="1730252" cy="566897"/>
        </p:xfrm>
        <a:graphic>
          <a:graphicData uri="http://schemas.openxmlformats.org/presentationml/2006/ole">
            <mc:AlternateContent xmlns:mc="http://schemas.openxmlformats.org/markup-compatibility/2006">
              <mc:Choice xmlns:v="urn:schemas-microsoft-com:vml" Requires="v">
                <p:oleObj spid="_x0000_s10242" name="Equation" r:id="rId4" imgW="698400" imgH="228600" progId="Equation.3">
                  <p:embed/>
                </p:oleObj>
              </mc:Choice>
              <mc:Fallback>
                <p:oleObj name="Equation" r:id="rId4" imgW="6984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0998" y="2937732"/>
                        <a:ext cx="1730252" cy="5668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12.28</a:t>
            </a:r>
            <a:endParaRPr lang="en-US" sz="800" dirty="0"/>
          </a:p>
        </p:txBody>
      </p:sp>
    </p:spTree>
    <p:extLst>
      <p:ext uri="{BB962C8B-B14F-4D97-AF65-F5344CB8AC3E}">
        <p14:creationId xmlns:p14="http://schemas.microsoft.com/office/powerpoint/2010/main" val="2903223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0638"/>
            <a:ext cx="8229600" cy="1706562"/>
          </a:xfrm>
        </p:spPr>
        <p:txBody>
          <a:bodyPr/>
          <a:lstStyle/>
          <a:p>
            <a:pPr algn="l"/>
            <a:r>
              <a:rPr lang="en-US" sz="2800" dirty="0"/>
              <a:t>For isolated systems, the total 4-momentum </a:t>
            </a:r>
            <a:r>
              <a:rPr lang="en-US" sz="2800" dirty="0" smtClean="0"/>
              <a:t/>
            </a:r>
            <a:br>
              <a:rPr lang="en-US" sz="2800" dirty="0" smtClean="0"/>
            </a:br>
            <a:r>
              <a:rPr lang="en-US" sz="2800" dirty="0" smtClean="0"/>
              <a:t>is CONSERVED </a:t>
            </a:r>
            <a:r>
              <a:rPr lang="en-US" sz="2800" dirty="0"/>
              <a:t>(this is </a:t>
            </a:r>
            <a:r>
              <a:rPr lang="en-US" sz="2800" dirty="0" smtClean="0"/>
              <a:t>an experimental </a:t>
            </a:r>
            <a:r>
              <a:rPr lang="en-US" sz="2800" dirty="0"/>
              <a:t>fact).</a:t>
            </a:r>
          </a:p>
        </p:txBody>
      </p:sp>
      <p:sp>
        <p:nvSpPr>
          <p:cNvPr id="1030" name="Rectangle 4"/>
          <p:cNvSpPr>
            <a:spLocks noChangeArrowheads="1"/>
          </p:cNvSpPr>
          <p:nvPr/>
        </p:nvSpPr>
        <p:spPr bwMode="auto">
          <a:xfrm>
            <a:off x="457200" y="1444625"/>
            <a:ext cx="6705600" cy="523875"/>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p>
            <a:r>
              <a:rPr lang="en-US" sz="2800" dirty="0" smtClean="0"/>
              <a:t>Is 4</a:t>
            </a:r>
            <a:r>
              <a:rPr lang="en-US" sz="2800" dirty="0"/>
              <a:t>-momentum </a:t>
            </a:r>
            <a:r>
              <a:rPr lang="en-US" sz="2800" dirty="0" smtClean="0"/>
              <a:t> </a:t>
            </a:r>
            <a:r>
              <a:rPr lang="en-US" sz="2800" dirty="0"/>
              <a:t>invariant </a:t>
            </a:r>
            <a:r>
              <a:rPr lang="en-US" sz="2800" dirty="0" smtClean="0"/>
              <a:t>?</a:t>
            </a:r>
            <a:endParaRPr lang="en-US" sz="2800" dirty="0"/>
          </a:p>
        </p:txBody>
      </p:sp>
      <p:sp>
        <p:nvSpPr>
          <p:cNvPr id="9" name="TextBox 21"/>
          <p:cNvSpPr txBox="1">
            <a:spLocks noChangeArrowheads="1"/>
          </p:cNvSpPr>
          <p:nvPr/>
        </p:nvSpPr>
        <p:spPr bwMode="auto">
          <a:xfrm>
            <a:off x="1143000" y="2108200"/>
            <a:ext cx="7162800" cy="13843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buFontTx/>
              <a:buAutoNum type="alphaUcParenR"/>
            </a:pPr>
            <a:r>
              <a:rPr lang="en-US" sz="2800"/>
              <a:t>  Yes, and I can say why.</a:t>
            </a:r>
          </a:p>
          <a:p>
            <a:pPr eaLnBrk="1" hangingPunct="1">
              <a:buFontTx/>
              <a:buAutoNum type="alphaUcParenR"/>
            </a:pPr>
            <a:r>
              <a:rPr lang="en-US" sz="2800"/>
              <a:t>  No, and I can say why.</a:t>
            </a:r>
            <a:endParaRPr lang="en-US" sz="2800">
              <a:latin typeface="Times New Roman" charset="0"/>
              <a:cs typeface="Times New Roman" charset="0"/>
            </a:endParaRPr>
          </a:p>
          <a:p>
            <a:pPr eaLnBrk="1" hangingPunct="1">
              <a:buFontTx/>
              <a:buAutoNum type="alphaUcParenR"/>
            </a:pPr>
            <a:r>
              <a:rPr lang="en-US" sz="2800">
                <a:cs typeface="Arial" charset="0"/>
              </a:rPr>
              <a:t>  None of the above.</a:t>
            </a:r>
          </a:p>
        </p:txBody>
      </p:sp>
      <p:sp>
        <p:nvSpPr>
          <p:cNvPr id="5"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12.27</a:t>
            </a:r>
            <a:endParaRPr lang="en-US" sz="800" dirty="0"/>
          </a:p>
        </p:txBody>
      </p:sp>
    </p:spTree>
    <p:extLst>
      <p:ext uri="{BB962C8B-B14F-4D97-AF65-F5344CB8AC3E}">
        <p14:creationId xmlns:p14="http://schemas.microsoft.com/office/powerpoint/2010/main" val="202898560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ChangeArrowheads="1"/>
          </p:cNvSpPr>
          <p:nvPr/>
        </p:nvSpPr>
        <p:spPr bwMode="auto">
          <a:xfrm>
            <a:off x="773113" y="609600"/>
            <a:ext cx="7391400" cy="461963"/>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Are energy and rest mass Lorentz invariants?</a:t>
            </a:r>
          </a:p>
        </p:txBody>
      </p:sp>
      <p:sp>
        <p:nvSpPr>
          <p:cNvPr id="24580" name="TextBox 7"/>
          <p:cNvSpPr txBox="1">
            <a:spLocks noChangeArrowheads="1"/>
          </p:cNvSpPr>
          <p:nvPr/>
        </p:nvSpPr>
        <p:spPr bwMode="auto">
          <a:xfrm>
            <a:off x="901700" y="1219200"/>
            <a:ext cx="5775325" cy="1570038"/>
          </a:xfrm>
          <a:prstGeom prst="rect">
            <a:avLst/>
          </a:prstGeom>
          <a:noFill/>
          <a:ln w="9525">
            <a:noFill/>
            <a:miter lim="800000"/>
            <a:headEnd/>
            <a:tailEnd/>
          </a:ln>
        </p:spPr>
        <p:txBody>
          <a:bodyPr wrap="none">
            <a:prstTxWarp prst="textNoShape">
              <a:avLst/>
            </a:prstTxWarp>
            <a:spAutoFit/>
          </a:bodyPr>
          <a:lstStyle/>
          <a:p>
            <a:pPr marL="457200" indent="-457200">
              <a:buFontTx/>
              <a:buAutoNum type="alphaUcPeriod"/>
            </a:pPr>
            <a:r>
              <a:rPr lang="en-US" sz="2400" dirty="0"/>
              <a:t>Both energy and mass are invariants</a:t>
            </a:r>
          </a:p>
          <a:p>
            <a:pPr marL="457200" indent="-457200">
              <a:buFontTx/>
              <a:buAutoNum type="alphaUcPeriod"/>
            </a:pPr>
            <a:r>
              <a:rPr lang="en-US" sz="2400" dirty="0"/>
              <a:t>Only energy is an invariant</a:t>
            </a:r>
          </a:p>
          <a:p>
            <a:pPr marL="457200" indent="-457200">
              <a:buFontTx/>
              <a:buAutoNum type="alphaUcPeriod"/>
            </a:pPr>
            <a:r>
              <a:rPr lang="en-US" sz="2400" dirty="0"/>
              <a:t>Only rest mass is an invariant</a:t>
            </a:r>
          </a:p>
          <a:p>
            <a:pPr marL="457200" indent="-457200">
              <a:buFontTx/>
              <a:buAutoNum type="alphaUcPeriod"/>
            </a:pPr>
            <a:r>
              <a:rPr lang="en-US" sz="2400" dirty="0"/>
              <a:t>Neither energy or mass are invariants</a:t>
            </a:r>
          </a:p>
        </p:txBody>
      </p:sp>
      <p:sp>
        <p:nvSpPr>
          <p:cNvPr id="5"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12.31</a:t>
            </a:r>
            <a:endParaRPr lang="en-US" sz="800" dirty="0"/>
          </a:p>
        </p:txBody>
      </p:sp>
    </p:spTree>
    <p:extLst>
      <p:ext uri="{BB962C8B-B14F-4D97-AF65-F5344CB8AC3E}">
        <p14:creationId xmlns:p14="http://schemas.microsoft.com/office/powerpoint/2010/main" val="88157963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3440"/>
            <a:ext cx="8229600" cy="4153989"/>
          </a:xfrm>
        </p:spPr>
        <p:txBody>
          <a:bodyPr>
            <a:normAutofit/>
          </a:bodyPr>
          <a:lstStyle/>
          <a:p>
            <a:pPr marL="0" indent="0">
              <a:buNone/>
            </a:pPr>
            <a:r>
              <a:rPr lang="en-US" sz="2400" dirty="0" smtClean="0"/>
              <a:t>A row of positive charges is </a:t>
            </a:r>
            <a:r>
              <a:rPr lang="en-US" sz="2400" u="sng" dirty="0" smtClean="0"/>
              <a:t>stationary</a:t>
            </a:r>
            <a:r>
              <a:rPr lang="en-US" sz="2400" dirty="0" smtClean="0"/>
              <a:t> on the ground.  A person with a gauss-meter is running to the right along the row of charges, at the same height as the charges and in front of them.  What is the direction of the B-field which the observer measures?</a:t>
            </a:r>
          </a:p>
          <a:p>
            <a:pPr marL="0" indent="0">
              <a:buNone/>
            </a:pPr>
            <a:r>
              <a:rPr lang="en-US" sz="2400" dirty="0" smtClean="0"/>
              <a:t>A)  Right	B) left	C) up	D) down 	E) B = 0</a:t>
            </a:r>
            <a:endParaRPr lang="en-US" sz="2400" dirty="0"/>
          </a:p>
        </p:txBody>
      </p:sp>
      <p:grpSp>
        <p:nvGrpSpPr>
          <p:cNvPr id="23" name="Group 22"/>
          <p:cNvGrpSpPr/>
          <p:nvPr/>
        </p:nvGrpSpPr>
        <p:grpSpPr>
          <a:xfrm>
            <a:off x="1149531" y="3535679"/>
            <a:ext cx="1750429" cy="252551"/>
            <a:chOff x="1149531" y="3535679"/>
            <a:chExt cx="1750429" cy="252551"/>
          </a:xfrm>
        </p:grpSpPr>
        <p:grpSp>
          <p:nvGrpSpPr>
            <p:cNvPr id="7" name="Group 6"/>
            <p:cNvGrpSpPr/>
            <p:nvPr/>
          </p:nvGrpSpPr>
          <p:grpSpPr>
            <a:xfrm>
              <a:off x="1149531" y="3535681"/>
              <a:ext cx="252549" cy="252549"/>
              <a:chOff x="1149531" y="3535681"/>
              <a:chExt cx="252549" cy="252549"/>
            </a:xfrm>
          </p:grpSpPr>
          <p:sp>
            <p:nvSpPr>
              <p:cNvPr id="4" name="Oval 3"/>
              <p:cNvSpPr/>
              <p:nvPr/>
            </p:nvSpPr>
            <p:spPr>
              <a:xfrm>
                <a:off x="1149531" y="3535681"/>
                <a:ext cx="252549" cy="252549"/>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Cross 5"/>
              <p:cNvSpPr/>
              <p:nvPr/>
            </p:nvSpPr>
            <p:spPr>
              <a:xfrm>
                <a:off x="1201785" y="3596644"/>
                <a:ext cx="137160" cy="137160"/>
              </a:xfrm>
              <a:prstGeom prst="plus">
                <a:avLst>
                  <a:gd name="adj" fmla="val 41667"/>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1454329" y="3535679"/>
              <a:ext cx="252549" cy="252549"/>
              <a:chOff x="1149531" y="3535681"/>
              <a:chExt cx="252549" cy="252549"/>
            </a:xfrm>
          </p:grpSpPr>
          <p:sp>
            <p:nvSpPr>
              <p:cNvPr id="9" name="Oval 8"/>
              <p:cNvSpPr/>
              <p:nvPr/>
            </p:nvSpPr>
            <p:spPr>
              <a:xfrm>
                <a:off x="1149531" y="3535681"/>
                <a:ext cx="252549" cy="252549"/>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Cross 9"/>
              <p:cNvSpPr/>
              <p:nvPr/>
            </p:nvSpPr>
            <p:spPr>
              <a:xfrm>
                <a:off x="1201785" y="3596644"/>
                <a:ext cx="137160" cy="137160"/>
              </a:xfrm>
              <a:prstGeom prst="plus">
                <a:avLst>
                  <a:gd name="adj" fmla="val 41667"/>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2046514" y="3535681"/>
              <a:ext cx="252549" cy="252549"/>
              <a:chOff x="1149531" y="3535681"/>
              <a:chExt cx="252549" cy="252549"/>
            </a:xfrm>
          </p:grpSpPr>
          <p:sp>
            <p:nvSpPr>
              <p:cNvPr id="12" name="Oval 11"/>
              <p:cNvSpPr/>
              <p:nvPr/>
            </p:nvSpPr>
            <p:spPr>
              <a:xfrm>
                <a:off x="1149531" y="3535681"/>
                <a:ext cx="252549" cy="252549"/>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Cross 12"/>
              <p:cNvSpPr/>
              <p:nvPr/>
            </p:nvSpPr>
            <p:spPr>
              <a:xfrm>
                <a:off x="1201785" y="3596644"/>
                <a:ext cx="137160" cy="137160"/>
              </a:xfrm>
              <a:prstGeom prst="plus">
                <a:avLst>
                  <a:gd name="adj" fmla="val 41667"/>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1750422" y="3535681"/>
              <a:ext cx="252549" cy="252549"/>
              <a:chOff x="1149531" y="3535681"/>
              <a:chExt cx="252549" cy="252549"/>
            </a:xfrm>
          </p:grpSpPr>
          <p:sp>
            <p:nvSpPr>
              <p:cNvPr id="15" name="Oval 14"/>
              <p:cNvSpPr/>
              <p:nvPr/>
            </p:nvSpPr>
            <p:spPr>
              <a:xfrm>
                <a:off x="1149531" y="3535681"/>
                <a:ext cx="252549" cy="252549"/>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Cross 15"/>
              <p:cNvSpPr/>
              <p:nvPr/>
            </p:nvSpPr>
            <p:spPr>
              <a:xfrm>
                <a:off x="1201785" y="3596644"/>
                <a:ext cx="137160" cy="137160"/>
              </a:xfrm>
              <a:prstGeom prst="plus">
                <a:avLst>
                  <a:gd name="adj" fmla="val 41667"/>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2351317" y="3535679"/>
              <a:ext cx="252549" cy="252549"/>
              <a:chOff x="1149531" y="3535681"/>
              <a:chExt cx="252549" cy="252549"/>
            </a:xfrm>
          </p:grpSpPr>
          <p:sp>
            <p:nvSpPr>
              <p:cNvPr id="18" name="Oval 17"/>
              <p:cNvSpPr/>
              <p:nvPr/>
            </p:nvSpPr>
            <p:spPr>
              <a:xfrm>
                <a:off x="1149531" y="3535681"/>
                <a:ext cx="252549" cy="252549"/>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Cross 18"/>
              <p:cNvSpPr/>
              <p:nvPr/>
            </p:nvSpPr>
            <p:spPr>
              <a:xfrm>
                <a:off x="1201785" y="3596644"/>
                <a:ext cx="137160" cy="137160"/>
              </a:xfrm>
              <a:prstGeom prst="plus">
                <a:avLst>
                  <a:gd name="adj" fmla="val 41667"/>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2647411" y="3535679"/>
              <a:ext cx="252549" cy="252549"/>
              <a:chOff x="1149531" y="3535681"/>
              <a:chExt cx="252549" cy="252549"/>
            </a:xfrm>
          </p:grpSpPr>
          <p:sp>
            <p:nvSpPr>
              <p:cNvPr id="21" name="Oval 20"/>
              <p:cNvSpPr/>
              <p:nvPr/>
            </p:nvSpPr>
            <p:spPr>
              <a:xfrm>
                <a:off x="1149531" y="3535681"/>
                <a:ext cx="252549" cy="252549"/>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Cross 21"/>
              <p:cNvSpPr/>
              <p:nvPr/>
            </p:nvSpPr>
            <p:spPr>
              <a:xfrm>
                <a:off x="1201785" y="3596644"/>
                <a:ext cx="137160" cy="137160"/>
              </a:xfrm>
              <a:prstGeom prst="plus">
                <a:avLst>
                  <a:gd name="adj" fmla="val 41667"/>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24" name="Group 23"/>
          <p:cNvGrpSpPr/>
          <p:nvPr/>
        </p:nvGrpSpPr>
        <p:grpSpPr>
          <a:xfrm>
            <a:off x="2952214" y="3535676"/>
            <a:ext cx="1750429" cy="252551"/>
            <a:chOff x="1149531" y="3535679"/>
            <a:chExt cx="1750429" cy="252551"/>
          </a:xfrm>
        </p:grpSpPr>
        <p:grpSp>
          <p:nvGrpSpPr>
            <p:cNvPr id="25" name="Group 6"/>
            <p:cNvGrpSpPr/>
            <p:nvPr/>
          </p:nvGrpSpPr>
          <p:grpSpPr>
            <a:xfrm>
              <a:off x="1149531" y="3535681"/>
              <a:ext cx="252549" cy="252549"/>
              <a:chOff x="1149531" y="3535681"/>
              <a:chExt cx="252549" cy="252549"/>
            </a:xfrm>
          </p:grpSpPr>
          <p:sp>
            <p:nvSpPr>
              <p:cNvPr id="41" name="Oval 3"/>
              <p:cNvSpPr/>
              <p:nvPr/>
            </p:nvSpPr>
            <p:spPr>
              <a:xfrm>
                <a:off x="1149531" y="3535681"/>
                <a:ext cx="252549" cy="252549"/>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42" name="Cross 5"/>
              <p:cNvSpPr/>
              <p:nvPr/>
            </p:nvSpPr>
            <p:spPr>
              <a:xfrm>
                <a:off x="1201785" y="3596644"/>
                <a:ext cx="137160" cy="137160"/>
              </a:xfrm>
              <a:prstGeom prst="plus">
                <a:avLst>
                  <a:gd name="adj" fmla="val 41667"/>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grpSp>
        <p:grpSp>
          <p:nvGrpSpPr>
            <p:cNvPr id="26" name="Group 7"/>
            <p:cNvGrpSpPr/>
            <p:nvPr/>
          </p:nvGrpSpPr>
          <p:grpSpPr>
            <a:xfrm>
              <a:off x="1454329" y="3535679"/>
              <a:ext cx="252549" cy="252549"/>
              <a:chOff x="1149531" y="3535681"/>
              <a:chExt cx="252549" cy="252549"/>
            </a:xfrm>
          </p:grpSpPr>
          <p:sp>
            <p:nvSpPr>
              <p:cNvPr id="39" name="Oval 38"/>
              <p:cNvSpPr/>
              <p:nvPr/>
            </p:nvSpPr>
            <p:spPr>
              <a:xfrm>
                <a:off x="1149531" y="3535681"/>
                <a:ext cx="252549" cy="252549"/>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40" name="Cross 39"/>
              <p:cNvSpPr/>
              <p:nvPr/>
            </p:nvSpPr>
            <p:spPr>
              <a:xfrm>
                <a:off x="1201785" y="3596644"/>
                <a:ext cx="137160" cy="137160"/>
              </a:xfrm>
              <a:prstGeom prst="plus">
                <a:avLst>
                  <a:gd name="adj" fmla="val 41667"/>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grpSp>
        <p:grpSp>
          <p:nvGrpSpPr>
            <p:cNvPr id="27" name="Group 10"/>
            <p:cNvGrpSpPr/>
            <p:nvPr/>
          </p:nvGrpSpPr>
          <p:grpSpPr>
            <a:xfrm>
              <a:off x="2046514" y="3535681"/>
              <a:ext cx="252549" cy="252549"/>
              <a:chOff x="1149531" y="3535681"/>
              <a:chExt cx="252549" cy="252549"/>
            </a:xfrm>
          </p:grpSpPr>
          <p:sp>
            <p:nvSpPr>
              <p:cNvPr id="37" name="Oval 36"/>
              <p:cNvSpPr/>
              <p:nvPr/>
            </p:nvSpPr>
            <p:spPr>
              <a:xfrm>
                <a:off x="1149531" y="3535681"/>
                <a:ext cx="252549" cy="252549"/>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38" name="Cross 37"/>
              <p:cNvSpPr/>
              <p:nvPr/>
            </p:nvSpPr>
            <p:spPr>
              <a:xfrm>
                <a:off x="1201785" y="3596644"/>
                <a:ext cx="137160" cy="137160"/>
              </a:xfrm>
              <a:prstGeom prst="plus">
                <a:avLst>
                  <a:gd name="adj" fmla="val 41667"/>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grpSp>
        <p:grpSp>
          <p:nvGrpSpPr>
            <p:cNvPr id="28" name="Group 13"/>
            <p:cNvGrpSpPr/>
            <p:nvPr/>
          </p:nvGrpSpPr>
          <p:grpSpPr>
            <a:xfrm>
              <a:off x="1750422" y="3535681"/>
              <a:ext cx="252549" cy="252549"/>
              <a:chOff x="1149531" y="3535681"/>
              <a:chExt cx="252549" cy="252549"/>
            </a:xfrm>
          </p:grpSpPr>
          <p:sp>
            <p:nvSpPr>
              <p:cNvPr id="35" name="Oval 34"/>
              <p:cNvSpPr/>
              <p:nvPr/>
            </p:nvSpPr>
            <p:spPr>
              <a:xfrm>
                <a:off x="1149531" y="3535681"/>
                <a:ext cx="252549" cy="252549"/>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36" name="Cross 35"/>
              <p:cNvSpPr/>
              <p:nvPr/>
            </p:nvSpPr>
            <p:spPr>
              <a:xfrm>
                <a:off x="1201785" y="3596644"/>
                <a:ext cx="137160" cy="137160"/>
              </a:xfrm>
              <a:prstGeom prst="plus">
                <a:avLst>
                  <a:gd name="adj" fmla="val 41667"/>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grpSp>
        <p:grpSp>
          <p:nvGrpSpPr>
            <p:cNvPr id="29" name="Group 16"/>
            <p:cNvGrpSpPr/>
            <p:nvPr/>
          </p:nvGrpSpPr>
          <p:grpSpPr>
            <a:xfrm>
              <a:off x="2351317" y="3535679"/>
              <a:ext cx="252549" cy="252549"/>
              <a:chOff x="1149531" y="3535681"/>
              <a:chExt cx="252549" cy="252549"/>
            </a:xfrm>
          </p:grpSpPr>
          <p:sp>
            <p:nvSpPr>
              <p:cNvPr id="33" name="Oval 32"/>
              <p:cNvSpPr/>
              <p:nvPr/>
            </p:nvSpPr>
            <p:spPr>
              <a:xfrm>
                <a:off x="1149531" y="3535681"/>
                <a:ext cx="252549" cy="252549"/>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34" name="Cross 33"/>
              <p:cNvSpPr/>
              <p:nvPr/>
            </p:nvSpPr>
            <p:spPr>
              <a:xfrm>
                <a:off x="1201785" y="3596644"/>
                <a:ext cx="137160" cy="137160"/>
              </a:xfrm>
              <a:prstGeom prst="plus">
                <a:avLst>
                  <a:gd name="adj" fmla="val 41667"/>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grpSp>
        <p:grpSp>
          <p:nvGrpSpPr>
            <p:cNvPr id="30" name="Group 19"/>
            <p:cNvGrpSpPr/>
            <p:nvPr/>
          </p:nvGrpSpPr>
          <p:grpSpPr>
            <a:xfrm>
              <a:off x="2647411" y="3535679"/>
              <a:ext cx="252549" cy="252549"/>
              <a:chOff x="1149531" y="3535681"/>
              <a:chExt cx="252549" cy="252549"/>
            </a:xfrm>
          </p:grpSpPr>
          <p:sp>
            <p:nvSpPr>
              <p:cNvPr id="31" name="Oval 30"/>
              <p:cNvSpPr/>
              <p:nvPr/>
            </p:nvSpPr>
            <p:spPr>
              <a:xfrm>
                <a:off x="1149531" y="3535681"/>
                <a:ext cx="252549" cy="252549"/>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32" name="Cross 31"/>
              <p:cNvSpPr/>
              <p:nvPr/>
            </p:nvSpPr>
            <p:spPr>
              <a:xfrm>
                <a:off x="1201785" y="3596644"/>
                <a:ext cx="137160" cy="137160"/>
              </a:xfrm>
              <a:prstGeom prst="plus">
                <a:avLst>
                  <a:gd name="adj" fmla="val 41667"/>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grpSp>
      </p:grpSp>
      <p:grpSp>
        <p:nvGrpSpPr>
          <p:cNvPr id="43" name="Group 42"/>
          <p:cNvGrpSpPr/>
          <p:nvPr/>
        </p:nvGrpSpPr>
        <p:grpSpPr>
          <a:xfrm>
            <a:off x="4737479" y="3531329"/>
            <a:ext cx="1750429" cy="252551"/>
            <a:chOff x="1149531" y="3535679"/>
            <a:chExt cx="1750429" cy="252551"/>
          </a:xfrm>
        </p:grpSpPr>
        <p:grpSp>
          <p:nvGrpSpPr>
            <p:cNvPr id="44" name="Group 6"/>
            <p:cNvGrpSpPr/>
            <p:nvPr/>
          </p:nvGrpSpPr>
          <p:grpSpPr>
            <a:xfrm>
              <a:off x="1149531" y="3535681"/>
              <a:ext cx="252549" cy="252549"/>
              <a:chOff x="1149531" y="3535681"/>
              <a:chExt cx="252549" cy="252549"/>
            </a:xfrm>
          </p:grpSpPr>
          <p:sp>
            <p:nvSpPr>
              <p:cNvPr id="60" name="Oval 3"/>
              <p:cNvSpPr/>
              <p:nvPr/>
            </p:nvSpPr>
            <p:spPr>
              <a:xfrm>
                <a:off x="1149531" y="3535681"/>
                <a:ext cx="252549" cy="252549"/>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Cross 5"/>
              <p:cNvSpPr/>
              <p:nvPr/>
            </p:nvSpPr>
            <p:spPr>
              <a:xfrm>
                <a:off x="1201785" y="3596644"/>
                <a:ext cx="137160" cy="137160"/>
              </a:xfrm>
              <a:prstGeom prst="plus">
                <a:avLst>
                  <a:gd name="adj" fmla="val 41667"/>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5" name="Group 7"/>
            <p:cNvGrpSpPr/>
            <p:nvPr/>
          </p:nvGrpSpPr>
          <p:grpSpPr>
            <a:xfrm>
              <a:off x="1454329" y="3535679"/>
              <a:ext cx="252549" cy="252549"/>
              <a:chOff x="1149531" y="3535681"/>
              <a:chExt cx="252549" cy="252549"/>
            </a:xfrm>
          </p:grpSpPr>
          <p:sp>
            <p:nvSpPr>
              <p:cNvPr id="58" name="Oval 57"/>
              <p:cNvSpPr/>
              <p:nvPr/>
            </p:nvSpPr>
            <p:spPr>
              <a:xfrm>
                <a:off x="1149531" y="3535681"/>
                <a:ext cx="252549" cy="252549"/>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Cross 58"/>
              <p:cNvSpPr/>
              <p:nvPr/>
            </p:nvSpPr>
            <p:spPr>
              <a:xfrm>
                <a:off x="1201785" y="3596644"/>
                <a:ext cx="137160" cy="137160"/>
              </a:xfrm>
              <a:prstGeom prst="plus">
                <a:avLst>
                  <a:gd name="adj" fmla="val 41667"/>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 name="Group 10"/>
            <p:cNvGrpSpPr/>
            <p:nvPr/>
          </p:nvGrpSpPr>
          <p:grpSpPr>
            <a:xfrm>
              <a:off x="2046514" y="3535681"/>
              <a:ext cx="252549" cy="252549"/>
              <a:chOff x="1149531" y="3535681"/>
              <a:chExt cx="252549" cy="252549"/>
            </a:xfrm>
          </p:grpSpPr>
          <p:sp>
            <p:nvSpPr>
              <p:cNvPr id="56" name="Oval 55"/>
              <p:cNvSpPr/>
              <p:nvPr/>
            </p:nvSpPr>
            <p:spPr>
              <a:xfrm>
                <a:off x="1149531" y="3535681"/>
                <a:ext cx="252549" cy="252549"/>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Cross 56"/>
              <p:cNvSpPr/>
              <p:nvPr/>
            </p:nvSpPr>
            <p:spPr>
              <a:xfrm>
                <a:off x="1201785" y="3596644"/>
                <a:ext cx="137160" cy="137160"/>
              </a:xfrm>
              <a:prstGeom prst="plus">
                <a:avLst>
                  <a:gd name="adj" fmla="val 41667"/>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 name="Group 13"/>
            <p:cNvGrpSpPr/>
            <p:nvPr/>
          </p:nvGrpSpPr>
          <p:grpSpPr>
            <a:xfrm>
              <a:off x="1750422" y="3535681"/>
              <a:ext cx="252549" cy="252549"/>
              <a:chOff x="1149531" y="3535681"/>
              <a:chExt cx="252549" cy="252549"/>
            </a:xfrm>
          </p:grpSpPr>
          <p:sp>
            <p:nvSpPr>
              <p:cNvPr id="54" name="Oval 53"/>
              <p:cNvSpPr/>
              <p:nvPr/>
            </p:nvSpPr>
            <p:spPr>
              <a:xfrm>
                <a:off x="1149531" y="3535681"/>
                <a:ext cx="252549" cy="252549"/>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Cross 54"/>
              <p:cNvSpPr/>
              <p:nvPr/>
            </p:nvSpPr>
            <p:spPr>
              <a:xfrm>
                <a:off x="1201785" y="3596644"/>
                <a:ext cx="137160" cy="137160"/>
              </a:xfrm>
              <a:prstGeom prst="plus">
                <a:avLst>
                  <a:gd name="adj" fmla="val 41667"/>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8" name="Group 16"/>
            <p:cNvGrpSpPr/>
            <p:nvPr/>
          </p:nvGrpSpPr>
          <p:grpSpPr>
            <a:xfrm>
              <a:off x="2351317" y="3535679"/>
              <a:ext cx="252549" cy="252549"/>
              <a:chOff x="1149531" y="3535681"/>
              <a:chExt cx="252549" cy="252549"/>
            </a:xfrm>
          </p:grpSpPr>
          <p:sp>
            <p:nvSpPr>
              <p:cNvPr id="52" name="Oval 51"/>
              <p:cNvSpPr/>
              <p:nvPr/>
            </p:nvSpPr>
            <p:spPr>
              <a:xfrm>
                <a:off x="1149531" y="3535681"/>
                <a:ext cx="252549" cy="252549"/>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Cross 52"/>
              <p:cNvSpPr/>
              <p:nvPr/>
            </p:nvSpPr>
            <p:spPr>
              <a:xfrm>
                <a:off x="1201785" y="3596644"/>
                <a:ext cx="137160" cy="137160"/>
              </a:xfrm>
              <a:prstGeom prst="plus">
                <a:avLst>
                  <a:gd name="adj" fmla="val 41667"/>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 name="Group 19"/>
            <p:cNvGrpSpPr/>
            <p:nvPr/>
          </p:nvGrpSpPr>
          <p:grpSpPr>
            <a:xfrm>
              <a:off x="2647411" y="3535679"/>
              <a:ext cx="252549" cy="252549"/>
              <a:chOff x="1149531" y="3535681"/>
              <a:chExt cx="252549" cy="252549"/>
            </a:xfrm>
          </p:grpSpPr>
          <p:sp>
            <p:nvSpPr>
              <p:cNvPr id="50" name="Oval 49"/>
              <p:cNvSpPr/>
              <p:nvPr/>
            </p:nvSpPr>
            <p:spPr>
              <a:xfrm>
                <a:off x="1149531" y="3535681"/>
                <a:ext cx="252549" cy="252549"/>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Cross 50"/>
              <p:cNvSpPr/>
              <p:nvPr/>
            </p:nvSpPr>
            <p:spPr>
              <a:xfrm>
                <a:off x="1201785" y="3596644"/>
                <a:ext cx="137160" cy="137160"/>
              </a:xfrm>
              <a:prstGeom prst="plus">
                <a:avLst>
                  <a:gd name="adj" fmla="val 41667"/>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62" name="Smiley Face 61"/>
          <p:cNvSpPr/>
          <p:nvPr/>
        </p:nvSpPr>
        <p:spPr>
          <a:xfrm>
            <a:off x="3257012" y="3635830"/>
            <a:ext cx="313511" cy="509450"/>
          </a:xfrm>
          <a:prstGeom prst="smileyFace">
            <a:avLst>
              <a:gd name="adj" fmla="val 4653"/>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ight Arrow 62"/>
          <p:cNvSpPr/>
          <p:nvPr/>
        </p:nvSpPr>
        <p:spPr>
          <a:xfrm>
            <a:off x="3605359" y="3876402"/>
            <a:ext cx="1552308" cy="185051"/>
          </a:xfrm>
          <a:prstGeom prst="rightArrow">
            <a:avLst/>
          </a:prstGeom>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12.30</a:t>
            </a:r>
            <a:endParaRPr lang="en-US" sz="800" dirty="0"/>
          </a:p>
        </p:txBody>
      </p:sp>
    </p:spTree>
    <p:extLst>
      <p:ext uri="{BB962C8B-B14F-4D97-AF65-F5344CB8AC3E}">
        <p14:creationId xmlns:p14="http://schemas.microsoft.com/office/powerpoint/2010/main" val="22556828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492058" y="970713"/>
            <a:ext cx="2444814" cy="1341120"/>
            <a:chOff x="1769043" y="1091045"/>
            <a:chExt cx="2444814" cy="1341120"/>
          </a:xfrm>
        </p:grpSpPr>
        <p:grpSp>
          <p:nvGrpSpPr>
            <p:cNvPr id="5" name="Group 6"/>
            <p:cNvGrpSpPr/>
            <p:nvPr/>
          </p:nvGrpSpPr>
          <p:grpSpPr>
            <a:xfrm>
              <a:off x="1769043" y="1211377"/>
              <a:ext cx="1528276" cy="1220788"/>
              <a:chOff x="6947939" y="2667067"/>
              <a:chExt cx="1528276" cy="1220788"/>
            </a:xfrm>
          </p:grpSpPr>
          <p:cxnSp>
            <p:nvCxnSpPr>
              <p:cNvPr id="12" name="Straight Arrow Connector 11"/>
              <p:cNvCxnSpPr/>
              <p:nvPr/>
            </p:nvCxnSpPr>
            <p:spPr>
              <a:xfrm rot="5400000" flipH="1" flipV="1">
                <a:off x="6657075" y="3275873"/>
                <a:ext cx="1219200"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7267469" y="3886267"/>
                <a:ext cx="1208746"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6947939" y="2682500"/>
                <a:ext cx="290464" cy="369332"/>
              </a:xfrm>
              <a:prstGeom prst="rect">
                <a:avLst/>
              </a:prstGeom>
              <a:noFill/>
            </p:spPr>
            <p:txBody>
              <a:bodyPr wrap="none" rtlCol="0">
                <a:spAutoFit/>
              </a:bodyPr>
              <a:lstStyle/>
              <a:p>
                <a:r>
                  <a:rPr lang="en-US" dirty="0" smtClean="0"/>
                  <a:t>S</a:t>
                </a:r>
                <a:endParaRPr lang="en-US" dirty="0"/>
              </a:p>
            </p:txBody>
          </p:sp>
        </p:grpSp>
        <p:cxnSp>
          <p:nvCxnSpPr>
            <p:cNvPr id="6" name="Straight Arrow Connector 5"/>
            <p:cNvCxnSpPr/>
            <p:nvPr/>
          </p:nvCxnSpPr>
          <p:spPr>
            <a:xfrm rot="5400000" flipH="1" flipV="1">
              <a:off x="2394717" y="1699851"/>
              <a:ext cx="1219200"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3005111" y="2310245"/>
              <a:ext cx="1208746"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685581" y="1106478"/>
              <a:ext cx="290464" cy="369332"/>
            </a:xfrm>
            <a:prstGeom prst="rect">
              <a:avLst/>
            </a:prstGeom>
            <a:noFill/>
          </p:spPr>
          <p:txBody>
            <a:bodyPr wrap="none" rtlCol="0">
              <a:spAutoFit/>
            </a:bodyPr>
            <a:lstStyle/>
            <a:p>
              <a:r>
                <a:rPr lang="en-US" dirty="0" smtClean="0"/>
                <a:t>S</a:t>
              </a:r>
              <a:endParaRPr lang="en-US" dirty="0"/>
            </a:p>
          </p:txBody>
        </p:sp>
        <p:cxnSp>
          <p:nvCxnSpPr>
            <p:cNvPr id="9" name="Straight Arrow Connector 8"/>
            <p:cNvCxnSpPr/>
            <p:nvPr/>
          </p:nvCxnSpPr>
          <p:spPr>
            <a:xfrm>
              <a:off x="3122282" y="1750130"/>
              <a:ext cx="592183"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122282" y="1380798"/>
              <a:ext cx="363021" cy="369332"/>
            </a:xfrm>
            <a:prstGeom prst="rect">
              <a:avLst/>
            </a:prstGeom>
            <a:noFill/>
          </p:spPr>
          <p:txBody>
            <a:bodyPr wrap="square" rtlCol="0">
              <a:spAutoFit/>
            </a:bodyPr>
            <a:lstStyle/>
            <a:p>
              <a:r>
                <a:rPr lang="en-US" dirty="0" smtClean="0"/>
                <a:t>v</a:t>
              </a:r>
              <a:endParaRPr lang="en-US" dirty="0"/>
            </a:p>
          </p:txBody>
        </p:sp>
        <p:cxnSp>
          <p:nvCxnSpPr>
            <p:cNvPr id="11" name="Straight Arrow Connector 10"/>
            <p:cNvCxnSpPr/>
            <p:nvPr/>
          </p:nvCxnSpPr>
          <p:spPr>
            <a:xfrm rot="10800000">
              <a:off x="2747927" y="1199398"/>
              <a:ext cx="137160" cy="1588"/>
            </a:xfrm>
            <a:prstGeom prst="straightConnector1">
              <a:avLst/>
            </a:prstGeom>
            <a:ln>
              <a:solidFill>
                <a:schemeClr val="tx1"/>
              </a:solidFill>
              <a:tailEnd type="none"/>
            </a:ln>
          </p:spPr>
          <p:style>
            <a:lnRef idx="2">
              <a:schemeClr val="accent1"/>
            </a:lnRef>
            <a:fillRef idx="0">
              <a:schemeClr val="accent1"/>
            </a:fillRef>
            <a:effectRef idx="1">
              <a:schemeClr val="accent1"/>
            </a:effectRef>
            <a:fontRef idx="minor">
              <a:schemeClr val="tx1"/>
            </a:fontRef>
          </p:style>
        </p:cxnSp>
      </p:grpSp>
      <p:sp>
        <p:nvSpPr>
          <p:cNvPr id="15" name="Content Placeholder 5"/>
          <p:cNvSpPr txBox="1">
            <a:spLocks/>
          </p:cNvSpPr>
          <p:nvPr/>
        </p:nvSpPr>
        <p:spPr>
          <a:xfrm>
            <a:off x="457200" y="337552"/>
            <a:ext cx="7523018" cy="493722"/>
          </a:xfrm>
          <a:prstGeom prst="rect">
            <a:avLst/>
          </a:prstGeom>
        </p:spPr>
        <p:txBody>
          <a:bodyPr vert="horz" lIns="91440" tIns="45720" rIns="91440" bIns="45720" rtlCol="0">
            <a:normAutofit fontScale="92500" lnSpcReduction="20000"/>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Switch from frame S to frame S-bar: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36" name="Group 35"/>
          <p:cNvGrpSpPr/>
          <p:nvPr/>
        </p:nvGrpSpPr>
        <p:grpSpPr>
          <a:xfrm>
            <a:off x="716313" y="2737815"/>
            <a:ext cx="7056085" cy="2503164"/>
            <a:chOff x="716313" y="2737815"/>
            <a:chExt cx="7056085" cy="2503164"/>
          </a:xfrm>
        </p:grpSpPr>
        <p:sp>
          <p:nvSpPr>
            <p:cNvPr id="16" name="Flowchart: Data 15"/>
            <p:cNvSpPr/>
            <p:nvPr/>
          </p:nvSpPr>
          <p:spPr>
            <a:xfrm rot="5400000">
              <a:off x="1676182" y="3335483"/>
              <a:ext cx="1631751" cy="436418"/>
            </a:xfrm>
            <a:prstGeom prst="flowChartInputOutput">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Flowchart: Data 16"/>
            <p:cNvSpPr/>
            <p:nvPr/>
          </p:nvSpPr>
          <p:spPr>
            <a:xfrm rot="5400000">
              <a:off x="1056407" y="3335482"/>
              <a:ext cx="1631751" cy="436418"/>
            </a:xfrm>
            <a:prstGeom prst="flowChartInputOutput">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Connector 18"/>
            <p:cNvCxnSpPr/>
            <p:nvPr/>
          </p:nvCxnSpPr>
          <p:spPr>
            <a:xfrm rot="10800000">
              <a:off x="716313" y="3552102"/>
              <a:ext cx="1111827" cy="1588"/>
            </a:xfrm>
            <a:prstGeom prst="line">
              <a:avLst/>
            </a:prstGeom>
            <a:ln>
              <a:solidFill>
                <a:schemeClr val="tx1"/>
              </a:solidFill>
              <a:tailEnd type="none" w="med" len="lg"/>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10800000">
              <a:off x="2712688" y="3574472"/>
              <a:ext cx="1111827" cy="1588"/>
            </a:xfrm>
            <a:prstGeom prst="line">
              <a:avLst/>
            </a:prstGeom>
            <a:ln>
              <a:solidFill>
                <a:schemeClr val="tx1"/>
              </a:solidFill>
              <a:tailEnd type="none" w="med" len="lg"/>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1650948" y="3709555"/>
              <a:ext cx="439544" cy="369332"/>
            </a:xfrm>
            <a:prstGeom prst="rect">
              <a:avLst/>
            </a:prstGeom>
            <a:noFill/>
          </p:spPr>
          <p:txBody>
            <a:bodyPr wrap="none" rtlCol="0">
              <a:spAutoFit/>
            </a:bodyPr>
            <a:lstStyle/>
            <a:p>
              <a:r>
                <a:rPr lang="en-US" dirty="0" smtClean="0"/>
                <a:t>+</a:t>
              </a:r>
              <a:r>
                <a:rPr lang="en-US" dirty="0" smtClean="0">
                  <a:latin typeface="Symbol" pitchFamily="18" charset="2"/>
                </a:rPr>
                <a:t>s</a:t>
              </a:r>
              <a:endParaRPr lang="en-US" dirty="0">
                <a:latin typeface="Symbol" pitchFamily="18" charset="2"/>
              </a:endParaRPr>
            </a:p>
          </p:txBody>
        </p:sp>
        <p:sp>
          <p:nvSpPr>
            <p:cNvPr id="23" name="TextBox 22"/>
            <p:cNvSpPr txBox="1"/>
            <p:nvPr/>
          </p:nvSpPr>
          <p:spPr>
            <a:xfrm>
              <a:off x="2318027" y="3677289"/>
              <a:ext cx="394660" cy="369332"/>
            </a:xfrm>
            <a:prstGeom prst="rect">
              <a:avLst/>
            </a:prstGeom>
            <a:noFill/>
          </p:spPr>
          <p:txBody>
            <a:bodyPr wrap="none" rtlCol="0">
              <a:spAutoFit/>
            </a:bodyPr>
            <a:lstStyle/>
            <a:p>
              <a:r>
                <a:rPr lang="en-US" dirty="0" smtClean="0"/>
                <a:t>-</a:t>
              </a:r>
              <a:r>
                <a:rPr lang="en-US" dirty="0" smtClean="0">
                  <a:latin typeface="Symbol" pitchFamily="18" charset="2"/>
                </a:rPr>
                <a:t>s</a:t>
              </a:r>
              <a:endParaRPr lang="en-US" dirty="0">
                <a:latin typeface="Symbol" pitchFamily="18" charset="2"/>
              </a:endParaRPr>
            </a:p>
          </p:txBody>
        </p:sp>
        <p:sp>
          <p:nvSpPr>
            <p:cNvPr id="24" name="TextBox 23"/>
            <p:cNvSpPr txBox="1"/>
            <p:nvPr/>
          </p:nvSpPr>
          <p:spPr>
            <a:xfrm>
              <a:off x="1775331" y="4512706"/>
              <a:ext cx="1723933" cy="369332"/>
            </a:xfrm>
            <a:prstGeom prst="rect">
              <a:avLst/>
            </a:prstGeom>
            <a:noFill/>
          </p:spPr>
          <p:txBody>
            <a:bodyPr wrap="none" rtlCol="0">
              <a:spAutoFit/>
            </a:bodyPr>
            <a:lstStyle/>
            <a:p>
              <a:r>
                <a:rPr lang="en-US" dirty="0" smtClean="0"/>
                <a:t>Frame S (at rest)</a:t>
              </a:r>
              <a:endParaRPr lang="en-US" dirty="0"/>
            </a:p>
          </p:txBody>
        </p:sp>
        <p:sp>
          <p:nvSpPr>
            <p:cNvPr id="25" name="Flowchart: Data 24"/>
            <p:cNvSpPr/>
            <p:nvPr/>
          </p:nvSpPr>
          <p:spPr>
            <a:xfrm rot="5400000">
              <a:off x="5624065" y="3337072"/>
              <a:ext cx="1631751" cy="436418"/>
            </a:xfrm>
            <a:prstGeom prst="flowChartInputOutput">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Flowchart: Data 25"/>
            <p:cNvSpPr/>
            <p:nvPr/>
          </p:nvSpPr>
          <p:spPr>
            <a:xfrm rot="5400000">
              <a:off x="5212110" y="3337071"/>
              <a:ext cx="1631751" cy="436418"/>
            </a:xfrm>
            <a:prstGeom prst="flowChartInputOutput">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7" name="Straight Connector 26"/>
            <p:cNvCxnSpPr/>
            <p:nvPr/>
          </p:nvCxnSpPr>
          <p:spPr>
            <a:xfrm rot="10800000">
              <a:off x="4872016" y="3553691"/>
              <a:ext cx="1111827" cy="1588"/>
            </a:xfrm>
            <a:prstGeom prst="line">
              <a:avLst/>
            </a:prstGeom>
            <a:ln>
              <a:solidFill>
                <a:schemeClr val="tx1"/>
              </a:solidFill>
              <a:tailEnd type="none" w="med" len="lg"/>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10800000">
              <a:off x="6660571" y="3576061"/>
              <a:ext cx="1111827" cy="1588"/>
            </a:xfrm>
            <a:prstGeom prst="line">
              <a:avLst/>
            </a:prstGeom>
            <a:ln>
              <a:solidFill>
                <a:schemeClr val="tx1"/>
              </a:solidFill>
              <a:tailEnd type="none" w="med" len="lg"/>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5806651" y="3711144"/>
              <a:ext cx="439544" cy="369332"/>
            </a:xfrm>
            <a:prstGeom prst="rect">
              <a:avLst/>
            </a:prstGeom>
            <a:noFill/>
          </p:spPr>
          <p:txBody>
            <a:bodyPr wrap="none" rtlCol="0">
              <a:spAutoFit/>
            </a:bodyPr>
            <a:lstStyle/>
            <a:p>
              <a:r>
                <a:rPr lang="en-US" dirty="0" smtClean="0"/>
                <a:t>+</a:t>
              </a:r>
              <a:r>
                <a:rPr lang="en-US" dirty="0" smtClean="0">
                  <a:latin typeface="Symbol" pitchFamily="18" charset="2"/>
                </a:rPr>
                <a:t>s</a:t>
              </a:r>
              <a:endParaRPr lang="en-US" dirty="0">
                <a:latin typeface="Symbol" pitchFamily="18" charset="2"/>
              </a:endParaRPr>
            </a:p>
          </p:txBody>
        </p:sp>
        <p:sp>
          <p:nvSpPr>
            <p:cNvPr id="30" name="TextBox 29"/>
            <p:cNvSpPr txBox="1"/>
            <p:nvPr/>
          </p:nvSpPr>
          <p:spPr>
            <a:xfrm>
              <a:off x="6265910" y="3678878"/>
              <a:ext cx="394660" cy="369332"/>
            </a:xfrm>
            <a:prstGeom prst="rect">
              <a:avLst/>
            </a:prstGeom>
            <a:noFill/>
          </p:spPr>
          <p:txBody>
            <a:bodyPr wrap="none" rtlCol="0">
              <a:spAutoFit/>
            </a:bodyPr>
            <a:lstStyle/>
            <a:p>
              <a:r>
                <a:rPr lang="en-US" dirty="0" smtClean="0"/>
                <a:t>-</a:t>
              </a:r>
              <a:r>
                <a:rPr lang="en-US" dirty="0" smtClean="0">
                  <a:latin typeface="Symbol" pitchFamily="18" charset="2"/>
                </a:rPr>
                <a:t>s</a:t>
              </a:r>
              <a:endParaRPr lang="en-US" dirty="0">
                <a:latin typeface="Symbol" pitchFamily="18" charset="2"/>
              </a:endParaRPr>
            </a:p>
          </p:txBody>
        </p:sp>
        <p:grpSp>
          <p:nvGrpSpPr>
            <p:cNvPr id="35" name="Group 34"/>
            <p:cNvGrpSpPr/>
            <p:nvPr/>
          </p:nvGrpSpPr>
          <p:grpSpPr>
            <a:xfrm>
              <a:off x="6041201" y="4871647"/>
              <a:ext cx="934936" cy="369332"/>
              <a:chOff x="5809776" y="4708671"/>
              <a:chExt cx="934936" cy="369332"/>
            </a:xfrm>
          </p:grpSpPr>
          <p:sp>
            <p:nvSpPr>
              <p:cNvPr id="31" name="TextBox 30"/>
              <p:cNvSpPr txBox="1"/>
              <p:nvPr/>
            </p:nvSpPr>
            <p:spPr>
              <a:xfrm>
                <a:off x="5809776" y="4708671"/>
                <a:ext cx="934936" cy="369332"/>
              </a:xfrm>
              <a:prstGeom prst="rect">
                <a:avLst/>
              </a:prstGeom>
              <a:noFill/>
            </p:spPr>
            <p:txBody>
              <a:bodyPr wrap="none" rtlCol="0">
                <a:spAutoFit/>
              </a:bodyPr>
              <a:lstStyle/>
              <a:p>
                <a:r>
                  <a:rPr lang="en-US" dirty="0" smtClean="0"/>
                  <a:t>Frame S</a:t>
                </a:r>
                <a:endParaRPr lang="en-US" dirty="0"/>
              </a:p>
            </p:txBody>
          </p:sp>
          <p:cxnSp>
            <p:nvCxnSpPr>
              <p:cNvPr id="32" name="Straight Arrow Connector 31"/>
              <p:cNvCxnSpPr/>
              <p:nvPr/>
            </p:nvCxnSpPr>
            <p:spPr>
              <a:xfrm rot="10800000">
                <a:off x="6515294" y="4781408"/>
                <a:ext cx="137160" cy="1588"/>
              </a:xfrm>
              <a:prstGeom prst="straightConnector1">
                <a:avLst/>
              </a:prstGeom>
              <a:ln>
                <a:solidFill>
                  <a:schemeClr val="tx1"/>
                </a:solidFill>
                <a:tailEnd type="none"/>
              </a:ln>
            </p:spPr>
            <p:style>
              <a:lnRef idx="2">
                <a:schemeClr val="accent1"/>
              </a:lnRef>
              <a:fillRef idx="0">
                <a:schemeClr val="accent1"/>
              </a:fillRef>
              <a:effectRef idx="1">
                <a:schemeClr val="accent1"/>
              </a:effectRef>
              <a:fontRef idx="minor">
                <a:schemeClr val="tx1"/>
              </a:fontRef>
            </p:style>
          </p:cxnSp>
        </p:grpSp>
        <p:sp>
          <p:nvSpPr>
            <p:cNvPr id="33" name="TextBox 32"/>
            <p:cNvSpPr txBox="1"/>
            <p:nvPr/>
          </p:nvSpPr>
          <p:spPr>
            <a:xfrm>
              <a:off x="6356237" y="4512706"/>
              <a:ext cx="417475" cy="369332"/>
            </a:xfrm>
            <a:prstGeom prst="rect">
              <a:avLst/>
            </a:prstGeom>
            <a:noFill/>
          </p:spPr>
          <p:txBody>
            <a:bodyPr wrap="square" rtlCol="0">
              <a:spAutoFit/>
            </a:bodyPr>
            <a:lstStyle/>
            <a:p>
              <a:r>
                <a:rPr lang="en-US" dirty="0" smtClean="0"/>
                <a:t>v</a:t>
              </a:r>
              <a:endParaRPr lang="en-US" dirty="0"/>
            </a:p>
          </p:txBody>
        </p:sp>
        <p:cxnSp>
          <p:nvCxnSpPr>
            <p:cNvPr id="34" name="Straight Arrow Connector 33"/>
            <p:cNvCxnSpPr/>
            <p:nvPr/>
          </p:nvCxnSpPr>
          <p:spPr>
            <a:xfrm flipH="1">
              <a:off x="6181529" y="4598331"/>
              <a:ext cx="592183"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40" name="Group 39"/>
          <p:cNvGrpSpPr/>
          <p:nvPr/>
        </p:nvGrpSpPr>
        <p:grpSpPr>
          <a:xfrm>
            <a:off x="609600" y="5240978"/>
            <a:ext cx="8118764" cy="1315685"/>
            <a:chOff x="609600" y="5240978"/>
            <a:chExt cx="8118764" cy="1315685"/>
          </a:xfrm>
        </p:grpSpPr>
        <p:sp>
          <p:nvSpPr>
            <p:cNvPr id="37" name="Content Placeholder 5"/>
            <p:cNvSpPr txBox="1">
              <a:spLocks/>
            </p:cNvSpPr>
            <p:nvPr/>
          </p:nvSpPr>
          <p:spPr>
            <a:xfrm>
              <a:off x="609600" y="5240978"/>
              <a:ext cx="8118764" cy="1315685"/>
            </a:xfrm>
            <a:prstGeom prst="rect">
              <a:avLst/>
            </a:prstGeom>
          </p:spPr>
          <p:txBody>
            <a:bodyPr vert="horz" lIns="91440" tIns="45720" rIns="91440" bIns="45720" rtlCol="0">
              <a:normAutofit fontScale="85000" lnSpcReduction="20000"/>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How does E</a:t>
              </a:r>
              <a:r>
                <a:rPr kumimoji="0" lang="en-US" sz="3200" b="0" i="0" u="none" strike="noStrike" kern="1200" cap="none" spc="0" normalizeH="0" baseline="-25000" noProof="0" dirty="0" smtClean="0">
                  <a:ln>
                    <a:noFill/>
                  </a:ln>
                  <a:solidFill>
                    <a:schemeClr val="tx1"/>
                  </a:solidFill>
                  <a:effectLst/>
                  <a:uLnTx/>
                  <a:uFillTx/>
                  <a:latin typeface="+mn-lt"/>
                  <a:ea typeface="+mn-ea"/>
                  <a:cs typeface="+mn-cs"/>
                </a:rPr>
                <a:t>x</a:t>
              </a:r>
              <a:r>
                <a:rPr kumimoji="0" lang="en-US" sz="3200" b="0" i="0" u="none" strike="noStrike" kern="1200" cap="none" spc="0" normalizeH="0" noProof="0" dirty="0" smtClean="0">
                  <a:ln>
                    <a:noFill/>
                  </a:ln>
                  <a:solidFill>
                    <a:schemeClr val="tx1"/>
                  </a:solidFill>
                  <a:effectLst/>
                  <a:uLnTx/>
                  <a:uFillTx/>
                  <a:latin typeface="+mn-lt"/>
                  <a:ea typeface="+mn-ea"/>
                  <a:cs typeface="+mn-cs"/>
                </a:rPr>
                <a:t> compare to E</a:t>
              </a:r>
              <a:r>
                <a:rPr kumimoji="0" lang="en-US" sz="3200" b="0" i="0" u="none" strike="noStrike" kern="1200" cap="none" spc="0" normalizeH="0" baseline="-25000" noProof="0" dirty="0" smtClean="0">
                  <a:ln>
                    <a:noFill/>
                  </a:ln>
                  <a:solidFill>
                    <a:schemeClr val="tx1"/>
                  </a:solidFill>
                  <a:effectLst/>
                  <a:uLnTx/>
                  <a:uFillTx/>
                  <a:latin typeface="+mn-lt"/>
                  <a:ea typeface="+mn-ea"/>
                  <a:cs typeface="+mn-cs"/>
                </a:rPr>
                <a:t>x</a:t>
              </a:r>
              <a:r>
                <a:rPr lang="en-US" sz="3200" dirty="0" smtClean="0"/>
                <a:t> ?</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lang="en-US" sz="3200" dirty="0" smtClean="0"/>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38" name="Straight Arrow Connector 37"/>
            <p:cNvCxnSpPr/>
            <p:nvPr/>
          </p:nvCxnSpPr>
          <p:spPr>
            <a:xfrm rot="10800000">
              <a:off x="4145972" y="5272152"/>
              <a:ext cx="182880" cy="1588"/>
            </a:xfrm>
            <a:prstGeom prst="straightConnector1">
              <a:avLst/>
            </a:prstGeom>
            <a:ln>
              <a:solidFill>
                <a:schemeClr val="tx1"/>
              </a:solidFill>
              <a:tailEnd type="none"/>
            </a:ln>
          </p:spPr>
          <p:style>
            <a:lnRef idx="2">
              <a:schemeClr val="accent1"/>
            </a:lnRef>
            <a:fillRef idx="0">
              <a:schemeClr val="accent1"/>
            </a:fillRef>
            <a:effectRef idx="1">
              <a:schemeClr val="accent1"/>
            </a:effectRef>
            <a:fontRef idx="minor">
              <a:schemeClr val="tx1"/>
            </a:fontRef>
          </p:style>
        </p:cxnSp>
        <p:graphicFrame>
          <p:nvGraphicFramePr>
            <p:cNvPr id="259074" name="Object 2"/>
            <p:cNvGraphicFramePr>
              <a:graphicFrameLocks noChangeAspect="1"/>
            </p:cNvGraphicFramePr>
            <p:nvPr/>
          </p:nvGraphicFramePr>
          <p:xfrm>
            <a:off x="779880" y="5787736"/>
            <a:ext cx="5993832" cy="509892"/>
          </p:xfrm>
          <a:graphic>
            <a:graphicData uri="http://schemas.openxmlformats.org/presentationml/2006/ole">
              <mc:AlternateContent xmlns:mc="http://schemas.openxmlformats.org/markup-compatibility/2006">
                <mc:Choice xmlns:v="urn:schemas-microsoft-com:vml" Requires="v">
                  <p:oleObj spid="_x0000_s11266" name="Equation" r:id="rId4" imgW="3098520" imgH="241200" progId="Equation.3">
                    <p:embed/>
                  </p:oleObj>
                </mc:Choice>
                <mc:Fallback>
                  <p:oleObj name="Equation" r:id="rId4" imgW="3098520" imgH="241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9880" y="5787736"/>
                          <a:ext cx="5993832" cy="5098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1"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12.35</a:t>
            </a:r>
            <a:endParaRPr lang="en-US" sz="800" dirty="0"/>
          </a:p>
        </p:txBody>
      </p:sp>
    </p:spTree>
    <p:extLst>
      <p:ext uri="{BB962C8B-B14F-4D97-AF65-F5344CB8AC3E}">
        <p14:creationId xmlns:p14="http://schemas.microsoft.com/office/powerpoint/2010/main" val="91153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6418"/>
            <a:ext cx="8229600" cy="1017616"/>
          </a:xfrm>
        </p:spPr>
        <p:txBody>
          <a:bodyPr>
            <a:normAutofit/>
          </a:bodyPr>
          <a:lstStyle/>
          <a:p>
            <a:pPr>
              <a:buNone/>
            </a:pPr>
            <a:r>
              <a:rPr lang="en-US" sz="2800" dirty="0" smtClean="0"/>
              <a:t>Switch from frame S to S-bar.  Things change:</a:t>
            </a:r>
            <a:endParaRPr lang="en-US" sz="2800" dirty="0"/>
          </a:p>
        </p:txBody>
      </p:sp>
      <p:grpSp>
        <p:nvGrpSpPr>
          <p:cNvPr id="4" name="Group 3"/>
          <p:cNvGrpSpPr/>
          <p:nvPr/>
        </p:nvGrpSpPr>
        <p:grpSpPr>
          <a:xfrm>
            <a:off x="1690002" y="2467786"/>
            <a:ext cx="2444814" cy="1341120"/>
            <a:chOff x="1769043" y="1091045"/>
            <a:chExt cx="2444814" cy="1341120"/>
          </a:xfrm>
        </p:grpSpPr>
        <p:grpSp>
          <p:nvGrpSpPr>
            <p:cNvPr id="5" name="Group 6"/>
            <p:cNvGrpSpPr/>
            <p:nvPr/>
          </p:nvGrpSpPr>
          <p:grpSpPr>
            <a:xfrm>
              <a:off x="1769043" y="1211377"/>
              <a:ext cx="1528276" cy="1220788"/>
              <a:chOff x="6947939" y="2667067"/>
              <a:chExt cx="1528276" cy="1220788"/>
            </a:xfrm>
          </p:grpSpPr>
          <p:cxnSp>
            <p:nvCxnSpPr>
              <p:cNvPr id="12" name="Straight Arrow Connector 11"/>
              <p:cNvCxnSpPr/>
              <p:nvPr/>
            </p:nvCxnSpPr>
            <p:spPr>
              <a:xfrm rot="5400000" flipH="1" flipV="1">
                <a:off x="6657075" y="3275873"/>
                <a:ext cx="1219200"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7267469" y="3886267"/>
                <a:ext cx="1208746"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6947939" y="2682500"/>
                <a:ext cx="290464" cy="369332"/>
              </a:xfrm>
              <a:prstGeom prst="rect">
                <a:avLst/>
              </a:prstGeom>
              <a:noFill/>
            </p:spPr>
            <p:txBody>
              <a:bodyPr wrap="none" rtlCol="0">
                <a:spAutoFit/>
              </a:bodyPr>
              <a:lstStyle/>
              <a:p>
                <a:r>
                  <a:rPr lang="en-US" dirty="0" smtClean="0"/>
                  <a:t>S</a:t>
                </a:r>
                <a:endParaRPr lang="en-US" dirty="0"/>
              </a:p>
            </p:txBody>
          </p:sp>
        </p:grpSp>
        <p:cxnSp>
          <p:nvCxnSpPr>
            <p:cNvPr id="6" name="Straight Arrow Connector 5"/>
            <p:cNvCxnSpPr/>
            <p:nvPr/>
          </p:nvCxnSpPr>
          <p:spPr>
            <a:xfrm rot="5400000" flipH="1" flipV="1">
              <a:off x="2394717" y="1699851"/>
              <a:ext cx="1219200"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3005111" y="2310245"/>
              <a:ext cx="1208746"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685581" y="1106478"/>
              <a:ext cx="290464" cy="369332"/>
            </a:xfrm>
            <a:prstGeom prst="rect">
              <a:avLst/>
            </a:prstGeom>
            <a:noFill/>
          </p:spPr>
          <p:txBody>
            <a:bodyPr wrap="none" rtlCol="0">
              <a:spAutoFit/>
            </a:bodyPr>
            <a:lstStyle/>
            <a:p>
              <a:r>
                <a:rPr lang="en-US" dirty="0" smtClean="0"/>
                <a:t>S</a:t>
              </a:r>
              <a:endParaRPr lang="en-US" dirty="0"/>
            </a:p>
          </p:txBody>
        </p:sp>
        <p:cxnSp>
          <p:nvCxnSpPr>
            <p:cNvPr id="9" name="Straight Arrow Connector 8"/>
            <p:cNvCxnSpPr/>
            <p:nvPr/>
          </p:nvCxnSpPr>
          <p:spPr>
            <a:xfrm>
              <a:off x="3122282" y="1750130"/>
              <a:ext cx="592183"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122282" y="1380798"/>
              <a:ext cx="776949" cy="369332"/>
            </a:xfrm>
            <a:prstGeom prst="rect">
              <a:avLst/>
            </a:prstGeom>
            <a:noFill/>
          </p:spPr>
          <p:txBody>
            <a:bodyPr wrap="square" rtlCol="0">
              <a:spAutoFit/>
            </a:bodyPr>
            <a:lstStyle/>
            <a:p>
              <a:r>
                <a:rPr lang="en-US" dirty="0" smtClean="0"/>
                <a:t>v</a:t>
              </a:r>
              <a:endParaRPr lang="en-US" dirty="0"/>
            </a:p>
          </p:txBody>
        </p:sp>
        <p:cxnSp>
          <p:nvCxnSpPr>
            <p:cNvPr id="11" name="Straight Arrow Connector 10"/>
            <p:cNvCxnSpPr/>
            <p:nvPr/>
          </p:nvCxnSpPr>
          <p:spPr>
            <a:xfrm rot="10800000">
              <a:off x="2747927" y="1199398"/>
              <a:ext cx="137160" cy="1588"/>
            </a:xfrm>
            <a:prstGeom prst="straightConnector1">
              <a:avLst/>
            </a:prstGeom>
            <a:ln>
              <a:solidFill>
                <a:schemeClr val="tx1"/>
              </a:solidFill>
              <a:tailEnd type="none"/>
            </a:ln>
          </p:spPr>
          <p:style>
            <a:lnRef idx="2">
              <a:schemeClr val="accent1"/>
            </a:lnRef>
            <a:fillRef idx="0">
              <a:schemeClr val="accent1"/>
            </a:fillRef>
            <a:effectRef idx="1">
              <a:schemeClr val="accent1"/>
            </a:effectRef>
            <a:fontRef idx="minor">
              <a:schemeClr val="tx1"/>
            </a:fontRef>
          </p:style>
        </p:cxnSp>
      </p:grpSp>
      <p:graphicFrame>
        <p:nvGraphicFramePr>
          <p:cNvPr id="260098" name="Object 2"/>
          <p:cNvGraphicFramePr>
            <a:graphicFrameLocks noChangeAspect="1"/>
          </p:cNvGraphicFramePr>
          <p:nvPr>
            <p:extLst/>
          </p:nvPr>
        </p:nvGraphicFramePr>
        <p:xfrm>
          <a:off x="900113" y="1049338"/>
          <a:ext cx="5365750" cy="1244600"/>
        </p:xfrm>
        <a:graphic>
          <a:graphicData uri="http://schemas.openxmlformats.org/presentationml/2006/ole">
            <mc:AlternateContent xmlns:mc="http://schemas.openxmlformats.org/markup-compatibility/2006">
              <mc:Choice xmlns:v="urn:schemas-microsoft-com:vml" Requires="v">
                <p:oleObj spid="_x0000_s12290" name="Equation" r:id="rId4" imgW="2273300" imgH="469900" progId="Equation.3">
                  <p:embed/>
                </p:oleObj>
              </mc:Choice>
              <mc:Fallback>
                <p:oleObj name="Equation" r:id="rId4" imgW="2273300" imgH="4699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113" y="1049338"/>
                        <a:ext cx="5365750" cy="1244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Content Placeholder 2"/>
          <p:cNvSpPr txBox="1">
            <a:spLocks/>
          </p:cNvSpPr>
          <p:nvPr/>
        </p:nvSpPr>
        <p:spPr>
          <a:xfrm>
            <a:off x="457200" y="4166755"/>
            <a:ext cx="7741227" cy="706581"/>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Do Maxwell’s Equations look the same in S-bar?</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260099" name="Object 3"/>
          <p:cNvGraphicFramePr>
            <a:graphicFrameLocks noChangeAspect="1"/>
          </p:cNvGraphicFramePr>
          <p:nvPr>
            <p:extLst/>
          </p:nvPr>
        </p:nvGraphicFramePr>
        <p:xfrm>
          <a:off x="766763" y="4689475"/>
          <a:ext cx="6735762" cy="1138238"/>
        </p:xfrm>
        <a:graphic>
          <a:graphicData uri="http://schemas.openxmlformats.org/presentationml/2006/ole">
            <mc:AlternateContent xmlns:mc="http://schemas.openxmlformats.org/markup-compatibility/2006">
              <mc:Choice xmlns:v="urn:schemas-microsoft-com:vml" Requires="v">
                <p:oleObj spid="_x0000_s12291" name="Equation" r:id="rId6" imgW="3200400" imgH="495300" progId="Equation.3">
                  <p:embed/>
                </p:oleObj>
              </mc:Choice>
              <mc:Fallback>
                <p:oleObj name="Equation" r:id="rId6" imgW="3200400" imgH="4953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6763" y="4689475"/>
                        <a:ext cx="6735762" cy="1138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Content Placeholder 2"/>
          <p:cNvSpPr txBox="1">
            <a:spLocks/>
          </p:cNvSpPr>
          <p:nvPr/>
        </p:nvSpPr>
        <p:spPr>
          <a:xfrm>
            <a:off x="457200" y="5955123"/>
            <a:ext cx="7741227" cy="706581"/>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 Yes	    B) No</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20"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12.36</a:t>
            </a:r>
            <a:endParaRPr lang="en-US" sz="800" dirty="0"/>
          </a:p>
        </p:txBody>
      </p:sp>
    </p:spTree>
    <p:extLst>
      <p:ext uri="{BB962C8B-B14F-4D97-AF65-F5344CB8AC3E}">
        <p14:creationId xmlns:p14="http://schemas.microsoft.com/office/powerpoint/2010/main" val="177548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009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705" name="Rectangle 41"/>
          <p:cNvSpPr>
            <a:spLocks noChangeArrowheads="1"/>
          </p:cNvSpPr>
          <p:nvPr/>
        </p:nvSpPr>
        <p:spPr bwMode="auto">
          <a:xfrm>
            <a:off x="557601" y="375388"/>
            <a:ext cx="6233746"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rocket is moving to the right at speed v = (3/4)c, relative to Earth.  On the  front of the rocket is a headlight which emits a flash of light.</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1704" name="AutoShape 40"/>
          <p:cNvSpPr>
            <a:spLocks noChangeAspect="1" noChangeArrowheads="1" noTextEdit="1"/>
          </p:cNvSpPr>
          <p:nvPr/>
        </p:nvSpPr>
        <p:spPr bwMode="auto">
          <a:xfrm>
            <a:off x="864410" y="1237162"/>
            <a:ext cx="6191998" cy="1023938"/>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41703" name="Freeform 39"/>
          <p:cNvSpPr>
            <a:spLocks/>
          </p:cNvSpPr>
          <p:nvPr/>
        </p:nvSpPr>
        <p:spPr bwMode="auto">
          <a:xfrm>
            <a:off x="1255316" y="1327128"/>
            <a:ext cx="1409700" cy="466605"/>
          </a:xfrm>
          <a:custGeom>
            <a:avLst/>
            <a:gdLst/>
            <a:ahLst/>
            <a:cxnLst>
              <a:cxn ang="0">
                <a:pos x="30" y="0"/>
              </a:cxn>
              <a:cxn ang="0">
                <a:pos x="150" y="255"/>
              </a:cxn>
              <a:cxn ang="0">
                <a:pos x="150" y="555"/>
              </a:cxn>
              <a:cxn ang="0">
                <a:pos x="0" y="735"/>
              </a:cxn>
              <a:cxn ang="0">
                <a:pos x="375" y="735"/>
              </a:cxn>
              <a:cxn ang="0">
                <a:pos x="465" y="585"/>
              </a:cxn>
              <a:cxn ang="0">
                <a:pos x="1905" y="585"/>
              </a:cxn>
              <a:cxn ang="0">
                <a:pos x="2220" y="405"/>
              </a:cxn>
              <a:cxn ang="0">
                <a:pos x="1905" y="180"/>
              </a:cxn>
              <a:cxn ang="0">
                <a:pos x="465" y="180"/>
              </a:cxn>
              <a:cxn ang="0">
                <a:pos x="390" y="0"/>
              </a:cxn>
              <a:cxn ang="0">
                <a:pos x="30" y="0"/>
              </a:cxn>
            </a:cxnLst>
            <a:rect l="0" t="0" r="r" b="b"/>
            <a:pathLst>
              <a:path w="2220" h="735">
                <a:moveTo>
                  <a:pt x="30" y="0"/>
                </a:moveTo>
                <a:lnTo>
                  <a:pt x="150" y="255"/>
                </a:lnTo>
                <a:lnTo>
                  <a:pt x="150" y="555"/>
                </a:lnTo>
                <a:lnTo>
                  <a:pt x="0" y="735"/>
                </a:lnTo>
                <a:lnTo>
                  <a:pt x="375" y="735"/>
                </a:lnTo>
                <a:lnTo>
                  <a:pt x="465" y="585"/>
                </a:lnTo>
                <a:lnTo>
                  <a:pt x="1905" y="585"/>
                </a:lnTo>
                <a:lnTo>
                  <a:pt x="2220" y="405"/>
                </a:lnTo>
                <a:lnTo>
                  <a:pt x="1905" y="180"/>
                </a:lnTo>
                <a:lnTo>
                  <a:pt x="465" y="180"/>
                </a:lnTo>
                <a:lnTo>
                  <a:pt x="390" y="0"/>
                </a:lnTo>
                <a:lnTo>
                  <a:pt x="30" y="0"/>
                </a:lnTo>
                <a:close/>
              </a:path>
            </a:pathLst>
          </a:cu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702" name="AutoShape 38"/>
          <p:cNvSpPr>
            <a:spLocks noChangeArrowheads="1"/>
          </p:cNvSpPr>
          <p:nvPr/>
        </p:nvSpPr>
        <p:spPr bwMode="auto">
          <a:xfrm>
            <a:off x="1855772" y="1488763"/>
            <a:ext cx="171450" cy="152485"/>
          </a:xfrm>
          <a:prstGeom prst="smileyFace">
            <a:avLst>
              <a:gd name="adj" fmla="val 4653"/>
            </a:avLst>
          </a:pr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701" name="Line 37"/>
          <p:cNvSpPr>
            <a:spLocks noChangeShapeType="1"/>
          </p:cNvSpPr>
          <p:nvPr/>
        </p:nvSpPr>
        <p:spPr bwMode="auto">
          <a:xfrm>
            <a:off x="1665272" y="1822705"/>
            <a:ext cx="542544" cy="762"/>
          </a:xfrm>
          <a:prstGeom prst="line">
            <a:avLst/>
          </a:prstGeom>
          <a:noFill/>
          <a:ln w="158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41700" name="Oval 36"/>
          <p:cNvSpPr>
            <a:spLocks noChangeArrowheads="1"/>
          </p:cNvSpPr>
          <p:nvPr/>
        </p:nvSpPr>
        <p:spPr bwMode="auto">
          <a:xfrm>
            <a:off x="2598722" y="1517735"/>
            <a:ext cx="114300" cy="114364"/>
          </a:xfrm>
          <a:prstGeom prst="ellipse">
            <a:avLst/>
          </a:pr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699" name="Line 35"/>
          <p:cNvSpPr>
            <a:spLocks noChangeShapeType="1"/>
          </p:cNvSpPr>
          <p:nvPr/>
        </p:nvSpPr>
        <p:spPr bwMode="auto">
          <a:xfrm flipV="1">
            <a:off x="2684066" y="1431581"/>
            <a:ext cx="28956" cy="67093"/>
          </a:xfrm>
          <a:prstGeom prst="line">
            <a:avLst/>
          </a:pr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698" name="Line 34"/>
          <p:cNvSpPr>
            <a:spLocks noChangeShapeType="1"/>
          </p:cNvSpPr>
          <p:nvPr/>
        </p:nvSpPr>
        <p:spPr bwMode="auto">
          <a:xfrm flipV="1">
            <a:off x="2732072" y="1488763"/>
            <a:ext cx="123444" cy="57182"/>
          </a:xfrm>
          <a:prstGeom prst="line">
            <a:avLst/>
          </a:pr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697" name="Line 33"/>
          <p:cNvSpPr>
            <a:spLocks noChangeShapeType="1"/>
          </p:cNvSpPr>
          <p:nvPr/>
        </p:nvSpPr>
        <p:spPr bwMode="auto">
          <a:xfrm>
            <a:off x="2722166" y="1613038"/>
            <a:ext cx="95250" cy="38121"/>
          </a:xfrm>
          <a:prstGeom prst="line">
            <a:avLst/>
          </a:pr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696" name="Line 32"/>
          <p:cNvSpPr>
            <a:spLocks noChangeShapeType="1"/>
          </p:cNvSpPr>
          <p:nvPr/>
        </p:nvSpPr>
        <p:spPr bwMode="auto">
          <a:xfrm>
            <a:off x="2674922" y="1651159"/>
            <a:ext cx="38100" cy="76243"/>
          </a:xfrm>
          <a:prstGeom prst="line">
            <a:avLst/>
          </a:pr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695" name="Line 31"/>
          <p:cNvSpPr>
            <a:spLocks noChangeShapeType="1"/>
          </p:cNvSpPr>
          <p:nvPr/>
        </p:nvSpPr>
        <p:spPr bwMode="auto">
          <a:xfrm>
            <a:off x="2732072" y="1574917"/>
            <a:ext cx="142494" cy="762"/>
          </a:xfrm>
          <a:prstGeom prst="line">
            <a:avLst/>
          </a:pr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694" name="Text Box 30"/>
          <p:cNvSpPr txBox="1">
            <a:spLocks noChangeArrowheads="1"/>
          </p:cNvSpPr>
          <p:nvPr/>
        </p:nvSpPr>
        <p:spPr bwMode="auto">
          <a:xfrm>
            <a:off x="1463342" y="1900473"/>
            <a:ext cx="1261110" cy="36062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v = (3/4) 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1693" name="Text Box 29"/>
          <p:cNvSpPr txBox="1">
            <a:spLocks noChangeArrowheads="1"/>
          </p:cNvSpPr>
          <p:nvPr/>
        </p:nvSpPr>
        <p:spPr bwMode="auto">
          <a:xfrm>
            <a:off x="2968292" y="1652684"/>
            <a:ext cx="946404" cy="31259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light beam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41668" name="Group 4"/>
          <p:cNvGrpSpPr>
            <a:grpSpLocks/>
          </p:cNvGrpSpPr>
          <p:nvPr/>
        </p:nvGrpSpPr>
        <p:grpSpPr bwMode="auto">
          <a:xfrm>
            <a:off x="2945432" y="1537558"/>
            <a:ext cx="767334" cy="105977"/>
            <a:chOff x="5197" y="5432"/>
            <a:chExt cx="1208" cy="166"/>
          </a:xfrm>
        </p:grpSpPr>
        <p:grpSp>
          <p:nvGrpSpPr>
            <p:cNvPr id="241670" name="Group 6"/>
            <p:cNvGrpSpPr>
              <a:grpSpLocks/>
            </p:cNvGrpSpPr>
            <p:nvPr/>
          </p:nvGrpSpPr>
          <p:grpSpPr bwMode="auto">
            <a:xfrm>
              <a:off x="5197" y="5432"/>
              <a:ext cx="1081" cy="166"/>
              <a:chOff x="2275" y="4945"/>
              <a:chExt cx="6333" cy="1002"/>
            </a:xfrm>
          </p:grpSpPr>
          <p:grpSp>
            <p:nvGrpSpPr>
              <p:cNvPr id="241682" name="Group 18"/>
              <p:cNvGrpSpPr>
                <a:grpSpLocks/>
              </p:cNvGrpSpPr>
              <p:nvPr/>
            </p:nvGrpSpPr>
            <p:grpSpPr bwMode="auto">
              <a:xfrm>
                <a:off x="2275" y="4945"/>
                <a:ext cx="3166" cy="995"/>
                <a:chOff x="2950" y="4945"/>
                <a:chExt cx="3166" cy="995"/>
              </a:xfrm>
            </p:grpSpPr>
            <p:grpSp>
              <p:nvGrpSpPr>
                <p:cNvPr id="241688" name="Group 24"/>
                <p:cNvGrpSpPr>
                  <a:grpSpLocks/>
                </p:cNvGrpSpPr>
                <p:nvPr/>
              </p:nvGrpSpPr>
              <p:grpSpPr bwMode="auto">
                <a:xfrm>
                  <a:off x="2950" y="4945"/>
                  <a:ext cx="1583" cy="988"/>
                  <a:chOff x="2950" y="4945"/>
                  <a:chExt cx="1583" cy="988"/>
                </a:xfrm>
              </p:grpSpPr>
              <p:sp>
                <p:nvSpPr>
                  <p:cNvPr id="241692" name="Arc 28"/>
                  <p:cNvSpPr>
                    <a:spLocks/>
                  </p:cNvSpPr>
                  <p:nvPr/>
                </p:nvSpPr>
                <p:spPr bwMode="auto">
                  <a:xfrm flipH="1">
                    <a:off x="2950" y="5201"/>
                    <a:ext cx="686" cy="732"/>
                  </a:xfrm>
                  <a:custGeom>
                    <a:avLst/>
                    <a:gdLst>
                      <a:gd name="G0" fmla="+- 14104 0 0"/>
                      <a:gd name="G1" fmla="+- 21600 0 0"/>
                      <a:gd name="G2" fmla="+- 21600 0 0"/>
                      <a:gd name="T0" fmla="*/ 0 w 28201"/>
                      <a:gd name="T1" fmla="*/ 5240 h 21600"/>
                      <a:gd name="T2" fmla="*/ 28201 w 28201"/>
                      <a:gd name="T3" fmla="*/ 5235 h 21600"/>
                      <a:gd name="T4" fmla="*/ 14104 w 28201"/>
                      <a:gd name="T5" fmla="*/ 21600 h 21600"/>
                    </a:gdLst>
                    <a:ahLst/>
                    <a:cxnLst>
                      <a:cxn ang="0">
                        <a:pos x="T0" y="T1"/>
                      </a:cxn>
                      <a:cxn ang="0">
                        <a:pos x="T2" y="T3"/>
                      </a:cxn>
                      <a:cxn ang="0">
                        <a:pos x="T4" y="T5"/>
                      </a:cxn>
                    </a:cxnLst>
                    <a:rect l="0" t="0" r="r" b="b"/>
                    <a:pathLst>
                      <a:path w="28201" h="21600" fill="none" extrusionOk="0">
                        <a:moveTo>
                          <a:pt x="0" y="5240"/>
                        </a:moveTo>
                        <a:cubicBezTo>
                          <a:pt x="3921" y="1859"/>
                          <a:pt x="8926" y="-1"/>
                          <a:pt x="14104" y="0"/>
                        </a:cubicBezTo>
                        <a:cubicBezTo>
                          <a:pt x="19278" y="0"/>
                          <a:pt x="24280" y="1857"/>
                          <a:pt x="28201" y="5234"/>
                        </a:cubicBezTo>
                      </a:path>
                      <a:path w="28201" h="21600" stroke="0" extrusionOk="0">
                        <a:moveTo>
                          <a:pt x="0" y="5240"/>
                        </a:moveTo>
                        <a:cubicBezTo>
                          <a:pt x="3921" y="1859"/>
                          <a:pt x="8926" y="-1"/>
                          <a:pt x="14104" y="0"/>
                        </a:cubicBezTo>
                        <a:cubicBezTo>
                          <a:pt x="19278" y="0"/>
                          <a:pt x="24280" y="1857"/>
                          <a:pt x="28201" y="5234"/>
                        </a:cubicBezTo>
                        <a:lnTo>
                          <a:pt x="14104" y="21600"/>
                        </a:lnTo>
                        <a:close/>
                      </a:path>
                    </a:pathLst>
                  </a:cu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691" name="Arc 27"/>
                  <p:cNvSpPr>
                    <a:spLocks/>
                  </p:cNvSpPr>
                  <p:nvPr/>
                </p:nvSpPr>
                <p:spPr bwMode="auto">
                  <a:xfrm flipH="1" flipV="1">
                    <a:off x="3743" y="4945"/>
                    <a:ext cx="679" cy="732"/>
                  </a:xfrm>
                  <a:custGeom>
                    <a:avLst/>
                    <a:gdLst>
                      <a:gd name="G0" fmla="+- 13801 0 0"/>
                      <a:gd name="G1" fmla="+- 21600 0 0"/>
                      <a:gd name="G2" fmla="+- 21600 0 0"/>
                      <a:gd name="T0" fmla="*/ 0 w 27898"/>
                      <a:gd name="T1" fmla="*/ 4984 h 21600"/>
                      <a:gd name="T2" fmla="*/ 27898 w 27898"/>
                      <a:gd name="T3" fmla="*/ 5235 h 21600"/>
                      <a:gd name="T4" fmla="*/ 13801 w 27898"/>
                      <a:gd name="T5" fmla="*/ 21600 h 21600"/>
                    </a:gdLst>
                    <a:ahLst/>
                    <a:cxnLst>
                      <a:cxn ang="0">
                        <a:pos x="T0" y="T1"/>
                      </a:cxn>
                      <a:cxn ang="0">
                        <a:pos x="T2" y="T3"/>
                      </a:cxn>
                      <a:cxn ang="0">
                        <a:pos x="T4" y="T5"/>
                      </a:cxn>
                    </a:cxnLst>
                    <a:rect l="0" t="0" r="r" b="b"/>
                    <a:pathLst>
                      <a:path w="27898" h="21600" fill="none" extrusionOk="0">
                        <a:moveTo>
                          <a:pt x="-1" y="4983"/>
                        </a:moveTo>
                        <a:cubicBezTo>
                          <a:pt x="3877" y="1763"/>
                          <a:pt x="8760" y="-1"/>
                          <a:pt x="13801" y="0"/>
                        </a:cubicBezTo>
                        <a:cubicBezTo>
                          <a:pt x="18975" y="0"/>
                          <a:pt x="23977" y="1857"/>
                          <a:pt x="27898" y="5234"/>
                        </a:cubicBezTo>
                      </a:path>
                      <a:path w="27898" h="21600" stroke="0" extrusionOk="0">
                        <a:moveTo>
                          <a:pt x="-1" y="4983"/>
                        </a:moveTo>
                        <a:cubicBezTo>
                          <a:pt x="3877" y="1763"/>
                          <a:pt x="8760" y="-1"/>
                          <a:pt x="13801" y="0"/>
                        </a:cubicBezTo>
                        <a:cubicBezTo>
                          <a:pt x="18975" y="0"/>
                          <a:pt x="23977" y="1857"/>
                          <a:pt x="27898" y="5234"/>
                        </a:cubicBezTo>
                        <a:lnTo>
                          <a:pt x="13801" y="21600"/>
                        </a:lnTo>
                        <a:close/>
                      </a:path>
                    </a:pathLst>
                  </a:cu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690" name="Line 26"/>
                  <p:cNvSpPr>
                    <a:spLocks noChangeShapeType="1"/>
                  </p:cNvSpPr>
                  <p:nvPr/>
                </p:nvSpPr>
                <p:spPr bwMode="auto">
                  <a:xfrm>
                    <a:off x="3633" y="5375"/>
                    <a:ext cx="120" cy="135"/>
                  </a:xfrm>
                  <a:prstGeom prst="line">
                    <a:avLst/>
                  </a:pr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689" name="Line 25"/>
                  <p:cNvSpPr>
                    <a:spLocks noChangeShapeType="1"/>
                  </p:cNvSpPr>
                  <p:nvPr/>
                </p:nvSpPr>
                <p:spPr bwMode="auto">
                  <a:xfrm flipH="1">
                    <a:off x="4413" y="5383"/>
                    <a:ext cx="120" cy="135"/>
                  </a:xfrm>
                  <a:prstGeom prst="line">
                    <a:avLst/>
                  </a:pr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1683" name="Group 19"/>
                <p:cNvGrpSpPr>
                  <a:grpSpLocks/>
                </p:cNvGrpSpPr>
                <p:nvPr/>
              </p:nvGrpSpPr>
              <p:grpSpPr bwMode="auto">
                <a:xfrm>
                  <a:off x="4533" y="4952"/>
                  <a:ext cx="1583" cy="988"/>
                  <a:chOff x="2950" y="4945"/>
                  <a:chExt cx="1583" cy="988"/>
                </a:xfrm>
              </p:grpSpPr>
              <p:sp>
                <p:nvSpPr>
                  <p:cNvPr id="241687" name="Arc 23"/>
                  <p:cNvSpPr>
                    <a:spLocks/>
                  </p:cNvSpPr>
                  <p:nvPr/>
                </p:nvSpPr>
                <p:spPr bwMode="auto">
                  <a:xfrm flipH="1">
                    <a:off x="2950" y="5201"/>
                    <a:ext cx="686" cy="732"/>
                  </a:xfrm>
                  <a:custGeom>
                    <a:avLst/>
                    <a:gdLst>
                      <a:gd name="G0" fmla="+- 14104 0 0"/>
                      <a:gd name="G1" fmla="+- 21600 0 0"/>
                      <a:gd name="G2" fmla="+- 21600 0 0"/>
                      <a:gd name="T0" fmla="*/ 0 w 28201"/>
                      <a:gd name="T1" fmla="*/ 5240 h 21600"/>
                      <a:gd name="T2" fmla="*/ 28201 w 28201"/>
                      <a:gd name="T3" fmla="*/ 5235 h 21600"/>
                      <a:gd name="T4" fmla="*/ 14104 w 28201"/>
                      <a:gd name="T5" fmla="*/ 21600 h 21600"/>
                    </a:gdLst>
                    <a:ahLst/>
                    <a:cxnLst>
                      <a:cxn ang="0">
                        <a:pos x="T0" y="T1"/>
                      </a:cxn>
                      <a:cxn ang="0">
                        <a:pos x="T2" y="T3"/>
                      </a:cxn>
                      <a:cxn ang="0">
                        <a:pos x="T4" y="T5"/>
                      </a:cxn>
                    </a:cxnLst>
                    <a:rect l="0" t="0" r="r" b="b"/>
                    <a:pathLst>
                      <a:path w="28201" h="21600" fill="none" extrusionOk="0">
                        <a:moveTo>
                          <a:pt x="0" y="5240"/>
                        </a:moveTo>
                        <a:cubicBezTo>
                          <a:pt x="3921" y="1859"/>
                          <a:pt x="8926" y="-1"/>
                          <a:pt x="14104" y="0"/>
                        </a:cubicBezTo>
                        <a:cubicBezTo>
                          <a:pt x="19278" y="0"/>
                          <a:pt x="24280" y="1857"/>
                          <a:pt x="28201" y="5234"/>
                        </a:cubicBezTo>
                      </a:path>
                      <a:path w="28201" h="21600" stroke="0" extrusionOk="0">
                        <a:moveTo>
                          <a:pt x="0" y="5240"/>
                        </a:moveTo>
                        <a:cubicBezTo>
                          <a:pt x="3921" y="1859"/>
                          <a:pt x="8926" y="-1"/>
                          <a:pt x="14104" y="0"/>
                        </a:cubicBezTo>
                        <a:cubicBezTo>
                          <a:pt x="19278" y="0"/>
                          <a:pt x="24280" y="1857"/>
                          <a:pt x="28201" y="5234"/>
                        </a:cubicBezTo>
                        <a:lnTo>
                          <a:pt x="14104" y="21600"/>
                        </a:lnTo>
                        <a:close/>
                      </a:path>
                    </a:pathLst>
                  </a:cu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686" name="Arc 22"/>
                  <p:cNvSpPr>
                    <a:spLocks/>
                  </p:cNvSpPr>
                  <p:nvPr/>
                </p:nvSpPr>
                <p:spPr bwMode="auto">
                  <a:xfrm flipH="1" flipV="1">
                    <a:off x="3743" y="4945"/>
                    <a:ext cx="679" cy="732"/>
                  </a:xfrm>
                  <a:custGeom>
                    <a:avLst/>
                    <a:gdLst>
                      <a:gd name="G0" fmla="+- 13801 0 0"/>
                      <a:gd name="G1" fmla="+- 21600 0 0"/>
                      <a:gd name="G2" fmla="+- 21600 0 0"/>
                      <a:gd name="T0" fmla="*/ 0 w 27898"/>
                      <a:gd name="T1" fmla="*/ 4984 h 21600"/>
                      <a:gd name="T2" fmla="*/ 27898 w 27898"/>
                      <a:gd name="T3" fmla="*/ 5235 h 21600"/>
                      <a:gd name="T4" fmla="*/ 13801 w 27898"/>
                      <a:gd name="T5" fmla="*/ 21600 h 21600"/>
                    </a:gdLst>
                    <a:ahLst/>
                    <a:cxnLst>
                      <a:cxn ang="0">
                        <a:pos x="T0" y="T1"/>
                      </a:cxn>
                      <a:cxn ang="0">
                        <a:pos x="T2" y="T3"/>
                      </a:cxn>
                      <a:cxn ang="0">
                        <a:pos x="T4" y="T5"/>
                      </a:cxn>
                    </a:cxnLst>
                    <a:rect l="0" t="0" r="r" b="b"/>
                    <a:pathLst>
                      <a:path w="27898" h="21600" fill="none" extrusionOk="0">
                        <a:moveTo>
                          <a:pt x="-1" y="4983"/>
                        </a:moveTo>
                        <a:cubicBezTo>
                          <a:pt x="3877" y="1763"/>
                          <a:pt x="8760" y="-1"/>
                          <a:pt x="13801" y="0"/>
                        </a:cubicBezTo>
                        <a:cubicBezTo>
                          <a:pt x="18975" y="0"/>
                          <a:pt x="23977" y="1857"/>
                          <a:pt x="27898" y="5234"/>
                        </a:cubicBezTo>
                      </a:path>
                      <a:path w="27898" h="21600" stroke="0" extrusionOk="0">
                        <a:moveTo>
                          <a:pt x="-1" y="4983"/>
                        </a:moveTo>
                        <a:cubicBezTo>
                          <a:pt x="3877" y="1763"/>
                          <a:pt x="8760" y="-1"/>
                          <a:pt x="13801" y="0"/>
                        </a:cubicBezTo>
                        <a:cubicBezTo>
                          <a:pt x="18975" y="0"/>
                          <a:pt x="23977" y="1857"/>
                          <a:pt x="27898" y="5234"/>
                        </a:cubicBezTo>
                        <a:lnTo>
                          <a:pt x="13801" y="21600"/>
                        </a:lnTo>
                        <a:close/>
                      </a:path>
                    </a:pathLst>
                  </a:cu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685" name="Line 21"/>
                  <p:cNvSpPr>
                    <a:spLocks noChangeShapeType="1"/>
                  </p:cNvSpPr>
                  <p:nvPr/>
                </p:nvSpPr>
                <p:spPr bwMode="auto">
                  <a:xfrm>
                    <a:off x="3633" y="5375"/>
                    <a:ext cx="120" cy="135"/>
                  </a:xfrm>
                  <a:prstGeom prst="line">
                    <a:avLst/>
                  </a:pr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684" name="Line 20"/>
                  <p:cNvSpPr>
                    <a:spLocks noChangeShapeType="1"/>
                  </p:cNvSpPr>
                  <p:nvPr/>
                </p:nvSpPr>
                <p:spPr bwMode="auto">
                  <a:xfrm flipH="1">
                    <a:off x="4413" y="5383"/>
                    <a:ext cx="120" cy="135"/>
                  </a:xfrm>
                  <a:prstGeom prst="line">
                    <a:avLst/>
                  </a:pr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241671" name="Group 7"/>
              <p:cNvGrpSpPr>
                <a:grpSpLocks/>
              </p:cNvGrpSpPr>
              <p:nvPr/>
            </p:nvGrpSpPr>
            <p:grpSpPr bwMode="auto">
              <a:xfrm>
                <a:off x="5442" y="4952"/>
                <a:ext cx="3166" cy="995"/>
                <a:chOff x="2950" y="4945"/>
                <a:chExt cx="3166" cy="995"/>
              </a:xfrm>
            </p:grpSpPr>
            <p:grpSp>
              <p:nvGrpSpPr>
                <p:cNvPr id="241677" name="Group 13"/>
                <p:cNvGrpSpPr>
                  <a:grpSpLocks/>
                </p:cNvGrpSpPr>
                <p:nvPr/>
              </p:nvGrpSpPr>
              <p:grpSpPr bwMode="auto">
                <a:xfrm>
                  <a:off x="2950" y="4945"/>
                  <a:ext cx="1583" cy="988"/>
                  <a:chOff x="2950" y="4945"/>
                  <a:chExt cx="1583" cy="988"/>
                </a:xfrm>
              </p:grpSpPr>
              <p:sp>
                <p:nvSpPr>
                  <p:cNvPr id="241681" name="Arc 17"/>
                  <p:cNvSpPr>
                    <a:spLocks/>
                  </p:cNvSpPr>
                  <p:nvPr/>
                </p:nvSpPr>
                <p:spPr bwMode="auto">
                  <a:xfrm flipH="1">
                    <a:off x="2950" y="5201"/>
                    <a:ext cx="686" cy="732"/>
                  </a:xfrm>
                  <a:custGeom>
                    <a:avLst/>
                    <a:gdLst>
                      <a:gd name="G0" fmla="+- 14104 0 0"/>
                      <a:gd name="G1" fmla="+- 21600 0 0"/>
                      <a:gd name="G2" fmla="+- 21600 0 0"/>
                      <a:gd name="T0" fmla="*/ 0 w 28201"/>
                      <a:gd name="T1" fmla="*/ 5240 h 21600"/>
                      <a:gd name="T2" fmla="*/ 28201 w 28201"/>
                      <a:gd name="T3" fmla="*/ 5235 h 21600"/>
                      <a:gd name="T4" fmla="*/ 14104 w 28201"/>
                      <a:gd name="T5" fmla="*/ 21600 h 21600"/>
                    </a:gdLst>
                    <a:ahLst/>
                    <a:cxnLst>
                      <a:cxn ang="0">
                        <a:pos x="T0" y="T1"/>
                      </a:cxn>
                      <a:cxn ang="0">
                        <a:pos x="T2" y="T3"/>
                      </a:cxn>
                      <a:cxn ang="0">
                        <a:pos x="T4" y="T5"/>
                      </a:cxn>
                    </a:cxnLst>
                    <a:rect l="0" t="0" r="r" b="b"/>
                    <a:pathLst>
                      <a:path w="28201" h="21600" fill="none" extrusionOk="0">
                        <a:moveTo>
                          <a:pt x="0" y="5240"/>
                        </a:moveTo>
                        <a:cubicBezTo>
                          <a:pt x="3921" y="1859"/>
                          <a:pt x="8926" y="-1"/>
                          <a:pt x="14104" y="0"/>
                        </a:cubicBezTo>
                        <a:cubicBezTo>
                          <a:pt x="19278" y="0"/>
                          <a:pt x="24280" y="1857"/>
                          <a:pt x="28201" y="5234"/>
                        </a:cubicBezTo>
                      </a:path>
                      <a:path w="28201" h="21600" stroke="0" extrusionOk="0">
                        <a:moveTo>
                          <a:pt x="0" y="5240"/>
                        </a:moveTo>
                        <a:cubicBezTo>
                          <a:pt x="3921" y="1859"/>
                          <a:pt x="8926" y="-1"/>
                          <a:pt x="14104" y="0"/>
                        </a:cubicBezTo>
                        <a:cubicBezTo>
                          <a:pt x="19278" y="0"/>
                          <a:pt x="24280" y="1857"/>
                          <a:pt x="28201" y="5234"/>
                        </a:cubicBezTo>
                        <a:lnTo>
                          <a:pt x="14104" y="21600"/>
                        </a:lnTo>
                        <a:close/>
                      </a:path>
                    </a:pathLst>
                  </a:cu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680" name="Arc 16"/>
                  <p:cNvSpPr>
                    <a:spLocks/>
                  </p:cNvSpPr>
                  <p:nvPr/>
                </p:nvSpPr>
                <p:spPr bwMode="auto">
                  <a:xfrm flipH="1" flipV="1">
                    <a:off x="3743" y="4945"/>
                    <a:ext cx="679" cy="732"/>
                  </a:xfrm>
                  <a:custGeom>
                    <a:avLst/>
                    <a:gdLst>
                      <a:gd name="G0" fmla="+- 13801 0 0"/>
                      <a:gd name="G1" fmla="+- 21600 0 0"/>
                      <a:gd name="G2" fmla="+- 21600 0 0"/>
                      <a:gd name="T0" fmla="*/ 0 w 27898"/>
                      <a:gd name="T1" fmla="*/ 4984 h 21600"/>
                      <a:gd name="T2" fmla="*/ 27898 w 27898"/>
                      <a:gd name="T3" fmla="*/ 5235 h 21600"/>
                      <a:gd name="T4" fmla="*/ 13801 w 27898"/>
                      <a:gd name="T5" fmla="*/ 21600 h 21600"/>
                    </a:gdLst>
                    <a:ahLst/>
                    <a:cxnLst>
                      <a:cxn ang="0">
                        <a:pos x="T0" y="T1"/>
                      </a:cxn>
                      <a:cxn ang="0">
                        <a:pos x="T2" y="T3"/>
                      </a:cxn>
                      <a:cxn ang="0">
                        <a:pos x="T4" y="T5"/>
                      </a:cxn>
                    </a:cxnLst>
                    <a:rect l="0" t="0" r="r" b="b"/>
                    <a:pathLst>
                      <a:path w="27898" h="21600" fill="none" extrusionOk="0">
                        <a:moveTo>
                          <a:pt x="-1" y="4983"/>
                        </a:moveTo>
                        <a:cubicBezTo>
                          <a:pt x="3877" y="1763"/>
                          <a:pt x="8760" y="-1"/>
                          <a:pt x="13801" y="0"/>
                        </a:cubicBezTo>
                        <a:cubicBezTo>
                          <a:pt x="18975" y="0"/>
                          <a:pt x="23977" y="1857"/>
                          <a:pt x="27898" y="5234"/>
                        </a:cubicBezTo>
                      </a:path>
                      <a:path w="27898" h="21600" stroke="0" extrusionOk="0">
                        <a:moveTo>
                          <a:pt x="-1" y="4983"/>
                        </a:moveTo>
                        <a:cubicBezTo>
                          <a:pt x="3877" y="1763"/>
                          <a:pt x="8760" y="-1"/>
                          <a:pt x="13801" y="0"/>
                        </a:cubicBezTo>
                        <a:cubicBezTo>
                          <a:pt x="18975" y="0"/>
                          <a:pt x="23977" y="1857"/>
                          <a:pt x="27898" y="5234"/>
                        </a:cubicBezTo>
                        <a:lnTo>
                          <a:pt x="13801" y="21600"/>
                        </a:lnTo>
                        <a:close/>
                      </a:path>
                    </a:pathLst>
                  </a:cu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679" name="Line 15"/>
                  <p:cNvSpPr>
                    <a:spLocks noChangeShapeType="1"/>
                  </p:cNvSpPr>
                  <p:nvPr/>
                </p:nvSpPr>
                <p:spPr bwMode="auto">
                  <a:xfrm>
                    <a:off x="3633" y="5375"/>
                    <a:ext cx="120" cy="135"/>
                  </a:xfrm>
                  <a:prstGeom prst="line">
                    <a:avLst/>
                  </a:pr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678" name="Line 14"/>
                  <p:cNvSpPr>
                    <a:spLocks noChangeShapeType="1"/>
                  </p:cNvSpPr>
                  <p:nvPr/>
                </p:nvSpPr>
                <p:spPr bwMode="auto">
                  <a:xfrm flipH="1">
                    <a:off x="4413" y="5383"/>
                    <a:ext cx="120" cy="135"/>
                  </a:xfrm>
                  <a:prstGeom prst="line">
                    <a:avLst/>
                  </a:pr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1672" name="Group 8"/>
                <p:cNvGrpSpPr>
                  <a:grpSpLocks/>
                </p:cNvGrpSpPr>
                <p:nvPr/>
              </p:nvGrpSpPr>
              <p:grpSpPr bwMode="auto">
                <a:xfrm>
                  <a:off x="4533" y="4952"/>
                  <a:ext cx="1583" cy="988"/>
                  <a:chOff x="2950" y="4945"/>
                  <a:chExt cx="1583" cy="988"/>
                </a:xfrm>
              </p:grpSpPr>
              <p:sp>
                <p:nvSpPr>
                  <p:cNvPr id="241676" name="Arc 12"/>
                  <p:cNvSpPr>
                    <a:spLocks/>
                  </p:cNvSpPr>
                  <p:nvPr/>
                </p:nvSpPr>
                <p:spPr bwMode="auto">
                  <a:xfrm flipH="1">
                    <a:off x="2950" y="5201"/>
                    <a:ext cx="686" cy="732"/>
                  </a:xfrm>
                  <a:custGeom>
                    <a:avLst/>
                    <a:gdLst>
                      <a:gd name="G0" fmla="+- 14104 0 0"/>
                      <a:gd name="G1" fmla="+- 21600 0 0"/>
                      <a:gd name="G2" fmla="+- 21600 0 0"/>
                      <a:gd name="T0" fmla="*/ 0 w 28201"/>
                      <a:gd name="T1" fmla="*/ 5240 h 21600"/>
                      <a:gd name="T2" fmla="*/ 28201 w 28201"/>
                      <a:gd name="T3" fmla="*/ 5235 h 21600"/>
                      <a:gd name="T4" fmla="*/ 14104 w 28201"/>
                      <a:gd name="T5" fmla="*/ 21600 h 21600"/>
                    </a:gdLst>
                    <a:ahLst/>
                    <a:cxnLst>
                      <a:cxn ang="0">
                        <a:pos x="T0" y="T1"/>
                      </a:cxn>
                      <a:cxn ang="0">
                        <a:pos x="T2" y="T3"/>
                      </a:cxn>
                      <a:cxn ang="0">
                        <a:pos x="T4" y="T5"/>
                      </a:cxn>
                    </a:cxnLst>
                    <a:rect l="0" t="0" r="r" b="b"/>
                    <a:pathLst>
                      <a:path w="28201" h="21600" fill="none" extrusionOk="0">
                        <a:moveTo>
                          <a:pt x="0" y="5240"/>
                        </a:moveTo>
                        <a:cubicBezTo>
                          <a:pt x="3921" y="1859"/>
                          <a:pt x="8926" y="-1"/>
                          <a:pt x="14104" y="0"/>
                        </a:cubicBezTo>
                        <a:cubicBezTo>
                          <a:pt x="19278" y="0"/>
                          <a:pt x="24280" y="1857"/>
                          <a:pt x="28201" y="5234"/>
                        </a:cubicBezTo>
                      </a:path>
                      <a:path w="28201" h="21600" stroke="0" extrusionOk="0">
                        <a:moveTo>
                          <a:pt x="0" y="5240"/>
                        </a:moveTo>
                        <a:cubicBezTo>
                          <a:pt x="3921" y="1859"/>
                          <a:pt x="8926" y="-1"/>
                          <a:pt x="14104" y="0"/>
                        </a:cubicBezTo>
                        <a:cubicBezTo>
                          <a:pt x="19278" y="0"/>
                          <a:pt x="24280" y="1857"/>
                          <a:pt x="28201" y="5234"/>
                        </a:cubicBezTo>
                        <a:lnTo>
                          <a:pt x="14104" y="21600"/>
                        </a:lnTo>
                        <a:close/>
                      </a:path>
                    </a:pathLst>
                  </a:cu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675" name="Arc 11"/>
                  <p:cNvSpPr>
                    <a:spLocks/>
                  </p:cNvSpPr>
                  <p:nvPr/>
                </p:nvSpPr>
                <p:spPr bwMode="auto">
                  <a:xfrm flipH="1" flipV="1">
                    <a:off x="3743" y="4945"/>
                    <a:ext cx="679" cy="732"/>
                  </a:xfrm>
                  <a:custGeom>
                    <a:avLst/>
                    <a:gdLst>
                      <a:gd name="G0" fmla="+- 13801 0 0"/>
                      <a:gd name="G1" fmla="+- 21600 0 0"/>
                      <a:gd name="G2" fmla="+- 21600 0 0"/>
                      <a:gd name="T0" fmla="*/ 0 w 27898"/>
                      <a:gd name="T1" fmla="*/ 4984 h 21600"/>
                      <a:gd name="T2" fmla="*/ 27898 w 27898"/>
                      <a:gd name="T3" fmla="*/ 5235 h 21600"/>
                      <a:gd name="T4" fmla="*/ 13801 w 27898"/>
                      <a:gd name="T5" fmla="*/ 21600 h 21600"/>
                    </a:gdLst>
                    <a:ahLst/>
                    <a:cxnLst>
                      <a:cxn ang="0">
                        <a:pos x="T0" y="T1"/>
                      </a:cxn>
                      <a:cxn ang="0">
                        <a:pos x="T2" y="T3"/>
                      </a:cxn>
                      <a:cxn ang="0">
                        <a:pos x="T4" y="T5"/>
                      </a:cxn>
                    </a:cxnLst>
                    <a:rect l="0" t="0" r="r" b="b"/>
                    <a:pathLst>
                      <a:path w="27898" h="21600" fill="none" extrusionOk="0">
                        <a:moveTo>
                          <a:pt x="-1" y="4983"/>
                        </a:moveTo>
                        <a:cubicBezTo>
                          <a:pt x="3877" y="1763"/>
                          <a:pt x="8760" y="-1"/>
                          <a:pt x="13801" y="0"/>
                        </a:cubicBezTo>
                        <a:cubicBezTo>
                          <a:pt x="18975" y="0"/>
                          <a:pt x="23977" y="1857"/>
                          <a:pt x="27898" y="5234"/>
                        </a:cubicBezTo>
                      </a:path>
                      <a:path w="27898" h="21600" stroke="0" extrusionOk="0">
                        <a:moveTo>
                          <a:pt x="-1" y="4983"/>
                        </a:moveTo>
                        <a:cubicBezTo>
                          <a:pt x="3877" y="1763"/>
                          <a:pt x="8760" y="-1"/>
                          <a:pt x="13801" y="0"/>
                        </a:cubicBezTo>
                        <a:cubicBezTo>
                          <a:pt x="18975" y="0"/>
                          <a:pt x="23977" y="1857"/>
                          <a:pt x="27898" y="5234"/>
                        </a:cubicBezTo>
                        <a:lnTo>
                          <a:pt x="13801" y="21600"/>
                        </a:lnTo>
                        <a:close/>
                      </a:path>
                    </a:pathLst>
                  </a:cu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674" name="Line 10"/>
                  <p:cNvSpPr>
                    <a:spLocks noChangeShapeType="1"/>
                  </p:cNvSpPr>
                  <p:nvPr/>
                </p:nvSpPr>
                <p:spPr bwMode="auto">
                  <a:xfrm>
                    <a:off x="3633" y="5375"/>
                    <a:ext cx="120" cy="135"/>
                  </a:xfrm>
                  <a:prstGeom prst="line">
                    <a:avLst/>
                  </a:pr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673" name="Line 9"/>
                  <p:cNvSpPr>
                    <a:spLocks noChangeShapeType="1"/>
                  </p:cNvSpPr>
                  <p:nvPr/>
                </p:nvSpPr>
                <p:spPr bwMode="auto">
                  <a:xfrm flipH="1">
                    <a:off x="4413" y="5383"/>
                    <a:ext cx="120" cy="135"/>
                  </a:xfrm>
                  <a:prstGeom prst="line">
                    <a:avLst/>
                  </a:pr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sp>
          <p:nvSpPr>
            <p:cNvPr id="241669" name="Line 5"/>
            <p:cNvSpPr>
              <a:spLocks noChangeShapeType="1"/>
            </p:cNvSpPr>
            <p:nvPr/>
          </p:nvSpPr>
          <p:spPr bwMode="auto">
            <a:xfrm>
              <a:off x="6301" y="5520"/>
              <a:ext cx="104" cy="1"/>
            </a:xfrm>
            <a:prstGeom prst="line">
              <a:avLst/>
            </a:prstGeom>
            <a:noFill/>
            <a:ln w="222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1" name="Group 50"/>
          <p:cNvGrpSpPr/>
          <p:nvPr/>
        </p:nvGrpSpPr>
        <p:grpSpPr>
          <a:xfrm>
            <a:off x="6009572" y="1469845"/>
            <a:ext cx="603504" cy="514637"/>
            <a:chOff x="6009572" y="1469845"/>
            <a:chExt cx="603504" cy="514637"/>
          </a:xfrm>
        </p:grpSpPr>
        <p:sp>
          <p:nvSpPr>
            <p:cNvPr id="241667" name="AutoShape 3"/>
            <p:cNvSpPr>
              <a:spLocks noChangeArrowheads="1"/>
            </p:cNvSpPr>
            <p:nvPr/>
          </p:nvSpPr>
          <p:spPr bwMode="auto">
            <a:xfrm>
              <a:off x="6078152" y="1469845"/>
              <a:ext cx="266700" cy="247788"/>
            </a:xfrm>
            <a:prstGeom prst="smileyFace">
              <a:avLst>
                <a:gd name="adj" fmla="val 4653"/>
              </a:avLst>
            </a:pr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666" name="Text Box 2"/>
            <p:cNvSpPr txBox="1">
              <a:spLocks noChangeArrowheads="1"/>
            </p:cNvSpPr>
            <p:nvPr/>
          </p:nvSpPr>
          <p:spPr bwMode="auto">
            <a:xfrm>
              <a:off x="6009572" y="1748130"/>
              <a:ext cx="603504" cy="23635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 = 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41709" name="Rectangle 45"/>
          <p:cNvSpPr>
            <a:spLocks noChangeArrowheads="1"/>
          </p:cNvSpPr>
          <p:nvPr/>
        </p:nvSpPr>
        <p:spPr bwMode="auto">
          <a:xfrm>
            <a:off x="625092" y="2493034"/>
            <a:ext cx="598798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the reference frame of a passenger</a:t>
            </a:r>
            <a:r>
              <a:rPr kumimoji="0" lang="en-US" sz="1600" b="0" i="0" u="none" strike="noStrike" cap="none" normalizeH="0" dirty="0" smtClean="0">
                <a:ln>
                  <a:noFill/>
                </a:ln>
                <a:solidFill>
                  <a:schemeClr val="tx1"/>
                </a:solidFill>
                <a:effectLst/>
                <a:latin typeface="Arial" pitchFamily="34" charset="0"/>
                <a:ea typeface="Times New Roman" pitchFamily="18" charset="0"/>
                <a:cs typeface="Arial" pitchFamily="34" charset="0"/>
              </a:rPr>
              <a:t> on the rocket</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speed of the light flash is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c	B) 7/4 c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1/4 c 	D) None of these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4" name="Rectangle 45"/>
          <p:cNvSpPr>
            <a:spLocks noChangeArrowheads="1"/>
          </p:cNvSpPr>
          <p:nvPr/>
        </p:nvSpPr>
        <p:spPr bwMode="auto">
          <a:xfrm>
            <a:off x="603543" y="3674853"/>
            <a:ext cx="6622305"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According to a person at rest</a:t>
            </a:r>
            <a:r>
              <a:rPr kumimoji="0" lang="en-US" sz="16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on</a:t>
            </a:r>
            <a:r>
              <a:rPr kumimoji="0" lang="en-US" sz="1600" b="0" i="0" u="none" strike="noStrike" cap="none" normalizeH="0" dirty="0" smtClean="0">
                <a:ln>
                  <a:noFill/>
                </a:ln>
                <a:solidFill>
                  <a:schemeClr val="tx1"/>
                </a:solidFill>
                <a:effectLst/>
                <a:latin typeface="Arial" pitchFamily="34" charset="0"/>
                <a:ea typeface="Times New Roman" pitchFamily="18" charset="0"/>
                <a:cs typeface="Arial" pitchFamily="34" charset="0"/>
              </a:rPr>
              <a:t> the earth, the speed of the light flash is </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c	B) 7/4 c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1/4 c 	D) None of these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49" name="Group 48"/>
          <p:cNvGrpSpPr/>
          <p:nvPr/>
        </p:nvGrpSpPr>
        <p:grpSpPr>
          <a:xfrm>
            <a:off x="4145353" y="1519641"/>
            <a:ext cx="1364144" cy="539416"/>
            <a:chOff x="4145353" y="1519641"/>
            <a:chExt cx="1364144" cy="539416"/>
          </a:xfrm>
        </p:grpSpPr>
        <p:sp>
          <p:nvSpPr>
            <p:cNvPr id="45" name="AutoShape 3"/>
            <p:cNvSpPr>
              <a:spLocks noChangeArrowheads="1"/>
            </p:cNvSpPr>
            <p:nvPr/>
          </p:nvSpPr>
          <p:spPr bwMode="auto">
            <a:xfrm>
              <a:off x="4930356" y="1519641"/>
              <a:ext cx="266700" cy="247788"/>
            </a:xfrm>
            <a:prstGeom prst="smileyFace">
              <a:avLst>
                <a:gd name="adj" fmla="val 4653"/>
              </a:avLst>
            </a:pr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Text Box 2"/>
            <p:cNvSpPr txBox="1">
              <a:spLocks noChangeArrowheads="1"/>
            </p:cNvSpPr>
            <p:nvPr/>
          </p:nvSpPr>
          <p:spPr bwMode="auto">
            <a:xfrm>
              <a:off x="4625822" y="1822705"/>
              <a:ext cx="883675" cy="23635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 = 3/4c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48" name="Straight Arrow Connector 47"/>
            <p:cNvCxnSpPr/>
            <p:nvPr/>
          </p:nvCxnSpPr>
          <p:spPr>
            <a:xfrm rot="10800000">
              <a:off x="4145353" y="1652684"/>
              <a:ext cx="785003" cy="1588"/>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grpSp>
      <p:sp>
        <p:nvSpPr>
          <p:cNvPr id="50" name="Rectangle 45"/>
          <p:cNvSpPr>
            <a:spLocks noChangeArrowheads="1"/>
          </p:cNvSpPr>
          <p:nvPr/>
        </p:nvSpPr>
        <p:spPr bwMode="auto">
          <a:xfrm>
            <a:off x="755943" y="4735902"/>
            <a:ext cx="741327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According to a person moving</a:t>
            </a:r>
            <a:r>
              <a:rPr kumimoji="0" lang="en-US" sz="1600" b="0" i="0" u="none" strike="noStrike" cap="none" normalizeH="0" dirty="0" smtClean="0">
                <a:ln>
                  <a:noFill/>
                </a:ln>
                <a:solidFill>
                  <a:schemeClr val="tx1"/>
                </a:solidFill>
                <a:effectLst/>
                <a:latin typeface="Arial" pitchFamily="34" charset="0"/>
                <a:ea typeface="Times New Roman" pitchFamily="18" charset="0"/>
                <a:cs typeface="Arial" pitchFamily="34" charset="0"/>
              </a:rPr>
              <a:t> toward the rocket at speed (3/4)c, relative to earth, the speed of the light flash is </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c	B) 7/4 c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1/4 c 	D) None of these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12.3</a:t>
            </a:r>
            <a:endParaRPr lang="en-US" sz="800" dirty="0"/>
          </a:p>
        </p:txBody>
      </p:sp>
    </p:spTree>
    <p:extLst>
      <p:ext uri="{BB962C8B-B14F-4D97-AF65-F5344CB8AC3E}">
        <p14:creationId xmlns:p14="http://schemas.microsoft.com/office/powerpoint/2010/main" val="317478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5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609600" y="3057525"/>
            <a:ext cx="4953000" cy="523875"/>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p>
            <a:r>
              <a:rPr lang="en-US" sz="2800"/>
              <a:t>Is K, so defined, a 4-vector?</a:t>
            </a:r>
          </a:p>
        </p:txBody>
      </p:sp>
      <p:sp>
        <p:nvSpPr>
          <p:cNvPr id="5" name="Rectangle 2"/>
          <p:cNvSpPr txBox="1">
            <a:spLocks noChangeArrowheads="1"/>
          </p:cNvSpPr>
          <p:nvPr/>
        </p:nvSpPr>
        <p:spPr bwMode="auto">
          <a:xfrm>
            <a:off x="330200" y="1295400"/>
            <a:ext cx="4927600" cy="838200"/>
          </a:xfrm>
          <a:prstGeom prst="rect">
            <a:avLst/>
          </a:prstGeom>
          <a:noFill/>
          <a:ln w="9525">
            <a:noFill/>
            <a:miter lim="800000"/>
            <a:headEnd/>
            <a:tailEnd/>
          </a:ln>
        </p:spPr>
        <p:txBody>
          <a:bodyPr anchor="ctr"/>
          <a:lstStyle/>
          <a:p>
            <a:pPr eaLnBrk="0" hangingPunct="0">
              <a:defRPr/>
            </a:pPr>
            <a:r>
              <a:rPr lang="en-US" sz="3200" dirty="0" smtClean="0">
                <a:solidFill>
                  <a:srgbClr val="0000FF"/>
                </a:solidFill>
                <a:latin typeface="+mj-lt"/>
                <a:ea typeface="+mj-ea"/>
                <a:cs typeface="+mj-cs"/>
              </a:rPr>
              <a:t>Can we </a:t>
            </a:r>
            <a:r>
              <a:rPr lang="en-US" sz="3200" dirty="0">
                <a:solidFill>
                  <a:srgbClr val="0000FF"/>
                </a:solidFill>
                <a:latin typeface="+mj-lt"/>
                <a:ea typeface="+mj-ea"/>
                <a:cs typeface="+mj-cs"/>
              </a:rPr>
              <a:t>define </a:t>
            </a:r>
            <a:r>
              <a:rPr lang="en-US" sz="3200" dirty="0" smtClean="0">
                <a:solidFill>
                  <a:srgbClr val="0000FF"/>
                </a:solidFill>
                <a:latin typeface="+mj-lt"/>
                <a:ea typeface="+mj-ea"/>
                <a:cs typeface="+mj-cs"/>
              </a:rPr>
              <a:t>a </a:t>
            </a:r>
            <a:r>
              <a:rPr lang="en-US" sz="3200" dirty="0">
                <a:solidFill>
                  <a:srgbClr val="0000FF"/>
                </a:solidFill>
                <a:latin typeface="+mj-lt"/>
                <a:ea typeface="+mj-ea"/>
                <a:cs typeface="+mj-cs"/>
              </a:rPr>
              <a:t>4-force via the 4-</a:t>
            </a:r>
            <a:r>
              <a:rPr lang="en-US" sz="3200" dirty="0" smtClean="0">
                <a:solidFill>
                  <a:srgbClr val="0000FF"/>
                </a:solidFill>
                <a:latin typeface="+mj-lt"/>
                <a:ea typeface="+mj-ea"/>
                <a:cs typeface="+mj-cs"/>
              </a:rPr>
              <a:t>momentum?</a:t>
            </a:r>
            <a:endParaRPr lang="en-US" sz="3200" dirty="0">
              <a:solidFill>
                <a:srgbClr val="0000FF"/>
              </a:solidFill>
              <a:latin typeface="+mj-lt"/>
              <a:ea typeface="+mj-ea"/>
              <a:cs typeface="+mj-cs"/>
            </a:endParaRPr>
          </a:p>
        </p:txBody>
      </p:sp>
      <p:graphicFrame>
        <p:nvGraphicFramePr>
          <p:cNvPr id="6" name="Object 8"/>
          <p:cNvGraphicFramePr>
            <a:graphicFrameLocks noChangeAspect="1"/>
          </p:cNvGraphicFramePr>
          <p:nvPr>
            <p:extLst/>
          </p:nvPr>
        </p:nvGraphicFramePr>
        <p:xfrm>
          <a:off x="5654675" y="1127125"/>
          <a:ext cx="1535113" cy="1114425"/>
        </p:xfrm>
        <a:graphic>
          <a:graphicData uri="http://schemas.openxmlformats.org/presentationml/2006/ole">
            <mc:AlternateContent xmlns:mc="http://schemas.openxmlformats.org/markup-compatibility/2006">
              <mc:Choice xmlns:v="urn:schemas-microsoft-com:vml" Requires="v">
                <p:oleObj spid="_x0000_s13314" name="Equation" r:id="rId4" imgW="647700" imgH="431800" progId="Equation.3">
                  <p:embed/>
                </p:oleObj>
              </mc:Choice>
              <mc:Fallback>
                <p:oleObj name="Equation" r:id="rId4" imgW="647700" imgH="431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4675" y="1127125"/>
                        <a:ext cx="1535113" cy="1114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TextBox 21"/>
          <p:cNvSpPr txBox="1">
            <a:spLocks noChangeArrowheads="1"/>
          </p:cNvSpPr>
          <p:nvPr/>
        </p:nvSpPr>
        <p:spPr bwMode="auto">
          <a:xfrm>
            <a:off x="1371600" y="3962400"/>
            <a:ext cx="7162800" cy="13843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buFontTx/>
              <a:buAutoNum type="alphaUcParenR"/>
            </a:pPr>
            <a:r>
              <a:rPr lang="en-US" sz="2800"/>
              <a:t>  Yes, and I can say why.</a:t>
            </a:r>
          </a:p>
          <a:p>
            <a:pPr eaLnBrk="1" hangingPunct="1">
              <a:buFontTx/>
              <a:buAutoNum type="alphaUcParenR"/>
            </a:pPr>
            <a:r>
              <a:rPr lang="en-US" sz="2800"/>
              <a:t>  No, and I can say why.</a:t>
            </a:r>
            <a:endParaRPr lang="en-US" sz="2800">
              <a:latin typeface="Times New Roman" charset="0"/>
              <a:cs typeface="Times New Roman" charset="0"/>
            </a:endParaRPr>
          </a:p>
          <a:p>
            <a:pPr eaLnBrk="1" hangingPunct="1">
              <a:buFontTx/>
              <a:buAutoNum type="alphaUcParenR"/>
            </a:pPr>
            <a:r>
              <a:rPr lang="en-US" sz="2800">
                <a:cs typeface="Arial" charset="0"/>
              </a:rPr>
              <a:t>  None of the above.</a:t>
            </a:r>
          </a:p>
        </p:txBody>
      </p:sp>
      <p:sp>
        <p:nvSpPr>
          <p:cNvPr id="1031" name="Rectangle 4"/>
          <p:cNvSpPr>
            <a:spLocks noChangeArrowheads="1"/>
          </p:cNvSpPr>
          <p:nvPr/>
        </p:nvSpPr>
        <p:spPr bwMode="auto">
          <a:xfrm>
            <a:off x="6248400" y="2438400"/>
            <a:ext cx="2133600" cy="523875"/>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p>
            <a:r>
              <a:rPr lang="en-US" sz="2800"/>
              <a:t>Proper time</a:t>
            </a:r>
          </a:p>
        </p:txBody>
      </p:sp>
      <p:cxnSp>
        <p:nvCxnSpPr>
          <p:cNvPr id="10" name="Straight Arrow Connector 9"/>
          <p:cNvCxnSpPr/>
          <p:nvPr/>
        </p:nvCxnSpPr>
        <p:spPr>
          <a:xfrm rot="10800000">
            <a:off x="6248400" y="2133600"/>
            <a:ext cx="609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12.37</a:t>
            </a:r>
            <a:endParaRPr lang="en-US" sz="800" dirty="0"/>
          </a:p>
        </p:txBody>
      </p:sp>
    </p:spTree>
    <p:extLst>
      <p:ext uri="{BB962C8B-B14F-4D97-AF65-F5344CB8AC3E}">
        <p14:creationId xmlns:p14="http://schemas.microsoft.com/office/powerpoint/2010/main" val="237065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t>Consider the equation</a:t>
            </a:r>
            <a:endParaRPr lang="en-US" sz="2400" dirty="0"/>
          </a:p>
        </p:txBody>
      </p:sp>
      <p:sp>
        <p:nvSpPr>
          <p:cNvPr id="3" name="Content Placeholder 2"/>
          <p:cNvSpPr>
            <a:spLocks noGrp="1"/>
          </p:cNvSpPr>
          <p:nvPr>
            <p:ph idx="1"/>
          </p:nvPr>
        </p:nvSpPr>
        <p:spPr>
          <a:xfrm>
            <a:off x="457200" y="1900383"/>
            <a:ext cx="8229600" cy="4525963"/>
          </a:xfrm>
        </p:spPr>
        <p:txBody>
          <a:bodyPr/>
          <a:lstStyle/>
          <a:p>
            <a:pPr marL="0" indent="0">
              <a:buNone/>
            </a:pPr>
            <a:r>
              <a:rPr lang="en-US" sz="2400" dirty="0" smtClean="0"/>
              <a:t>How many ordinary equations is that, really?</a:t>
            </a:r>
          </a:p>
          <a:p>
            <a:pPr marL="0" indent="0">
              <a:buNone/>
            </a:pPr>
            <a:endParaRPr lang="en-US" sz="2400" dirty="0"/>
          </a:p>
          <a:p>
            <a:pPr marL="457200" indent="-457200">
              <a:buAutoNum type="alphaUcParenR"/>
            </a:pPr>
            <a:r>
              <a:rPr lang="en-US" sz="2400" dirty="0" smtClean="0"/>
              <a:t>1</a:t>
            </a:r>
          </a:p>
          <a:p>
            <a:pPr marL="457200" indent="-457200">
              <a:buAutoNum type="alphaUcParenR"/>
            </a:pPr>
            <a:r>
              <a:rPr lang="en-US" sz="2400" dirty="0"/>
              <a:t>4</a:t>
            </a:r>
            <a:endParaRPr lang="en-US" sz="2400" dirty="0" smtClean="0"/>
          </a:p>
          <a:p>
            <a:pPr marL="457200" indent="-457200">
              <a:buAutoNum type="alphaUcParenR"/>
            </a:pPr>
            <a:r>
              <a:rPr lang="en-US" sz="2400" dirty="0"/>
              <a:t>6</a:t>
            </a:r>
            <a:endParaRPr lang="en-US" sz="2400" dirty="0" smtClean="0"/>
          </a:p>
          <a:p>
            <a:pPr marL="457200" indent="-457200">
              <a:buAutoNum type="alphaUcParenR"/>
            </a:pPr>
            <a:r>
              <a:rPr lang="en-US" sz="2400" dirty="0" smtClean="0"/>
              <a:t>16</a:t>
            </a:r>
          </a:p>
          <a:p>
            <a:pPr marL="457200" indent="-457200">
              <a:buAutoNum type="alphaUcParenR"/>
            </a:pPr>
            <a:r>
              <a:rPr lang="en-US" sz="2400" dirty="0" smtClean="0"/>
              <a:t>????</a:t>
            </a:r>
            <a:endParaRPr lang="en-US" sz="2400" dirty="0"/>
          </a:p>
        </p:txBody>
      </p:sp>
      <p:graphicFrame>
        <p:nvGraphicFramePr>
          <p:cNvPr id="4" name="Object 8"/>
          <p:cNvGraphicFramePr>
            <a:graphicFrameLocks noChangeAspect="1"/>
          </p:cNvGraphicFramePr>
          <p:nvPr>
            <p:extLst/>
          </p:nvPr>
        </p:nvGraphicFramePr>
        <p:xfrm>
          <a:off x="4122738" y="730250"/>
          <a:ext cx="1444625" cy="1116013"/>
        </p:xfrm>
        <a:graphic>
          <a:graphicData uri="http://schemas.openxmlformats.org/presentationml/2006/ole">
            <mc:AlternateContent xmlns:mc="http://schemas.openxmlformats.org/markup-compatibility/2006">
              <mc:Choice xmlns:v="urn:schemas-microsoft-com:vml" Requires="v">
                <p:oleObj spid="_x0000_s14338" name="Equation" r:id="rId4" imgW="609600" imgH="431800" progId="Equation.3">
                  <p:embed/>
                </p:oleObj>
              </mc:Choice>
              <mc:Fallback>
                <p:oleObj name="Equation" r:id="rId4" imgW="609600" imgH="431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22738" y="730250"/>
                        <a:ext cx="1444625" cy="1116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12.39</a:t>
            </a:r>
            <a:endParaRPr lang="en-US" sz="800" dirty="0"/>
          </a:p>
        </p:txBody>
      </p:sp>
    </p:spTree>
    <p:extLst>
      <p:ext uri="{BB962C8B-B14F-4D97-AF65-F5344CB8AC3E}">
        <p14:creationId xmlns:p14="http://schemas.microsoft.com/office/powerpoint/2010/main" val="37584388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ChangeArrowheads="1"/>
          </p:cNvSpPr>
          <p:nvPr/>
        </p:nvSpPr>
        <p:spPr bwMode="auto">
          <a:xfrm>
            <a:off x="456371" y="784829"/>
            <a:ext cx="7479931" cy="16619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light bulb flashes in the center of a train car that is moving at speed v with respect to the ground.  In the frame of reference of the train car, light wave from the flash strikes the front and back of the train simultaneously.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the frame of reference of the ground, the light strikes the back of the train ___________ (fill in the blank) the light strikes the front of the train.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before 		B) after		C) at the same time as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43713" name="Object 1"/>
          <p:cNvGraphicFramePr>
            <a:graphicFrameLocks noChangeAspect="1"/>
          </p:cNvGraphicFramePr>
          <p:nvPr/>
        </p:nvGraphicFramePr>
        <p:xfrm>
          <a:off x="1714500" y="2777705"/>
          <a:ext cx="4229100" cy="1876425"/>
        </p:xfrm>
        <a:graphic>
          <a:graphicData uri="http://schemas.openxmlformats.org/presentationml/2006/ole">
            <mc:AlternateContent xmlns:mc="http://schemas.openxmlformats.org/markup-compatibility/2006">
              <mc:Choice xmlns:v="urn:schemas-microsoft-com:vml" Requires="v">
                <p:oleObj spid="_x0000_s1027" r:id="rId4" imgW="3571875" imgH="1581150" progId="">
                  <p:embed/>
                </p:oleObj>
              </mc:Choice>
              <mc:Fallback>
                <p:oleObj r:id="rId4" imgW="3571875" imgH="158115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14500" y="2777705"/>
                        <a:ext cx="4229100" cy="1876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456371" y="4977442"/>
            <a:ext cx="7729268" cy="1200329"/>
          </a:xfrm>
          <a:prstGeom prst="rect">
            <a:avLst/>
          </a:prstGeom>
          <a:noFill/>
        </p:spPr>
        <p:txBody>
          <a:bodyPr wrap="square" rtlCol="0">
            <a:spAutoFit/>
          </a:bodyPr>
          <a:lstStyle/>
          <a:p>
            <a:r>
              <a:rPr lang="en-US" dirty="0" smtClean="0"/>
              <a:t>Events that are simultaneous in one frame are not simultaneous in other frames.</a:t>
            </a:r>
          </a:p>
          <a:p>
            <a:r>
              <a:rPr lang="en-US" dirty="0" smtClean="0"/>
              <a:t>There is no such a thing as “now”.  The time “now” in the Andromeda galaxy, depends on whether we are in the Earth rest frame or the Andromeda rest frame, or…</a:t>
            </a:r>
            <a:endParaRPr lang="en-US" dirty="0"/>
          </a:p>
        </p:txBody>
      </p:sp>
      <p:sp>
        <p:nvSpPr>
          <p:cNvPr id="6"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12.4</a:t>
            </a:r>
            <a:endParaRPr lang="en-US" sz="800" dirty="0"/>
          </a:p>
        </p:txBody>
      </p:sp>
    </p:spTree>
    <p:extLst>
      <p:ext uri="{BB962C8B-B14F-4D97-AF65-F5344CB8AC3E}">
        <p14:creationId xmlns:p14="http://schemas.microsoft.com/office/powerpoint/2010/main" val="4257446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523" y="577970"/>
            <a:ext cx="1699405" cy="1143000"/>
          </a:xfrm>
        </p:spPr>
        <p:txBody>
          <a:bodyPr>
            <a:normAutofit/>
          </a:bodyPr>
          <a:lstStyle/>
          <a:p>
            <a:r>
              <a:rPr lang="en-US" sz="2800" dirty="0" smtClean="0"/>
              <a:t>Light clock</a:t>
            </a:r>
            <a:endParaRPr lang="en-US" sz="2800" dirty="0"/>
          </a:p>
        </p:txBody>
      </p:sp>
      <p:sp>
        <p:nvSpPr>
          <p:cNvPr id="4" name="Rectangle 3"/>
          <p:cNvSpPr/>
          <p:nvPr/>
        </p:nvSpPr>
        <p:spPr>
          <a:xfrm>
            <a:off x="2156606" y="1971932"/>
            <a:ext cx="733245" cy="1466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Arc 5"/>
          <p:cNvSpPr/>
          <p:nvPr/>
        </p:nvSpPr>
        <p:spPr>
          <a:xfrm>
            <a:off x="2467160" y="2825948"/>
            <a:ext cx="336431" cy="897146"/>
          </a:xfrm>
          <a:prstGeom prst="arc">
            <a:avLst>
              <a:gd name="adj1" fmla="val 3530445"/>
              <a:gd name="adj2" fmla="val 7300530"/>
            </a:avLst>
          </a:prstGeom>
          <a:ln>
            <a:solidFill>
              <a:schemeClr val="tx1"/>
            </a:solidFill>
            <a:tailEnd type="none" w="med"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8" name="Straight Arrow Connector 7"/>
          <p:cNvCxnSpPr/>
          <p:nvPr/>
        </p:nvCxnSpPr>
        <p:spPr>
          <a:xfrm rot="5400000" flipH="1" flipV="1">
            <a:off x="1651961" y="2838888"/>
            <a:ext cx="1440612" cy="1"/>
          </a:xfrm>
          <a:prstGeom prst="straightConnector1">
            <a:avLst/>
          </a:prstGeom>
          <a:ln w="63500">
            <a:solidFill>
              <a:srgbClr val="FFC000"/>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rot="5400000">
            <a:off x="1902126" y="2838887"/>
            <a:ext cx="1440613" cy="1588"/>
          </a:xfrm>
          <a:prstGeom prst="straightConnector1">
            <a:avLst/>
          </a:prstGeom>
          <a:ln w="63500">
            <a:solidFill>
              <a:srgbClr val="FFC000"/>
            </a:solidFill>
            <a:tailEnd type="arrow"/>
          </a:ln>
        </p:spPr>
        <p:style>
          <a:lnRef idx="2">
            <a:schemeClr val="accent1"/>
          </a:lnRef>
          <a:fillRef idx="0">
            <a:schemeClr val="accent1"/>
          </a:fillRef>
          <a:effectRef idx="1">
            <a:schemeClr val="accent1"/>
          </a:effectRef>
          <a:fontRef idx="minor">
            <a:schemeClr val="tx1"/>
          </a:fontRef>
        </p:style>
      </p:cxnSp>
      <p:sp>
        <p:nvSpPr>
          <p:cNvPr id="12" name="Sun 11"/>
          <p:cNvSpPr/>
          <p:nvPr/>
        </p:nvSpPr>
        <p:spPr>
          <a:xfrm>
            <a:off x="2204050" y="3365893"/>
            <a:ext cx="336431" cy="388189"/>
          </a:xfrm>
          <a:prstGeom prst="sun">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1363313" y="3879973"/>
            <a:ext cx="2796821" cy="369332"/>
          </a:xfrm>
          <a:prstGeom prst="rect">
            <a:avLst/>
          </a:prstGeom>
          <a:noFill/>
        </p:spPr>
        <p:txBody>
          <a:bodyPr wrap="square" rtlCol="0">
            <a:spAutoFit/>
          </a:bodyPr>
          <a:lstStyle/>
          <a:p>
            <a:r>
              <a:rPr lang="en-US" dirty="0" smtClean="0"/>
              <a:t>Rest frame of clock  Δt</a:t>
            </a:r>
            <a:r>
              <a:rPr lang="en-US" baseline="-25000" dirty="0" smtClean="0"/>
              <a:t>0</a:t>
            </a:r>
            <a:endParaRPr lang="en-US" baseline="-25000" dirty="0"/>
          </a:p>
        </p:txBody>
      </p:sp>
      <p:sp>
        <p:nvSpPr>
          <p:cNvPr id="16" name="Rectangle 15"/>
          <p:cNvSpPr/>
          <p:nvPr/>
        </p:nvSpPr>
        <p:spPr>
          <a:xfrm>
            <a:off x="6055741" y="1972725"/>
            <a:ext cx="733245" cy="1466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Arc 16"/>
          <p:cNvSpPr/>
          <p:nvPr/>
        </p:nvSpPr>
        <p:spPr>
          <a:xfrm>
            <a:off x="7789653" y="2794960"/>
            <a:ext cx="336431" cy="897146"/>
          </a:xfrm>
          <a:prstGeom prst="arc">
            <a:avLst>
              <a:gd name="adj1" fmla="val 3530445"/>
              <a:gd name="adj2" fmla="val 7300530"/>
            </a:avLst>
          </a:prstGeom>
          <a:ln>
            <a:solidFill>
              <a:schemeClr val="tx1"/>
            </a:solidFill>
            <a:tailEnd type="none" w="med"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8" name="Straight Arrow Connector 17"/>
          <p:cNvCxnSpPr>
            <a:endCxn id="16" idx="2"/>
          </p:cNvCxnSpPr>
          <p:nvPr/>
        </p:nvCxnSpPr>
        <p:spPr>
          <a:xfrm rot="5400000" flipH="1" flipV="1">
            <a:off x="5036463" y="2142306"/>
            <a:ext cx="1408833" cy="1362970"/>
          </a:xfrm>
          <a:prstGeom prst="straightConnector1">
            <a:avLst/>
          </a:prstGeom>
          <a:ln w="63500">
            <a:solidFill>
              <a:srgbClr val="FFC000"/>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6488654" y="2118579"/>
            <a:ext cx="1499407" cy="1440616"/>
          </a:xfrm>
          <a:prstGeom prst="straightConnector1">
            <a:avLst/>
          </a:prstGeom>
          <a:ln w="63500">
            <a:solidFill>
              <a:srgbClr val="FFC000"/>
            </a:solidFill>
            <a:tailEnd type="arrow"/>
          </a:ln>
        </p:spPr>
        <p:style>
          <a:lnRef idx="2">
            <a:schemeClr val="accent1"/>
          </a:lnRef>
          <a:fillRef idx="0">
            <a:schemeClr val="accent1"/>
          </a:fillRef>
          <a:effectRef idx="1">
            <a:schemeClr val="accent1"/>
          </a:effectRef>
          <a:fontRef idx="minor">
            <a:schemeClr val="tx1"/>
          </a:fontRef>
        </p:style>
      </p:cxnSp>
      <p:sp>
        <p:nvSpPr>
          <p:cNvPr id="20" name="Sun 19"/>
          <p:cNvSpPr/>
          <p:nvPr/>
        </p:nvSpPr>
        <p:spPr>
          <a:xfrm>
            <a:off x="4891178" y="3334905"/>
            <a:ext cx="336431" cy="388189"/>
          </a:xfrm>
          <a:prstGeom prst="sun">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672479" y="3879973"/>
            <a:ext cx="2117173" cy="369332"/>
          </a:xfrm>
          <a:prstGeom prst="rect">
            <a:avLst/>
          </a:prstGeom>
          <a:noFill/>
        </p:spPr>
        <p:txBody>
          <a:bodyPr wrap="square" rtlCol="0">
            <a:spAutoFit/>
          </a:bodyPr>
          <a:lstStyle/>
          <a:p>
            <a:r>
              <a:rPr lang="en-US" dirty="0" smtClean="0"/>
              <a:t>Moving frame   Δt  </a:t>
            </a:r>
            <a:endParaRPr lang="en-US" dirty="0"/>
          </a:p>
        </p:txBody>
      </p:sp>
      <p:sp>
        <p:nvSpPr>
          <p:cNvPr id="24" name="Rectangle 23"/>
          <p:cNvSpPr/>
          <p:nvPr/>
        </p:nvSpPr>
        <p:spPr>
          <a:xfrm>
            <a:off x="4735901" y="1978476"/>
            <a:ext cx="733245" cy="146649"/>
          </a:xfrm>
          <a:prstGeom prst="rect">
            <a:avLst/>
          </a:prstGeom>
          <a:noFill/>
          <a:ln>
            <a:solidFill>
              <a:schemeClr val="tx1"/>
            </a:solidFill>
            <a:prstDash val="lg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7423030" y="1971930"/>
            <a:ext cx="733245" cy="146649"/>
          </a:xfrm>
          <a:prstGeom prst="rect">
            <a:avLst/>
          </a:prstGeom>
          <a:noFill/>
          <a:ln>
            <a:solidFill>
              <a:schemeClr val="tx1"/>
            </a:solidFill>
            <a:prstDash val="lg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Sun 25"/>
          <p:cNvSpPr/>
          <p:nvPr/>
        </p:nvSpPr>
        <p:spPr>
          <a:xfrm>
            <a:off x="6126345" y="3365893"/>
            <a:ext cx="336431" cy="388189"/>
          </a:xfrm>
          <a:prstGeom prst="sun">
            <a:avLst/>
          </a:prstGeom>
          <a:noFill/>
          <a:ln>
            <a:solidFill>
              <a:schemeClr val="tx1"/>
            </a:solidFill>
            <a:prstDash val="lg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Sun 27"/>
          <p:cNvSpPr/>
          <p:nvPr/>
        </p:nvSpPr>
        <p:spPr>
          <a:xfrm>
            <a:off x="7453222" y="3365893"/>
            <a:ext cx="336431" cy="388189"/>
          </a:xfrm>
          <a:prstGeom prst="sun">
            <a:avLst/>
          </a:prstGeom>
          <a:noFill/>
          <a:ln>
            <a:solidFill>
              <a:schemeClr val="tx1"/>
            </a:solidFill>
            <a:prstDash val="lg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Arc 28"/>
          <p:cNvSpPr/>
          <p:nvPr/>
        </p:nvSpPr>
        <p:spPr>
          <a:xfrm>
            <a:off x="6462776" y="2794960"/>
            <a:ext cx="336431" cy="897146"/>
          </a:xfrm>
          <a:prstGeom prst="arc">
            <a:avLst>
              <a:gd name="adj1" fmla="val 3530445"/>
              <a:gd name="adj2" fmla="val 7300530"/>
            </a:avLst>
          </a:prstGeom>
          <a:ln w="12700">
            <a:solidFill>
              <a:schemeClr val="tx1"/>
            </a:solidFill>
            <a:prstDash val="dash"/>
            <a:tailEnd type="none" w="med"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Arc 29"/>
          <p:cNvSpPr/>
          <p:nvPr/>
        </p:nvSpPr>
        <p:spPr>
          <a:xfrm>
            <a:off x="5206044" y="2794960"/>
            <a:ext cx="336431" cy="897146"/>
          </a:xfrm>
          <a:prstGeom prst="arc">
            <a:avLst>
              <a:gd name="adj1" fmla="val 3530445"/>
              <a:gd name="adj2" fmla="val 7300530"/>
            </a:avLst>
          </a:prstGeom>
          <a:ln w="12700">
            <a:solidFill>
              <a:schemeClr val="tx1"/>
            </a:solidFill>
            <a:prstDash val="dash"/>
            <a:tailEnd type="none" w="med"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TextBox 30"/>
          <p:cNvSpPr txBox="1"/>
          <p:nvPr/>
        </p:nvSpPr>
        <p:spPr>
          <a:xfrm>
            <a:off x="1401953" y="4606506"/>
            <a:ext cx="6978449" cy="646331"/>
          </a:xfrm>
          <a:prstGeom prst="rect">
            <a:avLst/>
          </a:prstGeom>
          <a:noFill/>
        </p:spPr>
        <p:txBody>
          <a:bodyPr wrap="none" rtlCol="0">
            <a:spAutoFit/>
          </a:bodyPr>
          <a:lstStyle/>
          <a:p>
            <a:r>
              <a:rPr lang="en-US" dirty="0" smtClean="0"/>
              <a:t>In which frame of reference is the time between tics of the clock </a:t>
            </a:r>
            <a:r>
              <a:rPr lang="en-US" b="1" dirty="0" smtClean="0"/>
              <a:t>longer</a:t>
            </a:r>
            <a:r>
              <a:rPr lang="en-US" dirty="0" smtClean="0"/>
              <a:t>?</a:t>
            </a:r>
          </a:p>
          <a:p>
            <a:r>
              <a:rPr lang="en-US" dirty="0" smtClean="0"/>
              <a:t>A) Rest frame of clock	B) moving frame	C) no difference</a:t>
            </a:r>
            <a:endParaRPr lang="en-US" dirty="0"/>
          </a:p>
        </p:txBody>
      </p:sp>
      <p:sp>
        <p:nvSpPr>
          <p:cNvPr id="33" name="TextBox 32"/>
          <p:cNvSpPr txBox="1"/>
          <p:nvPr/>
        </p:nvSpPr>
        <p:spPr>
          <a:xfrm>
            <a:off x="1246676" y="5564038"/>
            <a:ext cx="2928366" cy="369332"/>
          </a:xfrm>
          <a:prstGeom prst="rect">
            <a:avLst/>
          </a:prstGeom>
          <a:noFill/>
        </p:spPr>
        <p:txBody>
          <a:bodyPr wrap="none" rtlCol="0">
            <a:spAutoFit/>
          </a:bodyPr>
          <a:lstStyle/>
          <a:p>
            <a:r>
              <a:rPr lang="en-US" dirty="0" smtClean="0"/>
              <a:t>“Moving clocks run slower”:  </a:t>
            </a:r>
            <a:endParaRPr lang="en-US" dirty="0"/>
          </a:p>
        </p:txBody>
      </p:sp>
      <p:graphicFrame>
        <p:nvGraphicFramePr>
          <p:cNvPr id="246786" name="Object 2"/>
          <p:cNvGraphicFramePr>
            <a:graphicFrameLocks noChangeAspect="1"/>
          </p:cNvGraphicFramePr>
          <p:nvPr/>
        </p:nvGraphicFramePr>
        <p:xfrm>
          <a:off x="4160134" y="5564038"/>
          <a:ext cx="1578635" cy="558779"/>
        </p:xfrm>
        <a:graphic>
          <a:graphicData uri="http://schemas.openxmlformats.org/presentationml/2006/ole">
            <mc:AlternateContent xmlns:mc="http://schemas.openxmlformats.org/markup-compatibility/2006">
              <mc:Choice xmlns:v="urn:schemas-microsoft-com:vml" Requires="v">
                <p:oleObj spid="_x0000_s2051" name="Equation" r:id="rId4" imgW="647640" imgH="228600" progId="Equation.3">
                  <p:embed/>
                </p:oleObj>
              </mc:Choice>
              <mc:Fallback>
                <p:oleObj name="Equation" r:id="rId4" imgW="64764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60134" y="5564038"/>
                        <a:ext cx="1578635" cy="5587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6" name="Straight Arrow Connector 35"/>
          <p:cNvCxnSpPr/>
          <p:nvPr/>
        </p:nvCxnSpPr>
        <p:spPr>
          <a:xfrm>
            <a:off x="6023394" y="1719382"/>
            <a:ext cx="79794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6219635" y="1350050"/>
            <a:ext cx="637897" cy="369332"/>
          </a:xfrm>
          <a:prstGeom prst="rect">
            <a:avLst/>
          </a:prstGeom>
          <a:noFill/>
        </p:spPr>
        <p:txBody>
          <a:bodyPr wrap="square" rtlCol="0">
            <a:spAutoFit/>
          </a:bodyPr>
          <a:lstStyle/>
          <a:p>
            <a:r>
              <a:rPr lang="en-US" dirty="0" smtClean="0"/>
              <a:t>v</a:t>
            </a:r>
            <a:endParaRPr lang="en-US" dirty="0"/>
          </a:p>
        </p:txBody>
      </p:sp>
      <p:sp>
        <p:nvSpPr>
          <p:cNvPr id="32"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12.5</a:t>
            </a:r>
            <a:endParaRPr lang="en-US" sz="800" dirty="0"/>
          </a:p>
        </p:txBody>
      </p:sp>
    </p:spTree>
    <p:extLst>
      <p:ext uri="{BB962C8B-B14F-4D97-AF65-F5344CB8AC3E}">
        <p14:creationId xmlns:p14="http://schemas.microsoft.com/office/powerpoint/2010/main" val="3646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67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700" y="215900"/>
            <a:ext cx="8273009" cy="3416320"/>
          </a:xfrm>
          <a:prstGeom prst="rect">
            <a:avLst/>
          </a:prstGeom>
          <a:noFill/>
        </p:spPr>
        <p:txBody>
          <a:bodyPr wrap="none" rtlCol="0">
            <a:spAutoFit/>
          </a:bodyPr>
          <a:lstStyle/>
          <a:p>
            <a:r>
              <a:rPr lang="en-US" sz="2400" i="1" dirty="0" smtClean="0"/>
              <a:t>I flash a </a:t>
            </a:r>
            <a:r>
              <a:rPr lang="en-US" sz="2400" i="1" dirty="0" err="1" smtClean="0"/>
              <a:t>lightbulb</a:t>
            </a:r>
            <a:r>
              <a:rPr lang="en-US" sz="2400" i="1" dirty="0" smtClean="0"/>
              <a:t> </a:t>
            </a:r>
            <a:r>
              <a:rPr lang="en-US" sz="2400" dirty="0" smtClean="0"/>
              <a:t>(event 1). </a:t>
            </a:r>
            <a:br>
              <a:rPr lang="en-US" sz="2400" dirty="0" smtClean="0"/>
            </a:br>
            <a:r>
              <a:rPr lang="en-US" sz="2400" dirty="0" smtClean="0"/>
              <a:t>The light reaches a mirror, and </a:t>
            </a:r>
            <a:br>
              <a:rPr lang="en-US" sz="2400" dirty="0" smtClean="0"/>
            </a:br>
            <a:r>
              <a:rPr lang="en-US" sz="2400" i="1" dirty="0" smtClean="0"/>
              <a:t>returns to me </a:t>
            </a:r>
            <a:r>
              <a:rPr lang="en-US" sz="2400" dirty="0" smtClean="0"/>
              <a:t>(event 2) </a:t>
            </a:r>
          </a:p>
          <a:p>
            <a:r>
              <a:rPr lang="en-US" sz="800" dirty="0" smtClean="0"/>
              <a:t/>
            </a:r>
            <a:br>
              <a:rPr lang="en-US" sz="800" dirty="0" smtClean="0"/>
            </a:br>
            <a:r>
              <a:rPr lang="en-US" sz="2400" dirty="0" smtClean="0"/>
              <a:t>I measure the time </a:t>
            </a:r>
            <a:r>
              <a:rPr lang="en-US" sz="2400" dirty="0" err="1" smtClean="0"/>
              <a:t>Δt</a:t>
            </a:r>
            <a:r>
              <a:rPr lang="en-US" sz="2400" dirty="0" smtClean="0"/>
              <a:t> =t</a:t>
            </a:r>
            <a:r>
              <a:rPr lang="en-US" sz="2400" baseline="-25000" dirty="0" smtClean="0"/>
              <a:t>2</a:t>
            </a:r>
            <a:r>
              <a:rPr lang="en-US" sz="2400" dirty="0" smtClean="0"/>
              <a:t>-t</a:t>
            </a:r>
            <a:r>
              <a:rPr lang="en-US" sz="2400" baseline="-25000" dirty="0" smtClean="0"/>
              <a:t>1</a:t>
            </a:r>
            <a:r>
              <a:rPr lang="en-US" sz="2400" dirty="0" smtClean="0"/>
              <a:t> for the complete trip of the light.</a:t>
            </a:r>
          </a:p>
          <a:p>
            <a:endParaRPr lang="en-US" sz="800" dirty="0" smtClean="0"/>
          </a:p>
          <a:p>
            <a:r>
              <a:rPr lang="en-US" sz="2400" dirty="0" smtClean="0"/>
              <a:t>A long train was passing (speed v) during this experiment. </a:t>
            </a:r>
          </a:p>
          <a:p>
            <a:r>
              <a:rPr lang="en-US" sz="2400" i="1" dirty="0" smtClean="0">
                <a:solidFill>
                  <a:srgbClr val="660066"/>
                </a:solidFill>
              </a:rPr>
              <a:t>In the reference frame of the train, </a:t>
            </a:r>
            <a:r>
              <a:rPr lang="en-US" sz="2400" dirty="0" smtClean="0">
                <a:solidFill>
                  <a:srgbClr val="660066"/>
                </a:solidFill>
              </a:rPr>
              <a:t>what is the interval </a:t>
            </a:r>
            <a:r>
              <a:rPr lang="en-US" sz="2400" dirty="0" err="1" smtClean="0">
                <a:solidFill>
                  <a:srgbClr val="660066"/>
                </a:solidFill>
              </a:rPr>
              <a:t>Δt</a:t>
            </a:r>
            <a:r>
              <a:rPr lang="en-US" sz="2400" dirty="0" smtClean="0">
                <a:solidFill>
                  <a:srgbClr val="660066"/>
                </a:solidFill>
              </a:rPr>
              <a:t>’ </a:t>
            </a:r>
          </a:p>
          <a:p>
            <a:r>
              <a:rPr lang="en-US" sz="2400" dirty="0" smtClean="0">
                <a:solidFill>
                  <a:srgbClr val="660066"/>
                </a:solidFill>
              </a:rPr>
              <a:t>between those two events? </a:t>
            </a:r>
          </a:p>
          <a:p>
            <a:endParaRPr lang="en-US" sz="800" dirty="0" smtClean="0"/>
          </a:p>
          <a:p>
            <a:r>
              <a:rPr lang="en-US" sz="2400" dirty="0" smtClean="0"/>
              <a:t>(As usual,                     )  </a:t>
            </a:r>
            <a:endParaRPr lang="en-US" sz="2400" i="1" dirty="0"/>
          </a:p>
        </p:txBody>
      </p:sp>
      <p:graphicFrame>
        <p:nvGraphicFramePr>
          <p:cNvPr id="3" name="Object 2"/>
          <p:cNvGraphicFramePr>
            <a:graphicFrameLocks noChangeAspect="1"/>
          </p:cNvGraphicFramePr>
          <p:nvPr>
            <p:extLst/>
          </p:nvPr>
        </p:nvGraphicFramePr>
        <p:xfrm>
          <a:off x="1625599" y="3121616"/>
          <a:ext cx="1730375" cy="764584"/>
        </p:xfrm>
        <a:graphic>
          <a:graphicData uri="http://schemas.openxmlformats.org/presentationml/2006/ole">
            <mc:AlternateContent xmlns:mc="http://schemas.openxmlformats.org/markup-compatibility/2006">
              <mc:Choice xmlns:v="urn:schemas-microsoft-com:vml" Requires="v">
                <p:oleObj spid="_x0000_s3076" name="Equation" r:id="rId4" imgW="977900" imgH="431800" progId="Equation.3">
                  <p:embed/>
                </p:oleObj>
              </mc:Choice>
              <mc:Fallback>
                <p:oleObj name="Equation" r:id="rId4" imgW="977900" imgH="431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5599" y="3121616"/>
                        <a:ext cx="1730375" cy="7645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extLst/>
          </p:nvPr>
        </p:nvGraphicFramePr>
        <p:xfrm>
          <a:off x="225425" y="3874552"/>
          <a:ext cx="8231284" cy="481696"/>
        </p:xfrm>
        <a:graphic>
          <a:graphicData uri="http://schemas.openxmlformats.org/presentationml/2006/ole">
            <mc:AlternateContent xmlns:mc="http://schemas.openxmlformats.org/markup-compatibility/2006">
              <mc:Choice xmlns:v="urn:schemas-microsoft-com:vml" Requires="v">
                <p:oleObj spid="_x0000_s3077" name="Equation" r:id="rId6" imgW="3479800" imgH="203200" progId="Equation.3">
                  <p:embed/>
                </p:oleObj>
              </mc:Choice>
              <mc:Fallback>
                <p:oleObj name="Equation" r:id="rId6" imgW="3479800" imgH="2032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5425" y="3874552"/>
                        <a:ext cx="8231284" cy="4816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190500" y="4401234"/>
            <a:ext cx="8024102" cy="830997"/>
          </a:xfrm>
          <a:prstGeom prst="rect">
            <a:avLst/>
          </a:prstGeom>
          <a:noFill/>
        </p:spPr>
        <p:txBody>
          <a:bodyPr wrap="none" rtlCol="0">
            <a:spAutoFit/>
          </a:bodyPr>
          <a:lstStyle/>
          <a:p>
            <a:r>
              <a:rPr lang="en-US" sz="2400" dirty="0" smtClean="0"/>
              <a:t>D) I’m sure it’s either B or C, but I’m NOT sure which one!</a:t>
            </a:r>
          </a:p>
          <a:p>
            <a:r>
              <a:rPr lang="en-US" sz="2400" dirty="0" smtClean="0"/>
              <a:t>E) I’m pretty sure it’s “none of the above”</a:t>
            </a:r>
            <a:endParaRPr lang="en-US" sz="2400" dirty="0"/>
          </a:p>
        </p:txBody>
      </p:sp>
      <p:sp>
        <p:nvSpPr>
          <p:cNvPr id="6"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12.7</a:t>
            </a:r>
            <a:endParaRPr lang="en-US" sz="800" dirty="0"/>
          </a:p>
        </p:txBody>
      </p:sp>
    </p:spTree>
    <p:extLst>
      <p:ext uri="{BB962C8B-B14F-4D97-AF65-F5344CB8AC3E}">
        <p14:creationId xmlns:p14="http://schemas.microsoft.com/office/powerpoint/2010/main" val="233130781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ChangeArrowheads="1"/>
          </p:cNvSpPr>
          <p:nvPr/>
        </p:nvSpPr>
        <p:spPr bwMode="auto">
          <a:xfrm>
            <a:off x="493712" y="609600"/>
            <a:ext cx="8053387" cy="830997"/>
          </a:xfrm>
          <a:prstGeom prst="rect">
            <a:avLst/>
          </a:prstGeom>
          <a:noFill/>
          <a:ln w="9525">
            <a:noFill/>
            <a:miter lim="800000"/>
            <a:headEnd/>
            <a:tailEnd/>
          </a:ln>
        </p:spPr>
        <p:txBody>
          <a:bodyPr wrap="square">
            <a:prstTxWarp prst="textNoShape">
              <a:avLst/>
            </a:prstTxWarp>
            <a:spAutoFit/>
          </a:bodyPr>
          <a:lstStyle/>
          <a:p>
            <a:pPr defTabSz="914400"/>
            <a:r>
              <a:rPr lang="en-US" sz="2400" dirty="0">
                <a:solidFill>
                  <a:srgbClr val="000000"/>
                </a:solidFill>
              </a:rPr>
              <a:t>Can one change the order of events in time </a:t>
            </a:r>
            <a:r>
              <a:rPr lang="en-US" sz="2400" dirty="0" smtClean="0">
                <a:solidFill>
                  <a:srgbClr val="000000"/>
                </a:solidFill>
              </a:rPr>
              <a:t/>
            </a:r>
            <a:br>
              <a:rPr lang="en-US" sz="2400" dirty="0" smtClean="0">
                <a:solidFill>
                  <a:srgbClr val="000000"/>
                </a:solidFill>
              </a:rPr>
            </a:br>
            <a:r>
              <a:rPr lang="en-US" sz="2400" dirty="0" smtClean="0">
                <a:solidFill>
                  <a:srgbClr val="000000"/>
                </a:solidFill>
              </a:rPr>
              <a:t>by measuring </a:t>
            </a:r>
            <a:r>
              <a:rPr lang="en-US" sz="2400" dirty="0">
                <a:solidFill>
                  <a:srgbClr val="000000"/>
                </a:solidFill>
              </a:rPr>
              <a:t>them </a:t>
            </a:r>
            <a:r>
              <a:rPr lang="en-US" sz="2400" dirty="0" smtClean="0">
                <a:solidFill>
                  <a:srgbClr val="000000"/>
                </a:solidFill>
              </a:rPr>
              <a:t>in </a:t>
            </a:r>
            <a:r>
              <a:rPr lang="en-US" sz="2400" dirty="0">
                <a:solidFill>
                  <a:srgbClr val="000000"/>
                </a:solidFill>
              </a:rPr>
              <a:t>a different inertial reference frame?</a:t>
            </a:r>
          </a:p>
        </p:txBody>
      </p:sp>
      <p:sp>
        <p:nvSpPr>
          <p:cNvPr id="60420" name="TextBox 7"/>
          <p:cNvSpPr txBox="1">
            <a:spLocks noChangeArrowheads="1"/>
          </p:cNvSpPr>
          <p:nvPr/>
        </p:nvSpPr>
        <p:spPr bwMode="auto">
          <a:xfrm>
            <a:off x="2209800" y="2895600"/>
            <a:ext cx="2185988" cy="1200150"/>
          </a:xfrm>
          <a:prstGeom prst="rect">
            <a:avLst/>
          </a:prstGeom>
          <a:noFill/>
          <a:ln w="9525">
            <a:noFill/>
            <a:miter lim="800000"/>
            <a:headEnd/>
            <a:tailEnd/>
          </a:ln>
        </p:spPr>
        <p:txBody>
          <a:bodyPr wrap="none">
            <a:prstTxWarp prst="textNoShape">
              <a:avLst/>
            </a:prstTxWarp>
            <a:spAutoFit/>
          </a:bodyPr>
          <a:lstStyle/>
          <a:p>
            <a:pPr marL="457200" indent="-457200">
              <a:buFontTx/>
              <a:buAutoNum type="alphaUcPeriod"/>
            </a:pPr>
            <a:r>
              <a:rPr lang="en-US" sz="2400"/>
              <a:t>Always</a:t>
            </a:r>
          </a:p>
          <a:p>
            <a:pPr marL="457200" indent="-457200">
              <a:buFontTx/>
              <a:buAutoNum type="alphaUcPeriod"/>
            </a:pPr>
            <a:r>
              <a:rPr lang="en-US" sz="2400"/>
              <a:t>Sometimes</a:t>
            </a:r>
          </a:p>
          <a:p>
            <a:pPr marL="457200" indent="-457200">
              <a:buFontTx/>
              <a:buAutoNum type="alphaUcPeriod"/>
            </a:pPr>
            <a:r>
              <a:rPr lang="en-US" sz="2400"/>
              <a:t>Never</a:t>
            </a:r>
          </a:p>
        </p:txBody>
      </p:sp>
      <p:sp>
        <p:nvSpPr>
          <p:cNvPr id="5"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12.10</a:t>
            </a:r>
            <a:endParaRPr lang="en-US" sz="800" dirty="0"/>
          </a:p>
        </p:txBody>
      </p:sp>
    </p:spTree>
    <p:extLst>
      <p:ext uri="{BB962C8B-B14F-4D97-AF65-F5344CB8AC3E}">
        <p14:creationId xmlns:p14="http://schemas.microsoft.com/office/powerpoint/2010/main" val="12620169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84713"/>
            <a:ext cx="7891153" cy="715488"/>
          </a:xfrm>
        </p:spPr>
        <p:txBody>
          <a:bodyPr>
            <a:normAutofit fontScale="92500"/>
          </a:bodyPr>
          <a:lstStyle/>
          <a:p>
            <a:pPr>
              <a:buNone/>
            </a:pPr>
            <a:r>
              <a:rPr lang="en-US" dirty="0" smtClean="0"/>
              <a:t>The interval between two particular events is positive:</a:t>
            </a:r>
            <a:endParaRPr lang="en-US" dirty="0"/>
          </a:p>
        </p:txBody>
      </p:sp>
      <p:graphicFrame>
        <p:nvGraphicFramePr>
          <p:cNvPr id="249858" name="Object 2"/>
          <p:cNvGraphicFramePr>
            <a:graphicFrameLocks noChangeAspect="1"/>
          </p:cNvGraphicFramePr>
          <p:nvPr/>
        </p:nvGraphicFramePr>
        <p:xfrm>
          <a:off x="2479675" y="1622425"/>
          <a:ext cx="3224213" cy="592138"/>
        </p:xfrm>
        <a:graphic>
          <a:graphicData uri="http://schemas.openxmlformats.org/presentationml/2006/ole">
            <mc:AlternateContent xmlns:mc="http://schemas.openxmlformats.org/markup-compatibility/2006">
              <mc:Choice xmlns:v="urn:schemas-microsoft-com:vml" Requires="v">
                <p:oleObj spid="_x0000_s4099" name="Equation" r:id="rId4" imgW="1358640" imgH="228600" progId="Equation.3">
                  <p:embed/>
                </p:oleObj>
              </mc:Choice>
              <mc:Fallback>
                <p:oleObj name="Equation" r:id="rId4" imgW="135864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9675" y="1622425"/>
                        <a:ext cx="3224213" cy="592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Content Placeholder 2"/>
          <p:cNvSpPr txBox="1">
            <a:spLocks/>
          </p:cNvSpPr>
          <p:nvPr/>
        </p:nvSpPr>
        <p:spPr>
          <a:xfrm>
            <a:off x="457200" y="2778825"/>
            <a:ext cx="7891153" cy="2588821"/>
          </a:xfrm>
          <a:prstGeom prst="rect">
            <a:avLst/>
          </a:prstGeom>
        </p:spPr>
        <p:txBody>
          <a:bodyPr vert="horz" lIns="91440" tIns="45720" rIns="91440" bIns="45720" rtlCol="0">
            <a:normAutofit lnSpcReduction="10000"/>
          </a:bodyPr>
          <a:lstStyle/>
          <a:p>
            <a:pPr marR="0" lvl="0"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Could these events be causally connected?</a:t>
            </a:r>
            <a:r>
              <a:rPr kumimoji="0" lang="en-US" sz="3200" b="0" i="0" u="none" strike="noStrike" kern="1200" cap="none" spc="0" normalizeH="0" noProof="0" dirty="0" smtClean="0">
                <a:ln>
                  <a:noFill/>
                </a:ln>
                <a:solidFill>
                  <a:schemeClr val="tx1"/>
                </a:solidFill>
                <a:effectLst/>
                <a:uLnTx/>
                <a:uFillTx/>
                <a:latin typeface="+mn-lt"/>
                <a:ea typeface="+mn-ea"/>
                <a:cs typeface="+mn-cs"/>
              </a:rPr>
              <a:t>  That is, could one of these events have caused the other? </a:t>
            </a:r>
          </a:p>
          <a:p>
            <a:pPr marL="514350" marR="0" lvl="0" indent="-514350" defTabSz="457200" rtl="0" eaLnBrk="1" fontAlgn="auto" latinLnBrk="0" hangingPunct="1">
              <a:lnSpc>
                <a:spcPct val="100000"/>
              </a:lnSpc>
              <a:spcBef>
                <a:spcPct val="20000"/>
              </a:spcBef>
              <a:spcAft>
                <a:spcPts val="0"/>
              </a:spcAft>
              <a:buClrTx/>
              <a:buSzTx/>
              <a:buFont typeface="Arial"/>
              <a:buAutoNum type="alphaUcParenR"/>
              <a:tabLst/>
              <a:defRPr/>
            </a:pPr>
            <a:r>
              <a:rPr lang="en-US" sz="3200" dirty="0" smtClean="0"/>
              <a:t>Yes    B) No		</a:t>
            </a:r>
          </a:p>
          <a:p>
            <a:pPr marL="514350" marR="0" lvl="0" indent="-514350" defTabSz="457200" rtl="0" eaLnBrk="1" fontAlgn="auto" latinLnBrk="0" hangingPunct="1">
              <a:lnSpc>
                <a:spcPct val="100000"/>
              </a:lnSpc>
              <a:spcBef>
                <a:spcPct val="20000"/>
              </a:spcBef>
              <a:spcAft>
                <a:spcPts val="0"/>
              </a:spcAft>
              <a:buClrTx/>
              <a:buSzTx/>
              <a:tabLst/>
              <a:defRPr/>
            </a:pPr>
            <a:r>
              <a:rPr lang="en-US" sz="3200" dirty="0" smtClean="0"/>
              <a:t>C) Answer depends on the frame of reference</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12.11</a:t>
            </a:r>
            <a:endParaRPr lang="en-US" sz="800" dirty="0"/>
          </a:p>
        </p:txBody>
      </p:sp>
    </p:spTree>
    <p:extLst>
      <p:ext uri="{BB962C8B-B14F-4D97-AF65-F5344CB8AC3E}">
        <p14:creationId xmlns:p14="http://schemas.microsoft.com/office/powerpoint/2010/main" val="1018887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5780"/>
            <a:ext cx="7734822" cy="3421753"/>
          </a:xfrm>
        </p:spPr>
        <p:txBody>
          <a:bodyPr>
            <a:normAutofit/>
          </a:bodyPr>
          <a:lstStyle/>
          <a:p>
            <a:pPr marL="0" indent="0">
              <a:buNone/>
              <a:tabLst>
                <a:tab pos="1089025" algn="l"/>
              </a:tabLst>
            </a:pPr>
            <a:r>
              <a:rPr lang="en-US" sz="2400" dirty="0" smtClean="0"/>
              <a:t>A clock flies over a town at high speed (constant velocity).  In the rest frame of the town, the clock reads 0 when it is over the church steeple and it reads 2 when it is over the Old Watch Tower.  So according the townsfolk, the flying clock face advanced 2 units between these two events.</a:t>
            </a:r>
          </a:p>
          <a:p>
            <a:pPr marL="0" indent="0">
              <a:buNone/>
              <a:tabLst>
                <a:tab pos="1089025" algn="l"/>
              </a:tabLst>
            </a:pPr>
            <a:r>
              <a:rPr lang="en-US" sz="2400" dirty="0" smtClean="0"/>
              <a:t>Do observers in all other references frames agree that the flying clock face advanced 2 units between these two events?</a:t>
            </a:r>
          </a:p>
          <a:p>
            <a:pPr marL="0" indent="0">
              <a:buNone/>
              <a:tabLst>
                <a:tab pos="1089025" algn="l"/>
              </a:tabLst>
            </a:pPr>
            <a:r>
              <a:rPr lang="en-US" sz="2400" dirty="0" smtClean="0"/>
              <a:t>A) Yes		B) No</a:t>
            </a:r>
            <a:endParaRPr lang="en-US" sz="2400" dirty="0"/>
          </a:p>
        </p:txBody>
      </p:sp>
      <p:sp>
        <p:nvSpPr>
          <p:cNvPr id="4" name="Rectangle 3"/>
          <p:cNvSpPr/>
          <p:nvPr/>
        </p:nvSpPr>
        <p:spPr>
          <a:xfrm>
            <a:off x="1704107" y="5094514"/>
            <a:ext cx="356260" cy="8312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Isosceles Triangle 4"/>
          <p:cNvSpPr/>
          <p:nvPr/>
        </p:nvSpPr>
        <p:spPr>
          <a:xfrm>
            <a:off x="1704107" y="4453247"/>
            <a:ext cx="356260" cy="641267"/>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6050476" y="4868883"/>
            <a:ext cx="273132" cy="105690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5664530" y="4453247"/>
            <a:ext cx="997527" cy="4156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1638790" y="3847611"/>
            <a:ext cx="510639" cy="510639"/>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p:nvCxnSpPr>
        <p:spPr>
          <a:xfrm rot="16200000" flipV="1">
            <a:off x="1724886" y="3987143"/>
            <a:ext cx="314692" cy="11877"/>
          </a:xfrm>
          <a:prstGeom prst="line">
            <a:avLst/>
          </a:prstGeom>
          <a:ln>
            <a:solidFill>
              <a:schemeClr val="tx1"/>
            </a:solidFill>
            <a:tailEnd type="triangle" w="med" len="lg"/>
          </a:ln>
        </p:spPr>
        <p:style>
          <a:lnRef idx="2">
            <a:schemeClr val="accent1"/>
          </a:lnRef>
          <a:fillRef idx="0">
            <a:schemeClr val="accent1"/>
          </a:fillRef>
          <a:effectRef idx="1">
            <a:schemeClr val="accent1"/>
          </a:effectRef>
          <a:fontRef idx="minor">
            <a:schemeClr val="tx1"/>
          </a:fontRef>
        </p:style>
      </p:cxnSp>
      <p:grpSp>
        <p:nvGrpSpPr>
          <p:cNvPr id="16" name="Group 15"/>
          <p:cNvGrpSpPr/>
          <p:nvPr/>
        </p:nvGrpSpPr>
        <p:grpSpPr>
          <a:xfrm>
            <a:off x="5985159" y="3895108"/>
            <a:ext cx="510639" cy="510639"/>
            <a:chOff x="5878286" y="2642255"/>
            <a:chExt cx="510639" cy="510639"/>
          </a:xfrm>
        </p:grpSpPr>
        <p:sp>
          <p:nvSpPr>
            <p:cNvPr id="12" name="Oval 11"/>
            <p:cNvSpPr/>
            <p:nvPr/>
          </p:nvSpPr>
          <p:spPr>
            <a:xfrm>
              <a:off x="5878286" y="2642255"/>
              <a:ext cx="510639" cy="510639"/>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p:cNvCxnSpPr/>
            <p:nvPr/>
          </p:nvCxnSpPr>
          <p:spPr>
            <a:xfrm rot="5400000" flipH="1" flipV="1">
              <a:off x="6147280" y="2861949"/>
              <a:ext cx="315487" cy="1"/>
            </a:xfrm>
            <a:prstGeom prst="line">
              <a:avLst/>
            </a:prstGeom>
            <a:ln>
              <a:solidFill>
                <a:schemeClr val="tx1"/>
              </a:solidFill>
              <a:tailEnd type="triangle" w="med" len="lg"/>
            </a:ln>
            <a:scene3d>
              <a:camera prst="orthographicFront">
                <a:rot lat="0" lon="0" rev="18000000"/>
              </a:camera>
              <a:lightRig rig="threePt" dir="t"/>
            </a:scene3d>
          </p:spPr>
          <p:style>
            <a:lnRef idx="2">
              <a:schemeClr val="accent1"/>
            </a:lnRef>
            <a:fillRef idx="0">
              <a:schemeClr val="accent1"/>
            </a:fillRef>
            <a:effectRef idx="1">
              <a:schemeClr val="accent1"/>
            </a:effectRef>
            <a:fontRef idx="minor">
              <a:schemeClr val="tx1"/>
            </a:fontRef>
          </p:style>
        </p:cxnSp>
      </p:grpSp>
      <p:sp>
        <p:nvSpPr>
          <p:cNvPr id="17" name="Rectangle 16"/>
          <p:cNvSpPr/>
          <p:nvPr/>
        </p:nvSpPr>
        <p:spPr>
          <a:xfrm>
            <a:off x="1003463" y="5925786"/>
            <a:ext cx="6163293" cy="4512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ight Arrow 17"/>
          <p:cNvSpPr/>
          <p:nvPr/>
        </p:nvSpPr>
        <p:spPr>
          <a:xfrm>
            <a:off x="2291933" y="3895108"/>
            <a:ext cx="819398" cy="315487"/>
          </a:xfrm>
          <a:prstGeom prst="rightArrow">
            <a:avLst>
              <a:gd name="adj1" fmla="val 50000"/>
              <a:gd name="adj2" fmla="val 87641"/>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Arrow 18"/>
          <p:cNvSpPr/>
          <p:nvPr/>
        </p:nvSpPr>
        <p:spPr>
          <a:xfrm>
            <a:off x="6596740" y="3933309"/>
            <a:ext cx="819398" cy="315487"/>
          </a:xfrm>
          <a:prstGeom prst="rightArrow">
            <a:avLst>
              <a:gd name="adj1" fmla="val 50000"/>
              <a:gd name="adj2" fmla="val 87641"/>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12.12</a:t>
            </a:r>
            <a:endParaRPr lang="en-US" sz="800" dirty="0"/>
          </a:p>
        </p:txBody>
      </p:sp>
    </p:spTree>
    <p:extLst>
      <p:ext uri="{BB962C8B-B14F-4D97-AF65-F5344CB8AC3E}">
        <p14:creationId xmlns:p14="http://schemas.microsoft.com/office/powerpoint/2010/main" val="1247573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81000" y="304800"/>
            <a:ext cx="4648200" cy="914400"/>
          </a:xfrm>
          <a:noFill/>
        </p:spPr>
        <p:txBody>
          <a:bodyPr>
            <a:normAutofit fontScale="90000"/>
          </a:bodyPr>
          <a:lstStyle/>
          <a:p>
            <a:pPr algn="l"/>
            <a:r>
              <a:rPr lang="en-US" sz="3200">
                <a:latin typeface="Calibri" charset="0"/>
              </a:rPr>
              <a:t>Displacement is a defined quantity:</a:t>
            </a:r>
          </a:p>
        </p:txBody>
      </p:sp>
      <p:sp>
        <p:nvSpPr>
          <p:cNvPr id="10244" name="TextBox 21"/>
          <p:cNvSpPr txBox="1">
            <a:spLocks noChangeArrowheads="1"/>
          </p:cNvSpPr>
          <p:nvPr/>
        </p:nvSpPr>
        <p:spPr bwMode="auto">
          <a:xfrm>
            <a:off x="1371600" y="2819400"/>
            <a:ext cx="7162800" cy="18161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buFontTx/>
              <a:buAutoNum type="alphaUcParenR"/>
            </a:pPr>
            <a:r>
              <a:rPr lang="en-US" sz="2800"/>
              <a:t>  Yes</a:t>
            </a:r>
          </a:p>
          <a:p>
            <a:pPr eaLnBrk="1" hangingPunct="1">
              <a:buFontTx/>
              <a:buAutoNum type="alphaUcParenR"/>
            </a:pPr>
            <a:r>
              <a:rPr lang="en-US" sz="2800"/>
              <a:t>  No</a:t>
            </a:r>
            <a:endParaRPr lang="en-US" sz="2800">
              <a:latin typeface="Times New Roman" charset="0"/>
              <a:cs typeface="Times New Roman" charset="0"/>
            </a:endParaRPr>
          </a:p>
          <a:p>
            <a:pPr eaLnBrk="1" hangingPunct="1">
              <a:buFontTx/>
              <a:buAutoNum type="alphaUcParenR"/>
            </a:pPr>
            <a:r>
              <a:rPr lang="en-US" sz="2800">
                <a:cs typeface="Arial" charset="0"/>
              </a:rPr>
              <a:t>  Ummm… don</a:t>
            </a:r>
            <a:r>
              <a:rPr lang="ja-JP" altLang="en-US" sz="2800">
                <a:cs typeface="Arial" charset="0"/>
              </a:rPr>
              <a:t>’</a:t>
            </a:r>
            <a:r>
              <a:rPr lang="en-US" sz="2800">
                <a:cs typeface="Arial" charset="0"/>
              </a:rPr>
              <a:t>t know how to tell</a:t>
            </a:r>
          </a:p>
          <a:p>
            <a:pPr eaLnBrk="1" hangingPunct="1">
              <a:buFontTx/>
              <a:buAutoNum type="alphaUcParenR"/>
            </a:pPr>
            <a:r>
              <a:rPr lang="en-US" sz="2800">
                <a:cs typeface="Arial" charset="0"/>
              </a:rPr>
              <a:t>  None of these.</a:t>
            </a:r>
          </a:p>
        </p:txBody>
      </p:sp>
      <p:graphicFrame>
        <p:nvGraphicFramePr>
          <p:cNvPr id="370722" name="Object 8"/>
          <p:cNvGraphicFramePr>
            <a:graphicFrameLocks noChangeAspect="1"/>
          </p:cNvGraphicFramePr>
          <p:nvPr/>
        </p:nvGraphicFramePr>
        <p:xfrm>
          <a:off x="2317895" y="877888"/>
          <a:ext cx="2409825" cy="722312"/>
        </p:xfrm>
        <a:graphic>
          <a:graphicData uri="http://schemas.openxmlformats.org/presentationml/2006/ole">
            <mc:AlternateContent xmlns:mc="http://schemas.openxmlformats.org/markup-compatibility/2006">
              <mc:Choice xmlns:v="urn:schemas-microsoft-com:vml" Requires="v">
                <p:oleObj spid="_x0000_s5123" name="Equation" r:id="rId4" imgW="1015920" imgH="279360" progId="Equation.3">
                  <p:embed/>
                </p:oleObj>
              </mc:Choice>
              <mc:Fallback>
                <p:oleObj name="Equation" r:id="rId4" imgW="1015920" imgH="2793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7895" y="877888"/>
                        <a:ext cx="2409825" cy="722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2"/>
          <p:cNvSpPr txBox="1">
            <a:spLocks noChangeArrowheads="1"/>
          </p:cNvSpPr>
          <p:nvPr/>
        </p:nvSpPr>
        <p:spPr bwMode="auto">
          <a:xfrm>
            <a:off x="381000" y="1600200"/>
            <a:ext cx="8458200" cy="838200"/>
          </a:xfrm>
          <a:prstGeom prst="rect">
            <a:avLst/>
          </a:prstGeom>
          <a:noFill/>
          <a:ln w="9525">
            <a:noFill/>
            <a:miter lim="800000"/>
            <a:headEnd/>
            <a:tailEnd/>
          </a:ln>
        </p:spPr>
        <p:txBody>
          <a:bodyPr anchor="ctr"/>
          <a:lstStyle/>
          <a:p>
            <a:pPr eaLnBrk="0" hangingPunct="0">
              <a:defRPr/>
            </a:pPr>
            <a:r>
              <a:rPr lang="en-US" sz="3200" u="sng" dirty="0">
                <a:latin typeface="+mj-lt"/>
                <a:ea typeface="+mj-ea"/>
                <a:cs typeface="Times New Roman" pitchFamily="18" charset="0"/>
              </a:rPr>
              <a:t>Is displacement a 4-vector?</a:t>
            </a:r>
            <a:endParaRPr lang="en-US" sz="3200" u="sng" dirty="0">
              <a:latin typeface="+mj-lt"/>
              <a:ea typeface="+mj-ea"/>
              <a:cs typeface="+mj-cs"/>
            </a:endParaRPr>
          </a:p>
        </p:txBody>
      </p:sp>
      <p:sp>
        <p:nvSpPr>
          <p:cNvPr id="7" name="Rectangle 2"/>
          <p:cNvSpPr txBox="1">
            <a:spLocks noChangeArrowheads="1"/>
          </p:cNvSpPr>
          <p:nvPr/>
        </p:nvSpPr>
        <p:spPr bwMode="auto">
          <a:xfrm>
            <a:off x="1371600" y="5029200"/>
            <a:ext cx="6781800" cy="914400"/>
          </a:xfrm>
          <a:prstGeom prst="rect">
            <a:avLst/>
          </a:prstGeom>
          <a:noFill/>
          <a:ln w="9525">
            <a:noFill/>
            <a:miter lim="800000"/>
            <a:headEnd/>
            <a:tailEnd/>
          </a:ln>
        </p:spPr>
        <p:txBody>
          <a:bodyPr anchor="ctr"/>
          <a:lstStyle/>
          <a:p>
            <a:pPr eaLnBrk="0" hangingPunct="0">
              <a:defRPr/>
            </a:pPr>
            <a:r>
              <a:rPr lang="en-US" sz="3600" dirty="0">
                <a:solidFill>
                  <a:srgbClr val="0000FF"/>
                </a:solidFill>
                <a:latin typeface="+mj-lt"/>
                <a:ea typeface="+mj-ea"/>
                <a:cs typeface="+mj-cs"/>
              </a:rPr>
              <a:t>Be ready to explain your answer.</a:t>
            </a:r>
          </a:p>
        </p:txBody>
      </p:sp>
      <p:sp>
        <p:nvSpPr>
          <p:cNvPr id="8"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12.16</a:t>
            </a:r>
            <a:endParaRPr lang="en-US" sz="800" dirty="0"/>
          </a:p>
        </p:txBody>
      </p:sp>
    </p:spTree>
    <p:extLst>
      <p:ext uri="{BB962C8B-B14F-4D97-AF65-F5344CB8AC3E}">
        <p14:creationId xmlns:p14="http://schemas.microsoft.com/office/powerpoint/2010/main" val="12464929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5" grpId="0"/>
      <p:bldP spid="7"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TotalTime>
  <Words>3791</Words>
  <Application>Microsoft Office PowerPoint</Application>
  <PresentationFormat>On-screen Show (4:3)</PresentationFormat>
  <Paragraphs>466</Paragraphs>
  <Slides>21</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1" baseType="lpstr">
      <vt:lpstr>ＭＳ Ｐゴシック</vt:lpstr>
      <vt:lpstr>Arial</vt:lpstr>
      <vt:lpstr>Calibri</vt:lpstr>
      <vt:lpstr>Calibri Light</vt:lpstr>
      <vt:lpstr>Courier New</vt:lpstr>
      <vt:lpstr>Symbol</vt:lpstr>
      <vt:lpstr>Times New Roman</vt:lpstr>
      <vt:lpstr>Wingdings</vt:lpstr>
      <vt:lpstr>Office Theme</vt:lpstr>
      <vt:lpstr>Equation</vt:lpstr>
      <vt:lpstr>Electricity and Magnetism II</vt:lpstr>
      <vt:lpstr>PowerPoint Presentation</vt:lpstr>
      <vt:lpstr>PowerPoint Presentation</vt:lpstr>
      <vt:lpstr>Light clock</vt:lpstr>
      <vt:lpstr>PowerPoint Presentation</vt:lpstr>
      <vt:lpstr>PowerPoint Presentation</vt:lpstr>
      <vt:lpstr>PowerPoint Presentation</vt:lpstr>
      <vt:lpstr>PowerPoint Presentation</vt:lpstr>
      <vt:lpstr>Displacement is a defined quantity:</vt:lpstr>
      <vt:lpstr>4-velocity?</vt:lpstr>
      <vt:lpstr>4-velocity?</vt:lpstr>
      <vt:lpstr>4-velocity?</vt:lpstr>
      <vt:lpstr>PowerPoint Presentation</vt:lpstr>
      <vt:lpstr>PowerPoint Presentation</vt:lpstr>
      <vt:lpstr>For isolated systems, the total 4-momentum  is CONSERVED (this is an experimental fact).</vt:lpstr>
      <vt:lpstr>PowerPoint Presentation</vt:lpstr>
      <vt:lpstr>PowerPoint Presentation</vt:lpstr>
      <vt:lpstr>PowerPoint Presentation</vt:lpstr>
      <vt:lpstr>PowerPoint Presentation</vt:lpstr>
      <vt:lpstr>PowerPoint Presentation</vt:lpstr>
      <vt:lpstr>Consider the equation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Electricity and Magnetism II</dc:title>
  <dc:creator>Colton, John S</dc:creator>
  <cp:lastModifiedBy>Colton, John S</cp:lastModifiedBy>
  <cp:revision>2</cp:revision>
  <dcterms:created xsi:type="dcterms:W3CDTF">2016-08-05T03:53:51Z</dcterms:created>
  <dcterms:modified xsi:type="dcterms:W3CDTF">2016-08-05T04:12:23Z</dcterms:modified>
</cp:coreProperties>
</file>