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29"/>
  </p:notesMasterIdLst>
  <p:sldIdLst>
    <p:sldId id="575" r:id="rId2"/>
    <p:sldId id="568" r:id="rId3"/>
    <p:sldId id="569" r:id="rId4"/>
    <p:sldId id="570" r:id="rId5"/>
    <p:sldId id="571" r:id="rId6"/>
    <p:sldId id="572" r:id="rId7"/>
    <p:sldId id="600" r:id="rId8"/>
    <p:sldId id="573" r:id="rId9"/>
    <p:sldId id="576" r:id="rId10"/>
    <p:sldId id="588" r:id="rId11"/>
    <p:sldId id="601" r:id="rId12"/>
    <p:sldId id="602" r:id="rId13"/>
    <p:sldId id="604" r:id="rId14"/>
    <p:sldId id="605" r:id="rId15"/>
    <p:sldId id="591" r:id="rId16"/>
    <p:sldId id="592" r:id="rId17"/>
    <p:sldId id="610" r:id="rId18"/>
    <p:sldId id="608" r:id="rId19"/>
    <p:sldId id="609" r:id="rId20"/>
    <p:sldId id="593" r:id="rId21"/>
    <p:sldId id="590" r:id="rId22"/>
    <p:sldId id="613" r:id="rId23"/>
    <p:sldId id="620" r:id="rId24"/>
    <p:sldId id="616" r:id="rId25"/>
    <p:sldId id="614" r:id="rId26"/>
    <p:sldId id="615" r:id="rId27"/>
    <p:sldId id="612" r:id="rId28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lin S. Durfe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A6AFF"/>
    <a:srgbClr val="2609FF"/>
    <a:srgbClr val="00FF00"/>
    <a:srgbClr val="3366FF"/>
    <a:srgbClr val="6753FF"/>
    <a:srgbClr val="5B5BFF"/>
    <a:srgbClr val="1600B8"/>
    <a:srgbClr val="66FF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2" autoAdjust="0"/>
    <p:restoredTop sz="94660"/>
  </p:normalViewPr>
  <p:slideViewPr>
    <p:cSldViewPr>
      <p:cViewPr varScale="1">
        <p:scale>
          <a:sx n="172" d="100"/>
          <a:sy n="172" d="100"/>
        </p:scale>
        <p:origin x="11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2:50.6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2157 24575,'9'-2'0,"-1"0"0,1-1 0,-1 0 0,0 0 0,0 0 0,0-1 0,13-9 0,10-4 0,37-8 0,-55 22 0,-1-1 0,0 0 0,0-1 0,0 0 0,-1-1 0,0 0 0,0-1 0,0 0 0,11-10 0,-12 8 0,0 0 0,1 1 0,0 1 0,0 0 0,25-11 0,11-7 0,-38 18 0,0 0 0,-1-1 0,0 0 0,0 0 0,0-1 0,-1 0 0,-1 0 0,7-12 0,32-40 0,-24 40 0,-1 2 0,-1-2 0,0 1 0,-2-2 0,-1 0 0,18-32 0,80-189 0,-41 83 0,-50 111 0,-3-2 0,20-74 0,-31 98 0,18-41 0,4-12 0,-22 51 0,-1 0 0,-2-1 0,6-56 0,-11 74 0,2 1 0,-1 0 0,1 0 0,1 0 0,5-13 0,-3 11 0,-1 0 0,-1-1 0,3-14 0,-1-1 0,14-41 0,2-7 0,5-11 0,-19 67 0,-1-1 0,-1 0 0,5-42 0,-10-26-1365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6:08.84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398 46 24575,'-67'-3'64,"-103"-19"0,9 2-1557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6:10.32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108 1 24575,'-6'8'0,"0"0"0,0 0 0,1 0 0,0 1 0,1 0 0,0 0 0,0 1 0,1-1 0,0 1 0,1-1 0,0 1 0,-1 13 0,1-9 0,0-1 0,-2 1 0,0 0 0,0-1 0,-9 19 0,11-29 0,-20 44 0,22-46 0,0 0 0,-1 0 0,1-1 0,0 1 0,0 0 0,-1 0 0,1 0 0,0-1 0,0 1 0,0 0 0,0 0 0,0 0 0,0 0 0,0-1 0,1 1 0,-1 0 0,0 0 0,0 0 0,1-1 0,-1 1 0,0 0 0,1 0 0,-1-1 0,1 1 0,-1 0 0,1-1 0,-1 1 0,1-1 0,-1 1 0,1 0 0,0-1 0,-1 1 0,1-1 0,0 0 0,-1 1 0,1-1 0,0 1 0,0-1 0,0 0 0,-1 0 0,1 1 0,0-1 0,0 0 0,0 0 0,-1 0 0,1 0 0,0 0 0,0 0 0,0 0 0,0 0 0,-1 0 0,2-1 0,22-2 0,0-2 0,0 0 0,0-2 0,28-11 0,-28 9 0,2 0 0,-1 2 0,38-6 0,-60 13 2,-1 0 1,1 1-1,-1-1 0,1 0 0,-1 1 1,0-1-1,1 1 0,-1 0 0,1 0 1,-1 0-1,0 0 0,0 0 0,0 1 1,0-1-1,3 3 0,30 30-171,-17-16-1063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46:2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8128 24450,'0'-8127'0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2:53.07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229 1 24575,'-16'106'0,"11"-56"0,-2 0 0,-25 94 0,23-112 0,-12 43 0,8-32 0,-8 55 0,15-72 0,-15 46 0,-6 27 0,20-57 0,-26 202 0,23-172-1365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3:11.1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24575,'1'1'0,"0"-1"0,0 1 0,0 0 0,0-1 0,-1 1 0,1 0 0,0 0 0,0 0 0,0 0 0,-1 0 0,1-1 0,0 1 0,-1 0 0,1 1 0,-1-1 0,1 0 0,-1 0 0,1 0 0,-1 0 0,0 0 0,0 0 0,0 0 0,1 1 0,-1-1 0,0 0 0,-1 2 0,3 40 0,-2-38 0,0 36 0,-1-14 0,6 51 0,-3-69 0,0 1 0,0-1 0,1 1 0,0-1 0,1 0 0,0 0 0,0 0 0,11 14 0,-8-10 0,0-1 0,-1 1 0,-1 0 0,0 1 0,-1-1 0,-1 1 0,0 0 0,0 0 0,0 20 0,0-7 0,-1-18 0,1 1 0,0-1 0,0 1 0,7 10 0,10 35 0,-15-38 0,1 1 0,0-1 0,2 0 0,0-1 0,1 0 0,18 25 0,-16-25 0,0 1 0,-1 0 0,-1 0 0,-1 1 0,12 36 0,27 115 0,-32-121 0,38 79 0,-32-83 0,29 94 0,-44-118 0,2 0 0,19 36 0,-1-1 0,35 67 0,-13-32 0,-36-62 0,-8-19 0,0 1 0,1-1 0,0 0 0,0 0 0,1 0 0,13 14 0,16 15 0,-3-3 0,1-1 0,46 35 0,31-7 0,-108-60 0,21 14 0,1 0 0,0-1 0,1-2 0,1-1 0,44 16 0,-22-21 0,-37-6 0,-1 0 0,1 1 0,-1 0 0,0 0 0,11 5 0,6 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3:12.1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 1 24575,'-2'0'0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3:14.39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1465 1 24575,'-951'0'0,"937"1"0,0 0 0,0 1 0,0 1 0,-15 5 0,14-4 0,0 0 0,0-1 0,-19 2 0,-72-4 0,48-1 0,-82 10 0,95-6-1365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3:17.26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1 951 24575,'0'-4'0,"1"0"0,0 0 0,0 0 0,0 0 0,0 0 0,0 0 0,1 0 0,0 0 0,0 0 0,0 1 0,0-1 0,1 1 0,-1-1 0,1 1 0,0 0 0,0 0 0,0 0 0,0 1 0,0-1 0,1 1 0,0-1 0,-1 1 0,1 0 0,0 1 0,0-1 0,0 1 0,6-2 0,10-3 0,1 1 0,-1 1 0,1 0 0,24 0 0,-17 0 0,-1-1 0,0-2 0,37-13 0,-24 7 0,106-22 0,-16 5 0,-127 29 0,0 0 0,0 0 0,0 0 0,-1-1 0,1 1 0,-1-1 0,1 0 0,-1 0 0,0 0 0,0 0 0,0 0 0,0 0 0,0-1 0,0 1 0,0-1 0,-1 1 0,1-1 0,-1 0 0,0 1 0,0-1 0,0 0 0,0 0 0,0 0 0,-1 0 0,1-6 0,1-8 0,-2-1 0,0 0 0,-3-26 0,0 0 0,2-16 0,-3 0 0,-13-72 0,13 99 0,1 1 0,2-47 0,-1-22 0,3 100 0,-1 0 0,0 0 0,0 0 0,0 0 0,0 0 0,0 0 0,0 0 0,0 0 0,-1 0 0,1-1 0,0 1 0,0 0 0,-1 0 0,1 0 0,-1 0 0,1 1 0,-1-1 0,1 0 0,-1 0 0,0 0 0,1 0 0,-1 0 0,0 1 0,-1-2 0,1 2 0,0 1 0,0-1 0,0 1 0,0-1 0,0 1 0,0 0 0,0-1 0,0 1 0,0 0 0,0 0 0,1 0 0,-1 0 0,0 0 0,1 0 0,-1 0 0,1 0 0,-2 2 0,-23 54 0,1 18 0,11-32 0,-35 75 0,41-103 0,1 0 0,1 1 0,0-1 0,1 1 0,1 0 0,0 1 0,1-1 0,1 0 0,1 1 0,0-1 0,3 20 0,-3-34 0,1 0 0,0 0 0,0-1 0,0 1 0,0 0 0,0-1 0,0 1 0,1 0 0,-1-1 0,0 0 0,1 1 0,-1-1 0,1 0 0,0 0 0,-1 0 0,1 0 0,0 0 0,-1 0 0,1 0 0,0 0 0,0-1 0,0 1 0,0-1 0,0 0 0,0 1 0,2-1 0,59 2 0,-49-2 0,-9 0 0,7-1 0,-1 1 0,0 0 0,1 1 0,-1 0 0,0 1 0,1 0 0,-1 1 0,0 0 0,18 8 0,-6 0 0,11 7 0,1-3 0,62 20 0,-65-22-1365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6:01.18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466 1 24575,'0'37'0,"0"-1"0,-3 1 0,0 0 0,-3-1 0,-1 0 0,-12 36 0,-12 31 0,17-54 0,-29 70 0,19-65 0,-31 64 0,6-24 0,30-53 0,-47 71 0,57-96 0,1 0 0,0 0 0,2 1 0,-1 0 0,2 0 0,-5 24 0,-10 32 0,12-49 34,2 0-1,-4 36 0,7-39-326,0 0 0,-2-1 0,0 1 0,-8 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6:06.43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24575,'0'15'0,"0"1"0,1-1 0,1 0 0,0 1 0,1-1 0,1 0 0,0 0 0,1-1 0,8 17 0,0-5 0,-1 2 0,-2-1 0,12 47 0,-16-50 0,0-1 0,2 0 0,0-1 0,2 1 0,0-2 0,20 31 0,22 13 0,3-3 0,88 78 0,-118-114 0,-1 1 0,26 36 0,-25-29 0,31 31 0,-11-22 0,-24-25 0,-2 1 0,18 23 0,1 1 0,-28-33 0,-1 1 0,0 0 0,0 1 0,-1-1 0,0 2 0,8 16 0,-8-13 0,2-1 0,0 0 0,0-1 0,2 0 0,0 0 0,0-1 0,1-1 0,1 0 0,26 18 0,7 7 0,-33-26 0,0-1 0,1-1 0,23 11 0,-20-11 0,-1 0 0,22 17 0,-33-21-124,0 0 0,1 0 0,0 0 0,0-1 0,0 0 0,0 0-1,1-1 1,-1 0 0,1 0 0,14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4T22:36:07.83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48 24575,'192'-17'0,"-188"17"0,108 0 0,187-23 0,-262 18-114,-1 3-1,40 2 0,-47 0-906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/>
            </a:lvl1pPr>
          </a:lstStyle>
          <a:p>
            <a:endParaRPr lang="en-US" alt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/>
            </a:lvl1pPr>
          </a:lstStyle>
          <a:p>
            <a:fld id="{FF739494-61F1-4E4C-889A-2FBD263B8435}" type="datetimeFigureOut">
              <a:rPr lang="en-US" altLang="en-US"/>
              <a:pPr/>
              <a:t>4/4/2025</a:t>
            </a:fld>
            <a:endParaRPr lang="en-US" altLang="en-US"/>
          </a:p>
        </p:txBody>
      </p:sp>
      <p:sp>
        <p:nvSpPr>
          <p:cNvPr id="297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/>
            </a:lvl1pPr>
          </a:lstStyle>
          <a:p>
            <a:endParaRPr lang="en-US" alt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/>
            </a:lvl1pPr>
          </a:lstStyle>
          <a:p>
            <a:fld id="{420B3C16-184E-49E1-AA6E-FF1C29188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272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4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52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0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13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3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9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7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56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56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2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4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eriod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http://upload.wikimedia.org/wikipedia/commons/8/87/CIE1931_XYZCMF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5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image" Target="http://upload.wikimedia.org/wikipedia/commons/8/87/CIE1931_XYZCMF.png" TargetMode="Externa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4.xml"/><Relationship Id="rId24" Type="http://schemas.openxmlformats.org/officeDocument/2006/relationships/image" Target="../media/image3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26.png"/><Relationship Id="rId19" Type="http://schemas.openxmlformats.org/officeDocument/2006/relationships/customXml" Target="../ink/ink8.xml"/><Relationship Id="rId4" Type="http://schemas.openxmlformats.org/officeDocument/2006/relationships/hyperlink" Target="https://optics.byu.edu/resources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7/CIE1931_XYZCMF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designsystems.com/color/color-models-and-color-spaces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dirty="0">
                <a:effectLst/>
              </a:rPr>
              <a:t>Color!  Main Goals: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1534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900" dirty="0">
                <a:effectLst/>
              </a:rPr>
              <a:t>Understand this thing:</a:t>
            </a:r>
            <a:br>
              <a:rPr lang="en-US" altLang="en-US" sz="2900" dirty="0">
                <a:effectLst/>
              </a:rPr>
            </a:br>
            <a:r>
              <a:rPr lang="en-US" altLang="en-US" sz="2900" dirty="0">
                <a:effectLst/>
              </a:rPr>
              <a:t>“Chromaticity diagram”</a:t>
            </a:r>
          </a:p>
          <a:p>
            <a:endParaRPr lang="en-US" altLang="en-US" sz="2900" dirty="0">
              <a:effectLst/>
            </a:endParaRPr>
          </a:p>
          <a:p>
            <a:endParaRPr lang="en-US" altLang="en-US" sz="2900" dirty="0">
              <a:effectLst/>
            </a:endParaRPr>
          </a:p>
          <a:p>
            <a:endParaRPr lang="en-US" altLang="en-US" sz="2900" dirty="0">
              <a:effectLst/>
            </a:endParaRPr>
          </a:p>
          <a:p>
            <a:endParaRPr lang="en-US" altLang="en-US" sz="2900" dirty="0">
              <a:effectLst/>
            </a:endParaRPr>
          </a:p>
          <a:p>
            <a:endParaRPr lang="en-US" altLang="en-US" sz="2900" dirty="0">
              <a:effectLst/>
            </a:endParaRPr>
          </a:p>
          <a:p>
            <a:endParaRPr lang="en-US" altLang="en-US" sz="2900" dirty="0">
              <a:effectLst/>
            </a:endParaRPr>
          </a:p>
          <a:p>
            <a:r>
              <a:rPr lang="en-US" altLang="en-US" sz="2900" dirty="0">
                <a:effectLst/>
              </a:rPr>
              <a:t>Given a spectrum, how to predict what color the spectrum will seem to you</a:t>
            </a:r>
          </a:p>
        </p:txBody>
      </p:sp>
      <p:pic>
        <p:nvPicPr>
          <p:cNvPr id="10219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657600" cy="404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A Concern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953000"/>
            <a:ext cx="89154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effectLst/>
              </a:rPr>
              <a:t>Say you want to mix the dashed lines to look the same as 580 nm orange line.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effectLst/>
              </a:rPr>
              <a:t>You may start by turning up the red light. But soon you also need to turn up the green light. However…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>
                <a:effectLst/>
              </a:rPr>
              <a:t>Green light will excite some S! (a small amount, but nonzero) 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>
                <a:effectLst/>
              </a:rPr>
              <a:t>580 nm alone will never excite S! Therefore </a:t>
            </a:r>
            <a:r>
              <a:rPr lang="en-US" altLang="en-US" sz="1800" u="sng" dirty="0">
                <a:effectLst/>
              </a:rPr>
              <a:t>580 nm cannot be matched</a:t>
            </a:r>
            <a:r>
              <a:rPr lang="en-US" altLang="en-US" sz="1800" dirty="0">
                <a:effectLst/>
              </a:rPr>
              <a:t>.</a:t>
            </a:r>
          </a:p>
          <a:p>
            <a:pPr marL="1028700" lvl="1" indent="-571500">
              <a:lnSpc>
                <a:spcPct val="90000"/>
              </a:lnSpc>
              <a:buFont typeface="Symbol" panose="05050102010706020507" pitchFamily="18" charset="2"/>
              <a:buChar char="®"/>
            </a:pPr>
            <a:r>
              <a:rPr lang="en-US" altLang="en-US" sz="1800" dirty="0">
                <a:effectLst/>
              </a:rPr>
              <a:t>You need some “negative blue” to counteract</a:t>
            </a:r>
          </a:p>
        </p:txBody>
      </p:sp>
      <p:grpSp>
        <p:nvGrpSpPr>
          <p:cNvPr id="1037318" name="Group 6"/>
          <p:cNvGrpSpPr>
            <a:grpSpLocks/>
          </p:cNvGrpSpPr>
          <p:nvPr/>
        </p:nvGrpSpPr>
        <p:grpSpPr bwMode="auto">
          <a:xfrm>
            <a:off x="2819400" y="838200"/>
            <a:ext cx="4567238" cy="3951288"/>
            <a:chOff x="2979" y="432"/>
            <a:chExt cx="2877" cy="2489"/>
          </a:xfrm>
        </p:grpSpPr>
        <p:pic>
          <p:nvPicPr>
            <p:cNvPr id="10373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0" t="31062" r="2959" b="21021"/>
            <a:stretch>
              <a:fillRect/>
            </a:stretch>
          </p:blipFill>
          <p:spPr bwMode="auto">
            <a:xfrm>
              <a:off x="2979" y="432"/>
              <a:ext cx="2781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320" name="Picture 8" descr="Srgbspectr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20"/>
            <a:stretch>
              <a:fillRect/>
            </a:stretch>
          </p:blipFill>
          <p:spPr bwMode="auto">
            <a:xfrm>
              <a:off x="3264" y="2496"/>
              <a:ext cx="259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7321" name="Line 9"/>
          <p:cNvSpPr>
            <a:spLocks noChangeShapeType="1"/>
          </p:cNvSpPr>
          <p:nvPr/>
        </p:nvSpPr>
        <p:spPr bwMode="auto">
          <a:xfrm flipV="1">
            <a:off x="5486400" y="2971800"/>
            <a:ext cx="0" cy="1371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2" name="Line 10"/>
          <p:cNvSpPr>
            <a:spLocks noChangeShapeType="1"/>
          </p:cNvSpPr>
          <p:nvPr/>
        </p:nvSpPr>
        <p:spPr bwMode="auto">
          <a:xfrm flipV="1">
            <a:off x="3971729" y="3276600"/>
            <a:ext cx="0" cy="1066800"/>
          </a:xfrm>
          <a:prstGeom prst="line">
            <a:avLst/>
          </a:prstGeom>
          <a:noFill/>
          <a:ln w="19050">
            <a:solidFill>
              <a:srgbClr val="0066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3" name="Line 11"/>
          <p:cNvSpPr>
            <a:spLocks noChangeShapeType="1"/>
          </p:cNvSpPr>
          <p:nvPr/>
        </p:nvSpPr>
        <p:spPr bwMode="auto">
          <a:xfrm flipV="1">
            <a:off x="5114492" y="3276600"/>
            <a:ext cx="0" cy="1066800"/>
          </a:xfrm>
          <a:prstGeom prst="line">
            <a:avLst/>
          </a:prstGeom>
          <a:noFill/>
          <a:ln w="19050">
            <a:solidFill>
              <a:srgbClr val="66FF33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24" name="Line 12"/>
          <p:cNvSpPr>
            <a:spLocks noChangeShapeType="1"/>
          </p:cNvSpPr>
          <p:nvPr/>
        </p:nvSpPr>
        <p:spPr bwMode="auto">
          <a:xfrm flipV="1">
            <a:off x="6735828" y="3276600"/>
            <a:ext cx="0" cy="10668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52871" y="759653"/>
            <a:ext cx="2254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0" dirty="0">
                <a:solidFill>
                  <a:schemeClr val="bg1">
                    <a:lumMod val="50000"/>
                  </a:schemeClr>
                </a:solidFill>
              </a:rPr>
              <a:t>Cone cell response, again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297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dirty="0">
                    <a:effectLst/>
                  </a:rPr>
                  <a:t>Results: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4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dirty="0">
                    <a:effectLst/>
                  </a:rPr>
                  <a:t> functions </a:t>
                </a:r>
              </a:p>
            </p:txBody>
          </p:sp>
        </mc:Choice>
        <mc:Fallback xmlns="">
          <p:sp>
            <p:nvSpPr>
              <p:cNvPr id="1022978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0"/>
                <a:ext cx="8991600" cy="838200"/>
              </a:xfrm>
              <a:blipFill rotWithShape="0">
                <a:blip r:embed="rId2"/>
                <a:stretch>
                  <a:fillRect b="-17391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29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4860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 dirty="0">
                <a:solidFill>
                  <a:schemeClr val="accent1"/>
                </a:solidFill>
              </a:rPr>
              <a:t>red source = 700 nm  </a:t>
            </a:r>
            <a:r>
              <a:rPr lang="en-US" altLang="en-US" sz="2200" b="0" dirty="0">
                <a:solidFill>
                  <a:srgbClr val="66FF33"/>
                </a:solidFill>
              </a:rPr>
              <a:t>green source = 546.1 nm </a:t>
            </a:r>
            <a:r>
              <a:rPr lang="en-US" altLang="en-US" sz="2200" b="0" dirty="0">
                <a:solidFill>
                  <a:srgbClr val="3366FF"/>
                </a:solidFill>
              </a:rPr>
              <a:t>blue source at 435.8 nm</a:t>
            </a:r>
            <a:endParaRPr lang="en-US" altLang="en-US" sz="2200" b="0" dirty="0">
              <a:solidFill>
                <a:srgbClr val="1600B8"/>
              </a:solidFill>
            </a:endParaRPr>
          </a:p>
        </p:txBody>
      </p:sp>
      <p:sp>
        <p:nvSpPr>
          <p:cNvPr id="1022988" name="Text Box 12"/>
          <p:cNvSpPr txBox="1">
            <a:spLocks noChangeArrowheads="1"/>
          </p:cNvSpPr>
          <p:nvPr/>
        </p:nvSpPr>
        <p:spPr bwMode="auto">
          <a:xfrm>
            <a:off x="838200" y="6507163"/>
            <a:ext cx="6134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0"/>
              <a:t>From Wikipedia, “1931 Color Space” (also in P&amp;W)</a:t>
            </a:r>
          </a:p>
        </p:txBody>
      </p:sp>
      <p:sp>
        <p:nvSpPr>
          <p:cNvPr id="1022989" name="Oval 13"/>
          <p:cNvSpPr>
            <a:spLocks noChangeArrowheads="1"/>
          </p:cNvSpPr>
          <p:nvPr/>
        </p:nvSpPr>
        <p:spPr bwMode="auto">
          <a:xfrm>
            <a:off x="6172200" y="4953000"/>
            <a:ext cx="381000" cy="3810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0" name="Oval 14"/>
          <p:cNvSpPr>
            <a:spLocks noChangeArrowheads="1"/>
          </p:cNvSpPr>
          <p:nvPr/>
        </p:nvSpPr>
        <p:spPr bwMode="auto">
          <a:xfrm>
            <a:off x="3886200" y="4953000"/>
            <a:ext cx="381000" cy="381000"/>
          </a:xfrm>
          <a:prstGeom prst="ellipse">
            <a:avLst/>
          </a:prstGeom>
          <a:noFill/>
          <a:ln w="25400" algn="ctr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1" name="Oval 15"/>
          <p:cNvSpPr>
            <a:spLocks noChangeArrowheads="1"/>
          </p:cNvSpPr>
          <p:nvPr/>
        </p:nvSpPr>
        <p:spPr bwMode="auto">
          <a:xfrm>
            <a:off x="2255772" y="4953000"/>
            <a:ext cx="381000" cy="381000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4" name="Line 18"/>
          <p:cNvSpPr>
            <a:spLocks noChangeShapeType="1"/>
          </p:cNvSpPr>
          <p:nvPr/>
        </p:nvSpPr>
        <p:spPr bwMode="auto">
          <a:xfrm flipV="1">
            <a:off x="4572000" y="5181600"/>
            <a:ext cx="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995" name="Text Box 19"/>
          <p:cNvSpPr txBox="1">
            <a:spLocks noChangeArrowheads="1"/>
          </p:cNvSpPr>
          <p:nvPr/>
        </p:nvSpPr>
        <p:spPr bwMode="auto">
          <a:xfrm>
            <a:off x="4316636" y="5366035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0" dirty="0">
                <a:solidFill>
                  <a:schemeClr val="folHlink"/>
                </a:solidFill>
              </a:rPr>
              <a:t>to get 580 nm orange, need some “negative” blue</a:t>
            </a: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6371517" y="4130040"/>
            <a:ext cx="0" cy="8229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5791200" y="3503437"/>
                <a:ext cx="2057400" cy="653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>
                    <a:solidFill>
                      <a:srgbClr val="FF0000"/>
                    </a:solidFill>
                  </a:rPr>
                  <a:t>to get 700 nm, only need red;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1600" b="0" dirty="0">
                    <a:solidFill>
                      <a:srgbClr val="FF0000"/>
                    </a:solidFill>
                  </a:rPr>
                  <a:t> are 0</a:t>
                </a:r>
              </a:p>
            </p:txBody>
          </p:sp>
        </mc:Choice>
        <mc:Fallback xmlns="">
          <p:sp>
            <p:nvSpPr>
              <p:cNvPr id="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503437"/>
                <a:ext cx="2057400" cy="653320"/>
              </a:xfrm>
              <a:prstGeom prst="rect">
                <a:avLst/>
              </a:prstGeom>
              <a:blipFill rotWithShape="0">
                <a:blip r:embed="rId4"/>
                <a:stretch>
                  <a:fillRect t="-2804" r="-1183" b="-102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083942" y="4708656"/>
            <a:ext cx="0" cy="228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308402" y="3795338"/>
                <a:ext cx="1769143" cy="961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>
                    <a:solidFill>
                      <a:srgbClr val="00FF00"/>
                    </a:solidFill>
                  </a:rPr>
                  <a:t>to get 546.1 nm, only need green;</a:t>
                </a:r>
                <a:r>
                  <a:rPr lang="en-US" altLang="en-US" sz="2000" b="0" dirty="0">
                    <a:solidFill>
                      <a:srgbClr val="00FF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00FF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000" b="0" dirty="0">
                    <a:solidFill>
                      <a:srgbClr val="00FF00"/>
                    </a:solidFill>
                  </a:rPr>
                  <a:t> </a:t>
                </a:r>
                <a:r>
                  <a:rPr lang="en-US" altLang="en-US" sz="1600" b="0" dirty="0">
                    <a:solidFill>
                      <a:srgbClr val="00FF00"/>
                    </a:solidFill>
                  </a:rPr>
                  <a:t>are 0</a:t>
                </a:r>
              </a:p>
            </p:txBody>
          </p:sp>
        </mc:Choice>
        <mc:Fallback xmlns="">
          <p:sp>
            <p:nvSpPr>
              <p:cNvPr id="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402" y="3795338"/>
                <a:ext cx="1769143" cy="961097"/>
              </a:xfrm>
              <a:prstGeom prst="rect">
                <a:avLst/>
              </a:prstGeom>
              <a:blipFill rotWithShape="0">
                <a:blip r:embed="rId5"/>
                <a:stretch>
                  <a:fillRect t="-1911" r="-2069" b="-70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2439030" y="4688876"/>
            <a:ext cx="0" cy="228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1213512" y="3754549"/>
                <a:ext cx="1896666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600" b="0" dirty="0">
                    <a:solidFill>
                      <a:srgbClr val="3366FF"/>
                    </a:solidFill>
                  </a:rPr>
                  <a:t>to get 435.8 nm, only need blue;</a:t>
                </a:r>
                <a:r>
                  <a:rPr lang="en-US" altLang="en-US" sz="2000" b="0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3366FF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3366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</m:oMath>
                </a14:m>
                <a:r>
                  <a:rPr lang="en-US" altLang="en-US" sz="2000" b="0" dirty="0">
                    <a:solidFill>
                      <a:srgbClr val="3366FF"/>
                    </a:solidFill>
                  </a:rPr>
                  <a:t> </a:t>
                </a:r>
                <a:r>
                  <a:rPr lang="en-US" altLang="en-US" sz="1600" b="0" dirty="0">
                    <a:solidFill>
                      <a:srgbClr val="3366FF"/>
                    </a:solidFill>
                  </a:rPr>
                  <a:t>are 0</a:t>
                </a:r>
              </a:p>
            </p:txBody>
          </p:sp>
        </mc:Choice>
        <mc:Fallback xmlns="">
          <p:sp>
            <p:nvSpPr>
              <p:cNvPr id="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512" y="3754549"/>
                <a:ext cx="1896666" cy="954107"/>
              </a:xfrm>
              <a:prstGeom prst="rect">
                <a:avLst/>
              </a:prstGeom>
              <a:blipFill rotWithShape="0">
                <a:blip r:embed="rId6"/>
                <a:stretch>
                  <a:fillRect t="-1923" b="-70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1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093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" y="0"/>
                <a:ext cx="8991600" cy="79341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4000" b="0" dirty="0">
                    <a:effectLst/>
                  </a:rPr>
                  <a:t>Better!!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4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4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4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40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4000" b="0" dirty="0">
                    <a:effectLst/>
                  </a:rPr>
                  <a:t> </a:t>
                </a:r>
                <a:r>
                  <a:rPr lang="en-US" altLang="en-US" b="0" dirty="0">
                    <a:effectLst/>
                  </a:rPr>
                  <a:t>functions</a:t>
                </a:r>
                <a:endParaRPr lang="en-US" altLang="en-US" dirty="0">
                  <a:effectLst/>
                </a:endParaRPr>
              </a:p>
            </p:txBody>
          </p:sp>
        </mc:Choice>
        <mc:Fallback>
          <p:sp>
            <p:nvSpPr>
              <p:cNvPr id="102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0"/>
                <a:ext cx="8991600" cy="793410"/>
              </a:xfrm>
              <a:blipFill>
                <a:blip r:embed="rId2"/>
                <a:stretch>
                  <a:fillRect t="-8462" b="-26923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0932" name="Text Box 4"/>
          <p:cNvSpPr txBox="1">
            <a:spLocks noChangeArrowheads="1"/>
          </p:cNvSpPr>
          <p:nvPr/>
        </p:nvSpPr>
        <p:spPr bwMode="auto">
          <a:xfrm>
            <a:off x="609600" y="3563173"/>
            <a:ext cx="3699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b="0" dirty="0"/>
              <a:t>From Wikipedia, “CIE 1931 Color Space”</a:t>
            </a:r>
          </a:p>
          <a:p>
            <a:r>
              <a:rPr lang="en-US" altLang="en-US" sz="1400" b="0" dirty="0"/>
              <a:t>(</a:t>
            </a:r>
            <a:r>
              <a:rPr lang="en-US" altLang="en-US" sz="1400" b="0" u="sng" dirty="0"/>
              <a:t>Very Important</a:t>
            </a:r>
            <a:r>
              <a:rPr lang="en-US" altLang="en-US" sz="1400" b="0" dirty="0"/>
              <a:t>, but not in Peatross &amp; Ware)</a:t>
            </a:r>
          </a:p>
        </p:txBody>
      </p:sp>
      <p:pic>
        <p:nvPicPr>
          <p:cNvPr id="1020934" name="Picture 6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6741"/>
            <a:ext cx="3657600" cy="27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43600" y="3447011"/>
            <a:ext cx="2908300" cy="2222205"/>
            <a:chOff x="6553200" y="3733801"/>
            <a:chExt cx="2908300" cy="2222205"/>
          </a:xfrm>
        </p:grpSpPr>
        <p:pic>
          <p:nvPicPr>
            <p:cNvPr id="102093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19" t="34470" r="5111" b="20908"/>
            <a:stretch/>
          </p:blipFill>
          <p:spPr bwMode="auto">
            <a:xfrm>
              <a:off x="6553200" y="3733801"/>
              <a:ext cx="2895600" cy="222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0936" name="Text Box 8"/>
            <p:cNvSpPr txBox="1">
              <a:spLocks noChangeArrowheads="1"/>
            </p:cNvSpPr>
            <p:nvPr/>
          </p:nvSpPr>
          <p:spPr bwMode="auto">
            <a:xfrm>
              <a:off x="7548797" y="5430739"/>
              <a:ext cx="19127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0" dirty="0">
                  <a:solidFill>
                    <a:schemeClr val="bg1">
                      <a:lumMod val="50000"/>
                    </a:schemeClr>
                  </a:solidFill>
                </a:rPr>
                <a:t>Cone cell response again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0939" name="Text Box 11"/>
              <p:cNvSpPr txBox="1">
                <a:spLocks noChangeArrowheads="1"/>
              </p:cNvSpPr>
              <p:nvPr/>
            </p:nvSpPr>
            <p:spPr bwMode="auto">
              <a:xfrm>
                <a:off x="304800" y="4109723"/>
                <a:ext cx="5409319" cy="2622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200" b="0" u="sng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400" b="0" i="1" u="sng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400" b="0" i="0" u="sng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2400" b="0" i="1" u="sng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b="0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u="sng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b="0" i="1" u="sng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b="0" i="1" u="sng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b="0" u="sng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200" b="0" u="sng" dirty="0"/>
                  <a:t> properties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all are positive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000" b="0" dirty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close to S cones,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200" b="0" dirty="0"/>
                  <a:t> 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matches intensity response of eye,</a:t>
                </a:r>
                <a:br>
                  <a:rPr lang="en-US" altLang="en-US" sz="2200" b="0" dirty="0"/>
                </a:br>
                <a:r>
                  <a:rPr lang="en-US" altLang="en-US" sz="2200" b="0" dirty="0"/>
                  <a:t>        close to M cones. Normalized to 1.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chosen so that white is equal parts</a:t>
                </a:r>
                <a:br>
                  <a:rPr lang="en-US" altLang="en-US" sz="2200" b="0" dirty="0"/>
                </a:br>
                <a:r>
                  <a:rPr lang="en-US" altLang="en-US" sz="2200" b="0" dirty="0"/>
                  <a:t>        of all three</a:t>
                </a:r>
              </a:p>
            </p:txBody>
          </p:sp>
        </mc:Choice>
        <mc:Fallback>
          <p:sp>
            <p:nvSpPr>
              <p:cNvPr id="10209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109723"/>
                <a:ext cx="5409319" cy="2622449"/>
              </a:xfrm>
              <a:prstGeom prst="rect">
                <a:avLst/>
              </a:prstGeom>
              <a:blipFill>
                <a:blip r:embed="rId6"/>
                <a:stretch>
                  <a:fillRect l="-1240" t="-698" b="-37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13100" cy="204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DBA3A9-F995-F840-3BAF-C2B8DEB8BF09}"/>
              </a:ext>
            </a:extLst>
          </p:cNvPr>
          <p:cNvSpPr/>
          <p:nvPr/>
        </p:nvSpPr>
        <p:spPr bwMode="auto">
          <a:xfrm>
            <a:off x="422793" y="816740"/>
            <a:ext cx="201168" cy="27464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24E89-A2DA-25D5-E220-49D66F380E8C}"/>
              </a:ext>
            </a:extLst>
          </p:cNvPr>
          <p:cNvSpPr txBox="1"/>
          <p:nvPr/>
        </p:nvSpPr>
        <p:spPr>
          <a:xfrm rot="16200000">
            <a:off x="135386" y="1795134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accent4">
                    <a:lumMod val="10000"/>
                  </a:schemeClr>
                </a:solidFill>
              </a:rPr>
              <a:t>W/nm</a:t>
            </a:r>
          </a:p>
        </p:txBody>
      </p:sp>
    </p:spTree>
    <p:extLst>
      <p:ext uri="{BB962C8B-B14F-4D97-AF65-F5344CB8AC3E}">
        <p14:creationId xmlns:p14="http://schemas.microsoft.com/office/powerpoint/2010/main" val="48440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Projections</a:t>
            </a:r>
          </a:p>
        </p:txBody>
      </p:sp>
      <p:pic>
        <p:nvPicPr>
          <p:cNvPr id="1025033" name="Picture 9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89" y="2514600"/>
            <a:ext cx="41910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368696"/>
                <a:ext cx="3268266" cy="3875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acc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8696"/>
                <a:ext cx="3268266" cy="38751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24560" y="914400"/>
                <a:ext cx="8836681" cy="1378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9600" indent="-609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990600" indent="-533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AutoNum type="alphaLcPeriod"/>
                  <a:defRPr sz="3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3716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752600" indent="-381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209800" indent="-3810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r>
                  <a:rPr lang="en-US" altLang="en-US" b="0" kern="0" dirty="0">
                    <a:effectLst/>
                  </a:rPr>
                  <a:t>Given a spectrum I(</a:t>
                </a:r>
                <a:r>
                  <a:rPr lang="en-US" altLang="en-US" sz="3400" b="0" kern="0" dirty="0">
                    <a:effectLst/>
                    <a:latin typeface="Symbol" panose="05050102010706020507" pitchFamily="18" charset="2"/>
                  </a:rPr>
                  <a:t>l</a:t>
                </a:r>
                <a:r>
                  <a:rPr lang="en-US" altLang="en-US" b="0" kern="0" dirty="0">
                    <a:effectLst/>
                  </a:rPr>
                  <a:t>), how much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b="0" kern="0" dirty="0">
                    <a:effectLst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b="0" kern="0" dirty="0">
                    <a:effectLst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b="0" kern="0" dirty="0">
                    <a:effectLst/>
                  </a:rPr>
                  <a:t> does it have?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0" y="914400"/>
                <a:ext cx="8836681" cy="1378096"/>
              </a:xfrm>
              <a:prstGeom prst="rect">
                <a:avLst/>
              </a:prstGeom>
              <a:blipFill rotWithShape="0">
                <a:blip r:embed="rId5"/>
                <a:stretch>
                  <a:fillRect l="-897" t="-61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54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Worked Example, Like P2.13</a:t>
            </a:r>
          </a:p>
        </p:txBody>
      </p:sp>
      <p:sp>
        <p:nvSpPr>
          <p:cNvPr id="10260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0"/>
            <a:ext cx="8686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X =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Y =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Z = 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effectLst/>
              </a:rPr>
              <a:t>Normalize so they add up to 1 (“color” should not depend on overall intensity)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x =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y =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effectLst/>
              </a:rPr>
              <a:t>z = 1 – x – y =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effectLst/>
              <a:sym typeface="Symbol" panose="05050102010706020507" pitchFamily="18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172982-DEA2-91A3-FA03-E43E5E63DD80}"/>
              </a:ext>
            </a:extLst>
          </p:cNvPr>
          <p:cNvGrpSpPr/>
          <p:nvPr/>
        </p:nvGrpSpPr>
        <p:grpSpPr>
          <a:xfrm>
            <a:off x="152400" y="685800"/>
            <a:ext cx="5257800" cy="3658857"/>
            <a:chOff x="1752600" y="762000"/>
            <a:chExt cx="5257800" cy="3658857"/>
          </a:xfrm>
        </p:grpSpPr>
        <p:pic>
          <p:nvPicPr>
            <p:cNvPr id="1026059" name="Picture 11" descr="http://upload.wikimedia.org/wikipedia/commons/8/87/CIE1931_XYZCMF.png"/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762000"/>
              <a:ext cx="5257800" cy="365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60" name="Freeform 12"/>
            <p:cNvSpPr>
              <a:spLocks/>
            </p:cNvSpPr>
            <p:nvPr/>
          </p:nvSpPr>
          <p:spPr bwMode="auto">
            <a:xfrm rot="21446422">
              <a:off x="4465894" y="2819399"/>
              <a:ext cx="1447800" cy="1371600"/>
            </a:xfrm>
            <a:custGeom>
              <a:avLst/>
              <a:gdLst>
                <a:gd name="T0" fmla="*/ 9 w 506"/>
                <a:gd name="T1" fmla="*/ 688 h 720"/>
                <a:gd name="T2" fmla="*/ 51 w 506"/>
                <a:gd name="T3" fmla="*/ 455 h 720"/>
                <a:gd name="T4" fmla="*/ 98 w 506"/>
                <a:gd name="T5" fmla="*/ 288 h 720"/>
                <a:gd name="T6" fmla="*/ 112 w 506"/>
                <a:gd name="T7" fmla="*/ 228 h 720"/>
                <a:gd name="T8" fmla="*/ 163 w 506"/>
                <a:gd name="T9" fmla="*/ 70 h 720"/>
                <a:gd name="T10" fmla="*/ 209 w 506"/>
                <a:gd name="T11" fmla="*/ 19 h 720"/>
                <a:gd name="T12" fmla="*/ 274 w 506"/>
                <a:gd name="T13" fmla="*/ 0 h 720"/>
                <a:gd name="T14" fmla="*/ 367 w 506"/>
                <a:gd name="T15" fmla="*/ 139 h 720"/>
                <a:gd name="T16" fmla="*/ 386 w 506"/>
                <a:gd name="T17" fmla="*/ 367 h 720"/>
                <a:gd name="T18" fmla="*/ 423 w 506"/>
                <a:gd name="T19" fmla="*/ 525 h 720"/>
                <a:gd name="T20" fmla="*/ 441 w 506"/>
                <a:gd name="T21" fmla="*/ 571 h 720"/>
                <a:gd name="T22" fmla="*/ 483 w 506"/>
                <a:gd name="T23" fmla="*/ 674 h 720"/>
                <a:gd name="T24" fmla="*/ 492 w 506"/>
                <a:gd name="T25" fmla="*/ 702 h 720"/>
                <a:gd name="T26" fmla="*/ 502 w 506"/>
                <a:gd name="T27" fmla="*/ 711 h 720"/>
                <a:gd name="T28" fmla="*/ 506 w 506"/>
                <a:gd name="T2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720">
                  <a:moveTo>
                    <a:pt x="9" y="688"/>
                  </a:moveTo>
                  <a:cubicBezTo>
                    <a:pt x="34" y="619"/>
                    <a:pt x="0" y="511"/>
                    <a:pt x="51" y="455"/>
                  </a:cubicBezTo>
                  <a:cubicBezTo>
                    <a:pt x="63" y="400"/>
                    <a:pt x="79" y="341"/>
                    <a:pt x="98" y="288"/>
                  </a:cubicBezTo>
                  <a:cubicBezTo>
                    <a:pt x="102" y="267"/>
                    <a:pt x="105" y="248"/>
                    <a:pt x="112" y="228"/>
                  </a:cubicBezTo>
                  <a:cubicBezTo>
                    <a:pt x="122" y="170"/>
                    <a:pt x="140" y="123"/>
                    <a:pt x="163" y="70"/>
                  </a:cubicBezTo>
                  <a:cubicBezTo>
                    <a:pt x="172" y="49"/>
                    <a:pt x="185" y="26"/>
                    <a:pt x="209" y="19"/>
                  </a:cubicBezTo>
                  <a:cubicBezTo>
                    <a:pt x="227" y="6"/>
                    <a:pt x="274" y="0"/>
                    <a:pt x="274" y="0"/>
                  </a:cubicBezTo>
                  <a:cubicBezTo>
                    <a:pt x="331" y="15"/>
                    <a:pt x="348" y="89"/>
                    <a:pt x="367" y="139"/>
                  </a:cubicBezTo>
                  <a:cubicBezTo>
                    <a:pt x="372" y="215"/>
                    <a:pt x="380" y="291"/>
                    <a:pt x="386" y="367"/>
                  </a:cubicBezTo>
                  <a:cubicBezTo>
                    <a:pt x="390" y="416"/>
                    <a:pt x="393" y="483"/>
                    <a:pt x="423" y="525"/>
                  </a:cubicBezTo>
                  <a:cubicBezTo>
                    <a:pt x="433" y="563"/>
                    <a:pt x="426" y="549"/>
                    <a:pt x="441" y="571"/>
                  </a:cubicBezTo>
                  <a:cubicBezTo>
                    <a:pt x="451" y="609"/>
                    <a:pt x="466" y="640"/>
                    <a:pt x="483" y="674"/>
                  </a:cubicBezTo>
                  <a:cubicBezTo>
                    <a:pt x="487" y="683"/>
                    <a:pt x="487" y="694"/>
                    <a:pt x="492" y="702"/>
                  </a:cubicBezTo>
                  <a:cubicBezTo>
                    <a:pt x="494" y="706"/>
                    <a:pt x="499" y="707"/>
                    <a:pt x="502" y="711"/>
                  </a:cubicBezTo>
                  <a:cubicBezTo>
                    <a:pt x="504" y="714"/>
                    <a:pt x="505" y="717"/>
                    <a:pt x="506" y="72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EFE8E2-7066-13C8-19F2-834B1E75D5BE}"/>
              </a:ext>
            </a:extLst>
          </p:cNvPr>
          <p:cNvSpPr txBox="1"/>
          <p:nvPr/>
        </p:nvSpPr>
        <p:spPr>
          <a:xfrm>
            <a:off x="5529349" y="879661"/>
            <a:ext cx="3581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0" dirty="0">
                <a:cs typeface="Arial" panose="020B0604020202020204" pitchFamily="34" charset="0"/>
              </a:rPr>
              <a:t>Note 1: the functions were changed in 2006. For HW problem, use functions given on </a:t>
            </a:r>
            <a:r>
              <a:rPr lang="en-US" sz="17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https://optics.byu.edu/resources</a:t>
            </a:r>
            <a:endParaRPr lang="en-US" sz="1700" u="sng" dirty="0">
              <a:solidFill>
                <a:srgbClr val="467886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700" b="0" dirty="0">
                <a:cs typeface="Arial" panose="020B0604020202020204" pitchFamily="34" charset="0"/>
              </a:rPr>
              <a:t>(link provided in textbook)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AB44D4-EAB8-CFEE-AC66-304CACF86C57}"/>
              </a:ext>
            </a:extLst>
          </p:cNvPr>
          <p:cNvGrpSpPr/>
          <p:nvPr/>
        </p:nvGrpSpPr>
        <p:grpSpPr>
          <a:xfrm>
            <a:off x="3015660" y="3144360"/>
            <a:ext cx="986760" cy="853920"/>
            <a:chOff x="3025647" y="3169560"/>
            <a:chExt cx="986760" cy="85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13B3F6-A6E5-E634-834A-F59911E45F6E}"/>
                    </a:ext>
                  </a:extLst>
                </p14:cNvPr>
                <p14:cNvContentPartPr/>
                <p14:nvPr/>
              </p14:nvContentPartPr>
              <p14:xfrm>
                <a:off x="3025647" y="3246960"/>
                <a:ext cx="443880" cy="776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13B3F6-A6E5-E634-834A-F59911E45F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2647" y="3184320"/>
                  <a:ext cx="56952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CFC3E0-515B-9E2D-AB4B-29E32D5AF60F}"/>
                    </a:ext>
                  </a:extLst>
                </p14:cNvPr>
                <p14:cNvContentPartPr/>
                <p14:nvPr/>
              </p14:nvContentPartPr>
              <p14:xfrm>
                <a:off x="3370167" y="3169560"/>
                <a:ext cx="82440" cy="415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CFC3E0-515B-9E2D-AB4B-29E32D5AF6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07527" y="3106920"/>
                  <a:ext cx="2080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BB29DD-0B8D-19DA-BB4A-B4DD4574ADA3}"/>
                    </a:ext>
                  </a:extLst>
                </p14:cNvPr>
                <p14:cNvContentPartPr/>
                <p14:nvPr/>
              </p14:nvContentPartPr>
              <p14:xfrm>
                <a:off x="3452247" y="3191880"/>
                <a:ext cx="482760" cy="813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BB29DD-0B8D-19DA-BB4A-B4DD4574AD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9607" y="3128880"/>
                  <a:ext cx="608400" cy="9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893D55-28E8-3C1C-AADB-7CB506A77DE3}"/>
                    </a:ext>
                  </a:extLst>
                </p14:cNvPr>
                <p14:cNvContentPartPr/>
                <p14:nvPr/>
              </p14:nvContentPartPr>
              <p14:xfrm>
                <a:off x="4010967" y="4023120"/>
                <a:ext cx="144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893D55-28E8-3C1C-AADB-7CB506A77D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8327" y="3960480"/>
                  <a:ext cx="12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DDDE1D-AE11-274C-D23F-34AB8506534D}"/>
                    </a:ext>
                  </a:extLst>
                </p14:cNvPr>
                <p14:cNvContentPartPr/>
                <p14:nvPr/>
              </p14:nvContentPartPr>
              <p14:xfrm>
                <a:off x="3263247" y="4006560"/>
                <a:ext cx="527400" cy="1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DDDE1D-AE11-274C-D23F-34AB850653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0607" y="3943920"/>
                  <a:ext cx="65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8D7BFF-0A01-E300-F8D9-0006EF22673D}"/>
                    </a:ext>
                  </a:extLst>
                </p14:cNvPr>
                <p14:cNvContentPartPr/>
                <p14:nvPr/>
              </p14:nvContentPartPr>
              <p14:xfrm>
                <a:off x="3263607" y="3625320"/>
                <a:ext cx="355320" cy="342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8D7BFF-0A01-E300-F8D9-0006EF2267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00967" y="3562680"/>
                  <a:ext cx="480960" cy="46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8F0124-E5F5-D4E3-6A57-C08DF381AF18}"/>
              </a:ext>
            </a:extLst>
          </p:cNvPr>
          <p:cNvSpPr txBox="1"/>
          <p:nvPr/>
        </p:nvSpPr>
        <p:spPr>
          <a:xfrm>
            <a:off x="1219200" y="4444094"/>
            <a:ext cx="619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~15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8B657-9025-A26B-63DD-B02CF8F35731}"/>
              </a:ext>
            </a:extLst>
          </p:cNvPr>
          <p:cNvSpPr txBox="1"/>
          <p:nvPr/>
        </p:nvSpPr>
        <p:spPr>
          <a:xfrm>
            <a:off x="1219199" y="4761462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FF00"/>
                </a:solidFill>
              </a:rPr>
              <a:t>~12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C91B3-02EC-9B15-3029-317243AA73D5}"/>
              </a:ext>
            </a:extLst>
          </p:cNvPr>
          <p:cNvSpPr txBox="1"/>
          <p:nvPr/>
        </p:nvSpPr>
        <p:spPr>
          <a:xfrm>
            <a:off x="1509560" y="50524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6A6AFF"/>
                </a:solidFill>
              </a:rPr>
              <a:t>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2ABDEF-CC7E-7AA8-174E-455DCFF0C03C}"/>
              </a:ext>
            </a:extLst>
          </p:cNvPr>
          <p:cNvGrpSpPr/>
          <p:nvPr/>
        </p:nvGrpSpPr>
        <p:grpSpPr>
          <a:xfrm>
            <a:off x="3057660" y="3446029"/>
            <a:ext cx="639000" cy="571680"/>
            <a:chOff x="3046527" y="3474480"/>
            <a:chExt cx="63900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DB2621-33FF-5E24-14CC-5F834C28B703}"/>
                    </a:ext>
                  </a:extLst>
                </p14:cNvPr>
                <p14:cNvContentPartPr/>
                <p14:nvPr/>
              </p14:nvContentPartPr>
              <p14:xfrm>
                <a:off x="3046527" y="3485280"/>
                <a:ext cx="168120" cy="513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DB2621-33FF-5E24-14CC-5F834C28B7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83887" y="3422640"/>
                  <a:ext cx="293760" cy="639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FD84C4-6BD7-0E71-E207-0BB9B62BA5A6}"/>
                </a:ext>
              </a:extLst>
            </p:cNvPr>
            <p:cNvGrpSpPr/>
            <p:nvPr/>
          </p:nvGrpSpPr>
          <p:grpSpPr>
            <a:xfrm>
              <a:off x="3147687" y="3474480"/>
              <a:ext cx="537840" cy="571680"/>
              <a:chOff x="3147687" y="3474480"/>
              <a:chExt cx="537840" cy="5716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477734D-F424-A1BC-3464-C715DE385E3E}"/>
                      </a:ext>
                    </a:extLst>
                  </p14:cNvPr>
                  <p14:cNvContentPartPr/>
                  <p14:nvPr/>
                </p14:nvContentPartPr>
                <p14:xfrm>
                  <a:off x="3230487" y="3474480"/>
                  <a:ext cx="455040" cy="57168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477734D-F424-A1BC-3464-C715DE385E3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167847" y="3411840"/>
                    <a:ext cx="580680" cy="69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0D6DF49-7908-F3AD-E603-2C9728BC66C9}"/>
                      </a:ext>
                    </a:extLst>
                  </p14:cNvPr>
                  <p14:cNvContentPartPr/>
                  <p14:nvPr/>
                </p14:nvContentPartPr>
                <p14:xfrm>
                  <a:off x="3147687" y="3989640"/>
                  <a:ext cx="282960" cy="1728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0D6DF49-7908-F3AD-E603-2C9728BC66C9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084687" y="3927000"/>
                    <a:ext cx="40860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66C5F3E-DD61-EA81-C85A-676ED14BF1CD}"/>
                      </a:ext>
                    </a:extLst>
                  </p14:cNvPr>
                  <p14:cNvContentPartPr/>
                  <p14:nvPr/>
                </p14:nvContentPartPr>
                <p14:xfrm>
                  <a:off x="3397887" y="4012320"/>
                  <a:ext cx="143280" cy="16560"/>
                </p14:xfrm>
              </p:contentPart>
            </mc:Choice>
            <mc:Fallback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66C5F3E-DD61-EA81-C85A-676ED14BF1C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334887" y="3949680"/>
                    <a:ext cx="268920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ED4A065-3782-D5B2-57E2-20096DCDAE25}"/>
                      </a:ext>
                    </a:extLst>
                  </p14:cNvPr>
                  <p14:cNvContentPartPr/>
                  <p14:nvPr/>
                </p14:nvContentPartPr>
                <p14:xfrm>
                  <a:off x="3214287" y="3745920"/>
                  <a:ext cx="145440" cy="111240"/>
                </p14:xfrm>
              </p:contentPart>
            </mc:Choice>
            <mc:Fallback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ED4A065-3782-D5B2-57E2-20096DCDAE2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151287" y="3683280"/>
                    <a:ext cx="271080" cy="23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F13F90D-6AA5-022A-F822-DA80F0BED824}"/>
              </a:ext>
            </a:extLst>
          </p:cNvPr>
          <p:cNvSpPr txBox="1"/>
          <p:nvPr/>
        </p:nvSpPr>
        <p:spPr>
          <a:xfrm>
            <a:off x="1166755" y="5879015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15/27 = 0.56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33DE28-A983-E7DD-06F7-95090A03DCEC}"/>
              </a:ext>
            </a:extLst>
          </p:cNvPr>
          <p:cNvSpPr txBox="1"/>
          <p:nvPr/>
        </p:nvSpPr>
        <p:spPr>
          <a:xfrm>
            <a:off x="1166754" y="6151219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FF00"/>
                </a:solidFill>
              </a:rPr>
              <a:t>12/27 = 0.44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0640C8-84EF-10A5-0C96-00FCA0B42D17}"/>
              </a:ext>
            </a:extLst>
          </p:cNvPr>
          <p:cNvSpPr txBox="1"/>
          <p:nvPr/>
        </p:nvSpPr>
        <p:spPr>
          <a:xfrm>
            <a:off x="2438400" y="64415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6A6AFF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1DDEE3-40F6-70F9-A84E-28D8023C8007}"/>
              </a:ext>
            </a:extLst>
          </p:cNvPr>
          <p:cNvSpPr txBox="1"/>
          <p:nvPr/>
        </p:nvSpPr>
        <p:spPr>
          <a:xfrm>
            <a:off x="2874695" y="6075760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effectLst/>
              </a:rPr>
              <a:t>These are the chromaticity coordinates!!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FAC620-0236-DC83-1DDC-EBE6CD6D76FC}"/>
                  </a:ext>
                </a:extLst>
              </p:cNvPr>
              <p:cNvSpPr txBox="1"/>
              <p:nvPr/>
            </p:nvSpPr>
            <p:spPr>
              <a:xfrm>
                <a:off x="5645329" y="2741640"/>
                <a:ext cx="3349440" cy="1702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00" b="0" dirty="0">
                    <a:cs typeface="Arial" panose="020B0604020202020204" pitchFamily="34" charset="0"/>
                  </a:rPr>
                  <a:t>Note 2: as explained in my instructions for P2.13, </a:t>
                </a:r>
              </a:p>
              <a:p>
                <a:pPr algn="l"/>
                <a:r>
                  <a:rPr lang="fr-FR" sz="1700" b="0" i="0" u="none" strike="noStrike" dirty="0">
                    <a:effectLst/>
                    <a:cs typeface="Arial" panose="020B0604020202020204" pitchFamily="34" charset="0"/>
                  </a:rPr>
                  <a:t>"</a:t>
                </a:r>
                <a:r>
                  <a:rPr lang="fr-FR" sz="1700" b="0" i="0" u="none" strike="noStrike" dirty="0" err="1">
                    <a:effectLst/>
                    <a:cs typeface="Arial" panose="020B0604020202020204" pitchFamily="34" charset="0"/>
                  </a:rPr>
                  <a:t>luminous</a:t>
                </a:r>
                <a:r>
                  <a:rPr lang="fr-FR" sz="1700" b="0" i="0" u="none" strike="noStrike" dirty="0">
                    <a:effectLst/>
                    <a:cs typeface="Arial" panose="020B0604020202020204" pitchFamily="34" charset="0"/>
                  </a:rPr>
                  <a:t> power" (in lumens) </a:t>
                </a:r>
                <a:br>
                  <a:rPr lang="fr-FR" sz="1700" b="0" i="0" u="none" strike="noStrike" dirty="0">
                    <a:effectLst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fr-FR" sz="17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=683</m:t>
                    </m:r>
                    <m:r>
                      <a:rPr lang="en-US" sz="17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×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700" b="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17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en-US" sz="17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  <m:d>
                          <m:dPr>
                            <m:ctrlPr>
                              <a:rPr lang="en-US" sz="17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nary>
                  </m:oMath>
                </a14:m>
                <a:r>
                  <a:rPr lang="en-US" sz="1700" b="0" dirty="0"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7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7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683</m:t>
                    </m:r>
                    <m:r>
                      <a:rPr lang="en-US" sz="17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7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700" b="0" dirty="0"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endParaRPr lang="en-US" sz="1700" b="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FAC620-0236-DC83-1DDC-EBE6CD6D7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29" y="2741640"/>
                <a:ext cx="3349440" cy="1702454"/>
              </a:xfrm>
              <a:prstGeom prst="rect">
                <a:avLst/>
              </a:prstGeom>
              <a:blipFill>
                <a:blip r:embed="rId27"/>
                <a:stretch>
                  <a:fillRect l="-1091" t="-143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Another Worked Example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6775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What is (</a:t>
            </a:r>
            <a:r>
              <a:rPr lang="en-US" altLang="en-US" dirty="0" err="1">
                <a:effectLst/>
              </a:rPr>
              <a:t>x,y</a:t>
            </a:r>
            <a:r>
              <a:rPr lang="en-US" altLang="en-US" dirty="0">
                <a:effectLst/>
              </a:rPr>
              <a:t>) for a delta function at 560 nm?</a:t>
            </a:r>
          </a:p>
        </p:txBody>
      </p:sp>
      <p:pic>
        <p:nvPicPr>
          <p:cNvPr id="1028100" name="Picture 4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44926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01" name="Rectangle 5"/>
          <p:cNvSpPr>
            <a:spLocks noChangeArrowheads="1"/>
          </p:cNvSpPr>
          <p:nvPr/>
        </p:nvSpPr>
        <p:spPr bwMode="auto">
          <a:xfrm>
            <a:off x="6324600" y="2850585"/>
            <a:ext cx="208262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b="0" u="sng" dirty="0"/>
              <a:t>My estimates:</a:t>
            </a:r>
            <a:endParaRPr lang="en-US" altLang="en-US" b="0" dirty="0"/>
          </a:p>
          <a:p>
            <a:pPr algn="l"/>
            <a:r>
              <a:rPr lang="en-US" altLang="en-US" b="0" dirty="0"/>
              <a:t>X = 0.59</a:t>
            </a:r>
          </a:p>
          <a:p>
            <a:pPr algn="l"/>
            <a:r>
              <a:rPr lang="en-US" altLang="en-US" b="0" dirty="0"/>
              <a:t>Y = 0.98</a:t>
            </a:r>
          </a:p>
          <a:p>
            <a:pPr algn="l"/>
            <a:r>
              <a:rPr lang="en-US" altLang="en-US" b="0" dirty="0"/>
              <a:t>Z = 0</a:t>
            </a:r>
          </a:p>
          <a:p>
            <a:pPr algn="l"/>
            <a:endParaRPr lang="en-US" altLang="en-US" b="0" dirty="0"/>
          </a:p>
          <a:p>
            <a:pPr algn="l"/>
            <a:r>
              <a:rPr lang="en-US" altLang="en-US" b="0" dirty="0"/>
              <a:t>x = 0.38</a:t>
            </a:r>
          </a:p>
          <a:p>
            <a:pPr algn="l"/>
            <a:r>
              <a:rPr lang="en-US" altLang="en-US" b="0" dirty="0"/>
              <a:t>y = 0.62</a:t>
            </a:r>
            <a:r>
              <a:rPr lang="en-US" altLang="en-US" dirty="0"/>
              <a:t> </a:t>
            </a:r>
          </a:p>
        </p:txBody>
      </p:sp>
      <p:sp>
        <p:nvSpPr>
          <p:cNvPr id="1028102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678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Do that for every wavelength </a:t>
            </a:r>
            <a:r>
              <a:rPr lang="en-US" altLang="en-US" b="0" dirty="0">
                <a:sym typeface="Symbol" panose="05050102010706020507" pitchFamily="18" charset="2"/>
              </a:rPr>
              <a:t> the “locus” curve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09604D-B580-D0BA-5DC6-F80EE9640D18}"/>
                  </a:ext>
                </a:extLst>
              </p14:cNvPr>
              <p14:cNvContentPartPr/>
              <p14:nvPr/>
            </p14:nvContentPartPr>
            <p14:xfrm>
              <a:off x="3164755" y="2324794"/>
              <a:ext cx="720" cy="292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09604D-B580-D0BA-5DC6-F80EE9640D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6755" y="2316154"/>
                <a:ext cx="36000" cy="29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1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Chromaticity Diagram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0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62600" y="838200"/>
                <a:ext cx="3429000" cy="58674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1800" u="sng" dirty="0">
                    <a:effectLst/>
                  </a:rPr>
                  <a:t>Things to observe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Example 2: 560 nm </a:t>
                </a:r>
                <a:r>
                  <a:rPr lang="en-US" altLang="en-US" sz="1800" dirty="0">
                    <a:effectLst/>
                    <a:sym typeface="Symbol" panose="05050102010706020507" pitchFamily="18" charset="2"/>
                  </a:rPr>
                  <a:t>= </a:t>
                </a:r>
                <a:r>
                  <a:rPr lang="en-US" altLang="en-US" sz="1800" dirty="0">
                    <a:effectLst/>
                  </a:rPr>
                  <a:t> (0.38, 0.62)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The locus curve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Example 1: </a:t>
                </a:r>
                <a:br>
                  <a:rPr lang="en-US" altLang="en-US" sz="1800" dirty="0">
                    <a:effectLst/>
                  </a:rPr>
                </a:br>
                <a:r>
                  <a:rPr lang="en-US" altLang="en-US" sz="1800" dirty="0">
                    <a:effectLst/>
                  </a:rPr>
                  <a:t>(0.56, 0.44)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The white point = (0.33, 0.33)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“Line of purples”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1800" dirty="0">
                  <a:effectLst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1800" u="sng" dirty="0">
                    <a:effectLst/>
                  </a:rPr>
                  <a:t>Linear effects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Color mixing along line connecting two points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“Hue”: pure wavelength which can mix with white to get the point. Example: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effectLst/>
                        <a:latin typeface="Cambria Math" panose="02040503050406030204" pitchFamily="18" charset="0"/>
                      </a:rPr>
                      <m:t>470</m:t>
                    </m:r>
                  </m:oMath>
                </a14:m>
                <a:r>
                  <a:rPr lang="en-US" altLang="en-US" sz="1800" dirty="0">
                    <a:effectLst/>
                  </a:rPr>
                  <a:t> nm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1800" dirty="0">
                    <a:effectLst/>
                  </a:rPr>
                  <a:t>“Complementary color”: color that can mix with the point to get white.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sz="1800" i="1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en-US" sz="1800" i="1">
                        <a:effectLst/>
                        <a:latin typeface="Cambria Math" panose="02040503050406030204" pitchFamily="18" charset="0"/>
                      </a:rPr>
                      <m:t>=573</m:t>
                    </m:r>
                  </m:oMath>
                </a14:m>
                <a:r>
                  <a:rPr lang="en-US" altLang="en-US" sz="1800" dirty="0">
                    <a:effectLst/>
                  </a:rPr>
                  <a:t> nm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1800" dirty="0">
                  <a:effectLst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sz="1800" dirty="0">
                  <a:effectLst/>
                </a:endParaRPr>
              </a:p>
            </p:txBody>
          </p:sp>
        </mc:Choice>
        <mc:Fallback>
          <p:sp>
            <p:nvSpPr>
              <p:cNvPr id="1030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62600" y="838200"/>
                <a:ext cx="3429000" cy="5867400"/>
              </a:xfrm>
              <a:blipFill>
                <a:blip r:embed="rId2"/>
                <a:stretch>
                  <a:fillRect l="-1601" t="-1040" r="-1068" b="-832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224B86F-1D4B-C917-6425-74BCDCC4FD1F}"/>
              </a:ext>
            </a:extLst>
          </p:cNvPr>
          <p:cNvSpPr/>
          <p:nvPr/>
        </p:nvSpPr>
        <p:spPr bwMode="auto">
          <a:xfrm>
            <a:off x="3722580" y="3598465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144C6-442F-679E-FDF2-A931160A3586}"/>
              </a:ext>
            </a:extLst>
          </p:cNvPr>
          <p:cNvSpPr txBox="1"/>
          <p:nvPr/>
        </p:nvSpPr>
        <p:spPr>
          <a:xfrm>
            <a:off x="3581400" y="32595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(0.56, 0.44)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DDF2C2-911C-F923-D3F1-B08F54C74E36}"/>
              </a:ext>
            </a:extLst>
          </p:cNvPr>
          <p:cNvSpPr/>
          <p:nvPr/>
        </p:nvSpPr>
        <p:spPr bwMode="auto">
          <a:xfrm>
            <a:off x="2673929" y="2512260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197D0-936A-E36A-CA8B-6BDC86BABAFA}"/>
              </a:ext>
            </a:extLst>
          </p:cNvPr>
          <p:cNvSpPr txBox="1"/>
          <p:nvPr/>
        </p:nvSpPr>
        <p:spPr>
          <a:xfrm>
            <a:off x="2772569" y="24711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(0.38, 0.62)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F52D95-F9B4-E048-717E-8A59B4A9E71B}"/>
              </a:ext>
            </a:extLst>
          </p:cNvPr>
          <p:cNvSpPr/>
          <p:nvPr/>
        </p:nvSpPr>
        <p:spPr bwMode="auto">
          <a:xfrm>
            <a:off x="2372594" y="4191930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ECA24-ED90-795B-5CC5-9B4642EC6855}"/>
              </a:ext>
            </a:extLst>
          </p:cNvPr>
          <p:cNvSpPr txBox="1"/>
          <p:nvPr/>
        </p:nvSpPr>
        <p:spPr>
          <a:xfrm>
            <a:off x="2471234" y="415077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(0.33, 0.33)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A7F021-8D06-8085-3083-8F7E3753BC73}"/>
              </a:ext>
            </a:extLst>
          </p:cNvPr>
          <p:cNvSpPr/>
          <p:nvPr/>
        </p:nvSpPr>
        <p:spPr bwMode="auto">
          <a:xfrm rot="20131723">
            <a:off x="1310949" y="5178436"/>
            <a:ext cx="3810000" cy="533400"/>
          </a:xfrm>
          <a:prstGeom prst="ellipse">
            <a:avLst/>
          </a:prstGeom>
          <a:noFill/>
          <a:ln w="5715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2F1AAA-2A83-B4DD-24F8-41F7F92BA0C2}"/>
              </a:ext>
            </a:extLst>
          </p:cNvPr>
          <p:cNvGrpSpPr/>
          <p:nvPr/>
        </p:nvGrpSpPr>
        <p:grpSpPr>
          <a:xfrm>
            <a:off x="908858" y="2588460"/>
            <a:ext cx="431528" cy="1899379"/>
            <a:chOff x="908858" y="2588460"/>
            <a:chExt cx="431528" cy="189937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8AFDFA-27CF-F32B-13CC-45DC4BB041DF}"/>
                </a:ext>
              </a:extLst>
            </p:cNvPr>
            <p:cNvSpPr/>
            <p:nvPr/>
          </p:nvSpPr>
          <p:spPr bwMode="auto">
            <a:xfrm>
              <a:off x="908858" y="2588460"/>
              <a:ext cx="152400" cy="1524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52A9D0-FA80-096E-2E7B-F81E6F4AD1CA}"/>
                </a:ext>
              </a:extLst>
            </p:cNvPr>
            <p:cNvSpPr/>
            <p:nvPr/>
          </p:nvSpPr>
          <p:spPr bwMode="auto">
            <a:xfrm>
              <a:off x="1187986" y="4335439"/>
              <a:ext cx="152400" cy="1524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4A9AC6-CD3B-40B7-28D9-18FD736743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600" y="2740860"/>
              <a:ext cx="260317" cy="15945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96F015C-F6CC-0571-4281-1A4B8BAAE972}"/>
              </a:ext>
            </a:extLst>
          </p:cNvPr>
          <p:cNvSpPr/>
          <p:nvPr/>
        </p:nvSpPr>
        <p:spPr bwMode="auto">
          <a:xfrm rot="2682238">
            <a:off x="2158904" y="4488959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35AE5A-707F-00A1-9DF4-6E38E5DD8BFC}"/>
              </a:ext>
            </a:extLst>
          </p:cNvPr>
          <p:cNvGrpSpPr/>
          <p:nvPr/>
        </p:nvGrpSpPr>
        <p:grpSpPr>
          <a:xfrm>
            <a:off x="1269727" y="4257501"/>
            <a:ext cx="1183914" cy="1628480"/>
            <a:chOff x="1269727" y="4257501"/>
            <a:chExt cx="1183914" cy="16284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0F6C51-1693-7771-CB10-EACA2CCA38F8}"/>
                </a:ext>
              </a:extLst>
            </p:cNvPr>
            <p:cNvSpPr/>
            <p:nvPr/>
          </p:nvSpPr>
          <p:spPr bwMode="auto">
            <a:xfrm rot="2682238">
              <a:off x="1269727" y="5733581"/>
              <a:ext cx="152400" cy="1524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809B44-4309-AFEE-2739-44C7D76BC1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04057" y="4257501"/>
              <a:ext cx="1149584" cy="15958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A049E2-0720-AA42-73A2-15F408B4B2AD}"/>
              </a:ext>
            </a:extLst>
          </p:cNvPr>
          <p:cNvGrpSpPr/>
          <p:nvPr/>
        </p:nvGrpSpPr>
        <p:grpSpPr>
          <a:xfrm>
            <a:off x="2618959" y="3048079"/>
            <a:ext cx="728299" cy="1594579"/>
            <a:chOff x="2617455" y="3046143"/>
            <a:chExt cx="728299" cy="159457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E65BD0-FDDC-7E85-2919-CF7866E06BB4}"/>
                </a:ext>
              </a:extLst>
            </p:cNvPr>
            <p:cNvSpPr/>
            <p:nvPr/>
          </p:nvSpPr>
          <p:spPr bwMode="auto">
            <a:xfrm rot="2682238">
              <a:off x="3193354" y="3054840"/>
              <a:ext cx="152400" cy="1524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DA88FA-94BC-FBF4-77B3-653D450A8172}"/>
                </a:ext>
              </a:extLst>
            </p:cNvPr>
            <p:cNvCxnSpPr>
              <a:cxnSpLocks/>
              <a:stCxn id="19" idx="4"/>
            </p:cNvCxnSpPr>
            <p:nvPr/>
          </p:nvCxnSpPr>
          <p:spPr bwMode="auto">
            <a:xfrm rot="2682238">
              <a:off x="2617455" y="3046143"/>
              <a:ext cx="260317" cy="15945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749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Chromaticity Diagram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838200"/>
            <a:ext cx="35814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endParaRPr lang="en-US" altLang="en-US" sz="22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effectLst/>
              </a:rPr>
              <a:t>Saturation: How close is the point to its hue?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ffectLst/>
              </a:rPr>
              <a:t>Example 1: 18%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ffectLst/>
              </a:rPr>
              <a:t>Example 2: 65%</a:t>
            </a:r>
          </a:p>
          <a:p>
            <a:pPr lvl="1">
              <a:lnSpc>
                <a:spcPct val="90000"/>
              </a:lnSpc>
            </a:pPr>
            <a:endParaRPr lang="en-US" altLang="en-US" sz="22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sz="2200" dirty="0">
                <a:effectLst/>
              </a:rPr>
              <a:t>Brightness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effectLst/>
              </a:rPr>
              <a:t>Overall intensity, Not on this diagram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20471" y="3823250"/>
            <a:ext cx="1552174" cy="468725"/>
            <a:chOff x="2420471" y="3823250"/>
            <a:chExt cx="1552174" cy="468725"/>
          </a:xfrm>
        </p:grpSpPr>
        <p:sp>
          <p:nvSpPr>
            <p:cNvPr id="2" name="Oval 1"/>
            <p:cNvSpPr/>
            <p:nvPr/>
          </p:nvSpPr>
          <p:spPr bwMode="auto">
            <a:xfrm>
              <a:off x="3325090" y="3912522"/>
              <a:ext cx="155448" cy="155448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V="1">
              <a:off x="2420471" y="3823250"/>
              <a:ext cx="1552174" cy="4687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8E67214-291C-8ABB-1C1D-F9651D44350E}"/>
              </a:ext>
            </a:extLst>
          </p:cNvPr>
          <p:cNvSpPr/>
          <p:nvPr/>
        </p:nvSpPr>
        <p:spPr bwMode="auto">
          <a:xfrm rot="2682238">
            <a:off x="2158904" y="4488959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6BB5D0-8993-7B0A-BF85-DEBCAEBA5C19}"/>
              </a:ext>
            </a:extLst>
          </p:cNvPr>
          <p:cNvGrpSpPr/>
          <p:nvPr/>
        </p:nvGrpSpPr>
        <p:grpSpPr>
          <a:xfrm>
            <a:off x="1269727" y="4257501"/>
            <a:ext cx="1183914" cy="1628480"/>
            <a:chOff x="1269727" y="4257501"/>
            <a:chExt cx="1183914" cy="16284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D59115-80FF-D307-080D-CC15E1D84617}"/>
                </a:ext>
              </a:extLst>
            </p:cNvPr>
            <p:cNvSpPr/>
            <p:nvPr/>
          </p:nvSpPr>
          <p:spPr bwMode="auto">
            <a:xfrm rot="2682238">
              <a:off x="1269727" y="5733581"/>
              <a:ext cx="152400" cy="1524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F049D9-5313-665D-94DF-6438E4A9AC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04057" y="4257501"/>
              <a:ext cx="1149584" cy="15958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A803660-E378-AEF5-BA9F-43A42D1C311C}"/>
              </a:ext>
            </a:extLst>
          </p:cNvPr>
          <p:cNvSpPr/>
          <p:nvPr/>
        </p:nvSpPr>
        <p:spPr bwMode="auto">
          <a:xfrm>
            <a:off x="2372594" y="4191930"/>
            <a:ext cx="152400" cy="1524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1143000"/>
            <a:ext cx="6400800" cy="5308249"/>
            <a:chOff x="381000" y="419100"/>
            <a:chExt cx="6400800" cy="5308249"/>
          </a:xfrm>
        </p:grpSpPr>
        <p:pic>
          <p:nvPicPr>
            <p:cNvPr id="5" name="Picture 7" descr="CRT_phospho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"/>
              <a:ext cx="6400800" cy="41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572000"/>
              <a:ext cx="6400800" cy="115534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7076"/>
            <a:ext cx="4092388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0" cap="none" dirty="0">
                <a:effectLst/>
              </a:rPr>
              <a:t>Remember this? </a:t>
            </a:r>
          </a:p>
        </p:txBody>
      </p:sp>
    </p:spTree>
    <p:extLst>
      <p:ext uri="{BB962C8B-B14F-4D97-AF65-F5344CB8AC3E}">
        <p14:creationId xmlns:p14="http://schemas.microsoft.com/office/powerpoint/2010/main" val="218298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372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dirty="0" err="1">
                <a:effectLst/>
              </a:rPr>
              <a:t>sRGB</a:t>
            </a:r>
            <a:r>
              <a:rPr lang="en-US" altLang="en-US" sz="3000" dirty="0">
                <a:effectLst/>
              </a:rPr>
              <a:t>: three specific color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1101725"/>
            <a:ext cx="6584950" cy="5756275"/>
            <a:chOff x="1981200" y="1101725"/>
            <a:chExt cx="6584950" cy="5756275"/>
          </a:xfrm>
        </p:grpSpPr>
        <p:pic>
          <p:nvPicPr>
            <p:cNvPr id="1038339" name="Picture 3" descr="greferencec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01725"/>
              <a:ext cx="5165725" cy="57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8341" name="Rectangle 5"/>
            <p:cNvSpPr>
              <a:spLocks noChangeArrowheads="1"/>
            </p:cNvSpPr>
            <p:nvPr/>
          </p:nvSpPr>
          <p:spPr bwMode="auto">
            <a:xfrm>
              <a:off x="1981200" y="6172200"/>
              <a:ext cx="2416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00" b="0">
                  <a:solidFill>
                    <a:srgbClr val="0066FF"/>
                  </a:solidFill>
                </a:rPr>
                <a:t>“blue” = (0.15, 0.06)</a:t>
              </a:r>
              <a:endParaRPr lang="en-US" altLang="en-US" sz="2000">
                <a:solidFill>
                  <a:srgbClr val="0066FF"/>
                </a:solidFill>
              </a:endParaRPr>
            </a:p>
          </p:txBody>
        </p:sp>
        <p:sp>
          <p:nvSpPr>
            <p:cNvPr id="1038342" name="Rectangle 6"/>
            <p:cNvSpPr>
              <a:spLocks noChangeArrowheads="1"/>
            </p:cNvSpPr>
            <p:nvPr/>
          </p:nvSpPr>
          <p:spPr bwMode="auto">
            <a:xfrm>
              <a:off x="7086600" y="4860925"/>
              <a:ext cx="147955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accent1"/>
                  </a:solidFill>
                </a:rPr>
                <a:t>“red” = </a:t>
              </a:r>
            </a:p>
            <a:p>
              <a:r>
                <a:rPr lang="en-US" altLang="en-US" sz="2000" b="0">
                  <a:solidFill>
                    <a:schemeClr val="accent1"/>
                  </a:solidFill>
                </a:rPr>
                <a:t>(0.65, 0.33)</a:t>
              </a:r>
            </a:p>
          </p:txBody>
        </p:sp>
        <p:sp>
          <p:nvSpPr>
            <p:cNvPr id="1038343" name="Rectangle 7"/>
            <p:cNvSpPr>
              <a:spLocks noChangeArrowheads="1"/>
            </p:cNvSpPr>
            <p:nvPr/>
          </p:nvSpPr>
          <p:spPr bwMode="auto">
            <a:xfrm>
              <a:off x="5334000" y="2362200"/>
              <a:ext cx="25844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 dirty="0">
                  <a:solidFill>
                    <a:srgbClr val="66FF33"/>
                  </a:solidFill>
                </a:rPr>
                <a:t>“green” = (0.30, 0.60)</a:t>
              </a:r>
            </a:p>
          </p:txBody>
        </p:sp>
      </p:grpSp>
      <p:sp>
        <p:nvSpPr>
          <p:cNvPr id="1038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575" y="1616075"/>
            <a:ext cx="29718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effectLst/>
              </a:rPr>
              <a:t>Mixing three sources: triangle called the “gamut”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6333" y="6541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b="0" dirty="0">
                <a:effectLst/>
              </a:rPr>
              <a:t>Standard created in 1996 by HP and Microsoft to help the internet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53822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Visible Spectrum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724400"/>
            <a:ext cx="866775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900" dirty="0">
                <a:effectLst/>
              </a:rPr>
              <a:t>“All the colors of the rainbow…” </a:t>
            </a:r>
            <a:br>
              <a:rPr lang="en-US" altLang="en-US" sz="2900" dirty="0">
                <a:effectLst/>
              </a:rPr>
            </a:br>
            <a:r>
              <a:rPr lang="en-US" altLang="en-US" sz="2900" dirty="0">
                <a:effectLst/>
                <a:sym typeface="Symbol" panose="05050102010706020507" pitchFamily="18" charset="2"/>
              </a:rPr>
              <a:t> </a:t>
            </a:r>
            <a:r>
              <a:rPr lang="en-US" altLang="en-US" sz="2900" dirty="0">
                <a:effectLst/>
              </a:rPr>
              <a:t>Where is brown??  Where is pink?? Where is turquoise??</a:t>
            </a:r>
          </a:p>
        </p:txBody>
      </p:sp>
      <p:pic>
        <p:nvPicPr>
          <p:cNvPr id="1014788" name="Picture 4" descr="Srgbspectrum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89" name="Text Box 5"/>
          <p:cNvSpPr txBox="1">
            <a:spLocks noChangeArrowheads="1"/>
          </p:cNvSpPr>
          <p:nvPr/>
        </p:nvSpPr>
        <p:spPr bwMode="auto">
          <a:xfrm>
            <a:off x="141288" y="3733800"/>
            <a:ext cx="4964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From Wikipedia, “Visible Spectrum”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8813"/>
            <a:ext cx="5867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XYZ to </a:t>
            </a:r>
            <a:r>
              <a:rPr lang="en-US" altLang="en-US" dirty="0" err="1">
                <a:effectLst/>
              </a:rPr>
              <a:t>sRGB</a:t>
            </a:r>
            <a:endParaRPr lang="en-US" altLang="en-US" dirty="0"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57699" y="1912352"/>
            <a:ext cx="4744948" cy="4928645"/>
            <a:chOff x="3662594" y="1166813"/>
            <a:chExt cx="5541731" cy="5756275"/>
          </a:xfrm>
        </p:grpSpPr>
        <p:pic>
          <p:nvPicPr>
            <p:cNvPr id="1031174" name="Picture 6" descr="greferencec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166813"/>
              <a:ext cx="5165725" cy="57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176" name="Rectangle 8"/>
            <p:cNvSpPr>
              <a:spLocks noChangeArrowheads="1"/>
            </p:cNvSpPr>
            <p:nvPr/>
          </p:nvSpPr>
          <p:spPr bwMode="auto">
            <a:xfrm>
              <a:off x="3662594" y="5697007"/>
              <a:ext cx="1593602" cy="754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 sz="1800" b="0" dirty="0">
                  <a:solidFill>
                    <a:srgbClr val="0066FF"/>
                  </a:solidFill>
                </a:rPr>
                <a:t>“blue” = </a:t>
              </a:r>
              <a:br>
                <a:rPr lang="en-US" altLang="en-US" sz="1800" b="0" dirty="0">
                  <a:solidFill>
                    <a:srgbClr val="0066FF"/>
                  </a:solidFill>
                </a:rPr>
              </a:br>
              <a:r>
                <a:rPr lang="en-US" altLang="en-US" sz="1800" b="0" dirty="0">
                  <a:solidFill>
                    <a:srgbClr val="0066FF"/>
                  </a:solidFill>
                </a:rPr>
                <a:t>(0.15, 0.06)</a:t>
              </a:r>
              <a:endParaRPr lang="en-US" altLang="en-US" sz="1800" dirty="0">
                <a:solidFill>
                  <a:srgbClr val="0066FF"/>
                </a:solidFill>
              </a:endParaRPr>
            </a:p>
          </p:txBody>
        </p:sp>
        <p:sp>
          <p:nvSpPr>
            <p:cNvPr id="1031177" name="Rectangle 9"/>
            <p:cNvSpPr>
              <a:spLocks noChangeArrowheads="1"/>
            </p:cNvSpPr>
            <p:nvPr/>
          </p:nvSpPr>
          <p:spPr bwMode="auto">
            <a:xfrm>
              <a:off x="7580566" y="4807050"/>
              <a:ext cx="1593603" cy="754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 dirty="0">
                  <a:solidFill>
                    <a:schemeClr val="accent1"/>
                  </a:solidFill>
                </a:rPr>
                <a:t>“red” = </a:t>
              </a:r>
            </a:p>
            <a:p>
              <a:r>
                <a:rPr lang="en-US" altLang="en-US" sz="1800" b="0" dirty="0">
                  <a:solidFill>
                    <a:schemeClr val="accent1"/>
                  </a:solidFill>
                </a:rPr>
                <a:t>(0.65, 0.33)</a:t>
              </a:r>
            </a:p>
          </p:txBody>
        </p:sp>
        <p:sp>
          <p:nvSpPr>
            <p:cNvPr id="1031178" name="Rectangle 10"/>
            <p:cNvSpPr>
              <a:spLocks noChangeArrowheads="1"/>
            </p:cNvSpPr>
            <p:nvPr/>
          </p:nvSpPr>
          <p:spPr bwMode="auto">
            <a:xfrm>
              <a:off x="5477048" y="2515376"/>
              <a:ext cx="2769335" cy="43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 dirty="0">
                  <a:solidFill>
                    <a:srgbClr val="66FF33"/>
                  </a:solidFill>
                </a:rPr>
                <a:t>“green” = (0.30, 0.60)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8" y="819387"/>
            <a:ext cx="6388366" cy="1153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4559" y="11392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From P&amp;W P2.14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9884" y="2438400"/>
            <a:ext cx="3696316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sz="2200" b="0" kern="0" dirty="0">
                <a:effectLst/>
              </a:rPr>
              <a:t>Step 1: linear transformation</a:t>
            </a:r>
          </a:p>
          <a:p>
            <a:r>
              <a:rPr lang="en-US" altLang="en-US" sz="2200" b="0" kern="0" dirty="0">
                <a:effectLst/>
              </a:rPr>
              <a:t>Step 2: apply nonlinear function because eyes respond logarithmically (given in P2.14)</a:t>
            </a:r>
          </a:p>
          <a:p>
            <a:r>
              <a:rPr lang="en-US" altLang="en-US" sz="2200" b="0" kern="0" dirty="0">
                <a:effectLst/>
              </a:rPr>
              <a:t>Normalize R,G,B values to be integers from 0 to 255</a:t>
            </a:r>
          </a:p>
          <a:p>
            <a:pPr lvl="1"/>
            <a:r>
              <a:rPr lang="en-US" altLang="en-US" sz="2200" b="0" kern="0" dirty="0">
                <a:effectLst/>
              </a:rPr>
              <a:t>256</a:t>
            </a:r>
            <a:r>
              <a:rPr lang="en-US" altLang="en-US" sz="2200" b="0" kern="0" dirty="0">
                <a:effectLst/>
                <a:sym typeface="Symbol" panose="05050102010706020507" pitchFamily="18" charset="2"/>
              </a:rPr>
              <a:t>256256 = </a:t>
            </a:r>
            <a:r>
              <a:rPr lang="en-US" sz="2200" b="0" dirty="0"/>
              <a:t>16,777,216 possible colors</a:t>
            </a:r>
            <a:endParaRPr lang="en-US" altLang="en-US" sz="2200" b="0" kern="0" dirty="0"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2069069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5926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effectLst/>
              </a:rPr>
              <a:t>xyY</a:t>
            </a:r>
            <a:endParaRPr lang="en-US" altLang="en-US" dirty="0">
              <a:effectLst/>
            </a:endParaRP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819"/>
            <a:ext cx="32004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>
                <a:effectLst/>
              </a:rPr>
              <a:t>Reminder: what was Y?</a:t>
            </a:r>
          </a:p>
        </p:txBody>
      </p:sp>
      <p:pic>
        <p:nvPicPr>
          <p:cNvPr id="4" name="Picture 6" descr="http://upload.wikimedia.org/wikipedia/commons/8/87/CIE1931_XYZCMF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3657600" cy="27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3917688" y="4201502"/>
                <a:ext cx="5150112" cy="2253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all are positive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000" b="0" dirty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close to S cones,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altLang="en-US" sz="2200" b="0" dirty="0"/>
                  <a:t> 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matches intensity response of eye,</a:t>
                </a:r>
                <a:br>
                  <a:rPr lang="en-US" altLang="en-US" sz="2200" b="0" dirty="0"/>
                </a:br>
                <a:r>
                  <a:rPr lang="en-US" altLang="en-US" sz="2200" b="0" dirty="0"/>
                  <a:t>        close to M cones</a:t>
                </a:r>
              </a:p>
              <a:p>
                <a:pPr algn="l">
                  <a:buFontTx/>
                  <a:buChar char="•"/>
                </a:pPr>
                <a:r>
                  <a:rPr lang="en-US" altLang="en-US" sz="22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5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5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sz="2200" b="0" dirty="0"/>
                  <a:t> = chosen so that white is equal parts</a:t>
                </a:r>
                <a:br>
                  <a:rPr lang="en-US" altLang="en-US" sz="2200" b="0" dirty="0"/>
                </a:br>
                <a:r>
                  <a:rPr lang="en-US" altLang="en-US" sz="2200" b="0" dirty="0"/>
                  <a:t>        of all three</a:t>
                </a:r>
              </a:p>
            </p:txBody>
          </p:sp>
        </mc:Choice>
        <mc:Fallback xmlns="">
          <p:sp>
            <p:nvSpPr>
              <p:cNvPr id="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688" y="4201502"/>
                <a:ext cx="5150112" cy="2253117"/>
              </a:xfrm>
              <a:prstGeom prst="rect">
                <a:avLst/>
              </a:prstGeom>
              <a:blipFill rotWithShape="0">
                <a:blip r:embed="rId4"/>
                <a:stretch>
                  <a:fillRect l="-1420" t="-1622" r="-1538" b="-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24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248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XYZ </a:t>
            </a:r>
            <a:r>
              <a:rPr lang="en-US" altLang="en-US" dirty="0">
                <a:effectLst/>
                <a:sym typeface="Symbol" panose="05050102010706020507" pitchFamily="18" charset="2"/>
              </a:rPr>
              <a:t></a:t>
            </a:r>
            <a:r>
              <a:rPr lang="en-US" altLang="en-US" dirty="0">
                <a:effectLst/>
              </a:rPr>
              <a:t> </a:t>
            </a:r>
            <a:r>
              <a:rPr lang="en-US" altLang="en-US" dirty="0" err="1">
                <a:effectLst/>
              </a:rPr>
              <a:t>xyY</a:t>
            </a:r>
            <a:r>
              <a:rPr lang="en-US" altLang="en-US" dirty="0">
                <a:effectLst/>
              </a:rPr>
              <a:t>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000" y="1524000"/>
                <a:ext cx="4191000" cy="440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 </a:t>
                </a: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𝑍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0"/>
                <a:ext cx="4191000" cy="4400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370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2484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“Hue, brightness, saturation”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3233"/>
            <a:ext cx="4648200" cy="37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altLang="en-US" sz="2200" b="0" kern="0" dirty="0">
                <a:effectLst/>
              </a:rPr>
              <a:t>Hue – use RGB values to turn locus into a hexagon, then written as 0 to 360</a:t>
            </a:r>
            <a:r>
              <a:rPr lang="en-US" altLang="en-US" sz="2200" b="0" kern="0" dirty="0">
                <a:effectLst/>
                <a:sym typeface="Symbol" panose="05050102010706020507" pitchFamily="18" charset="2"/>
              </a:rPr>
              <a:t></a:t>
            </a:r>
            <a:endParaRPr lang="en-US" altLang="en-US" sz="2200" b="0" kern="0" dirty="0">
              <a:effectLst/>
            </a:endParaRPr>
          </a:p>
          <a:p>
            <a:r>
              <a:rPr lang="en-US" altLang="en-US" sz="2200" b="0" kern="0" dirty="0">
                <a:effectLst/>
              </a:rPr>
              <a:t>Saturation called “</a:t>
            </a:r>
            <a:r>
              <a:rPr lang="en-US" altLang="en-US" sz="2200" b="0" kern="0" dirty="0" err="1">
                <a:effectLst/>
              </a:rPr>
              <a:t>chroma</a:t>
            </a:r>
            <a:r>
              <a:rPr lang="en-US" altLang="en-US" sz="2200" b="0" kern="0" dirty="0">
                <a:effectLst/>
              </a:rPr>
              <a:t>”, as before</a:t>
            </a:r>
          </a:p>
          <a:p>
            <a:r>
              <a:rPr lang="en-US" altLang="en-US" sz="2200" b="0" kern="0" dirty="0">
                <a:effectLst/>
              </a:rPr>
              <a:t>Brightness from Y, scaled as </a:t>
            </a:r>
            <a:br>
              <a:rPr lang="en-US" altLang="en-US" sz="2200" b="0" kern="0" dirty="0">
                <a:effectLst/>
              </a:rPr>
            </a:br>
            <a:r>
              <a:rPr lang="en-US" altLang="en-US" sz="2200" b="0" kern="0" dirty="0">
                <a:effectLst/>
              </a:rPr>
              <a:t>0 to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3657600" cy="3906221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47693" y="5255735"/>
            <a:ext cx="2582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/>
              <a:t>From Wikipedia</a:t>
            </a:r>
            <a:br>
              <a:rPr lang="en-US" altLang="en-US" sz="2000" b="0" dirty="0"/>
            </a:br>
            <a:r>
              <a:rPr lang="en-US" altLang="en-US" sz="2000" b="0" dirty="0"/>
              <a:t>“</a:t>
            </a:r>
            <a:r>
              <a:rPr lang="en-US" sz="2000" b="0" dirty="0"/>
              <a:t>HSL and HSV</a:t>
            </a:r>
            <a:r>
              <a:rPr lang="en-US" altLang="en-US" sz="2000" b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03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effectLst/>
              </a:rPr>
              <a:t>sRGB</a:t>
            </a:r>
            <a:r>
              <a:rPr lang="en-US" altLang="en-US" dirty="0">
                <a:effectLst/>
              </a:rPr>
              <a:t> gamut, again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838200"/>
            <a:ext cx="3429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>
                <a:effectLst/>
              </a:rPr>
              <a:t>How would you get this color using sRGB? </a:t>
            </a:r>
          </a:p>
          <a:p>
            <a:r>
              <a:rPr lang="en-US" altLang="en-US" sz="2400" dirty="0">
                <a:effectLst/>
              </a:rPr>
              <a:t>What would be the ideal set of three light sources for your monitor to give you as many colors as possible in the gamut?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2403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65" name="Rectangle 5"/>
          <p:cNvSpPr>
            <a:spLocks noChangeArrowheads="1"/>
          </p:cNvSpPr>
          <p:nvPr/>
        </p:nvSpPr>
        <p:spPr bwMode="auto">
          <a:xfrm>
            <a:off x="2133600" y="2209800"/>
            <a:ext cx="2593975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rgbClr val="66FF33"/>
                </a:solidFill>
              </a:rPr>
              <a:t>“green” = (0.30, 0.60)</a:t>
            </a:r>
          </a:p>
        </p:txBody>
      </p:sp>
      <p:sp>
        <p:nvSpPr>
          <p:cNvPr id="1039366" name="Oval 6"/>
          <p:cNvSpPr>
            <a:spLocks noChangeArrowheads="1"/>
          </p:cNvSpPr>
          <p:nvPr/>
        </p:nvSpPr>
        <p:spPr bwMode="auto">
          <a:xfrm>
            <a:off x="2309813" y="2711450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7" name="Rectangle 7"/>
          <p:cNvSpPr>
            <a:spLocks noChangeArrowheads="1"/>
          </p:cNvSpPr>
          <p:nvPr/>
        </p:nvSpPr>
        <p:spPr bwMode="auto">
          <a:xfrm>
            <a:off x="4206875" y="3703638"/>
            <a:ext cx="231140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chemeClr val="accent1"/>
                </a:solidFill>
              </a:rPr>
              <a:t>“red” = (0.65, 0.33)</a:t>
            </a:r>
          </a:p>
        </p:txBody>
      </p:sp>
      <p:sp>
        <p:nvSpPr>
          <p:cNvPr id="1039368" name="Oval 8"/>
          <p:cNvSpPr>
            <a:spLocks noChangeArrowheads="1"/>
          </p:cNvSpPr>
          <p:nvPr/>
        </p:nvSpPr>
        <p:spPr bwMode="auto">
          <a:xfrm>
            <a:off x="4291013" y="4327525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1712913" y="5791200"/>
            <a:ext cx="2425700" cy="406400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0">
                <a:solidFill>
                  <a:srgbClr val="0066FF"/>
                </a:solidFill>
              </a:rPr>
              <a:t>“blue” = (0.15, 0.06)</a:t>
            </a:r>
            <a:endParaRPr lang="en-US" altLang="en-US" sz="2000">
              <a:solidFill>
                <a:srgbClr val="0066FF"/>
              </a:solidFill>
            </a:endParaRPr>
          </a:p>
        </p:txBody>
      </p:sp>
      <p:sp>
        <p:nvSpPr>
          <p:cNvPr id="1039370" name="Oval 10"/>
          <p:cNvSpPr>
            <a:spLocks noChangeArrowheads="1"/>
          </p:cNvSpPr>
          <p:nvPr/>
        </p:nvSpPr>
        <p:spPr bwMode="auto">
          <a:xfrm>
            <a:off x="1463675" y="5768975"/>
            <a:ext cx="76200" cy="762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71" name="Line 11"/>
          <p:cNvSpPr>
            <a:spLocks noChangeShapeType="1"/>
          </p:cNvSpPr>
          <p:nvPr/>
        </p:nvSpPr>
        <p:spPr bwMode="auto">
          <a:xfrm flipV="1">
            <a:off x="1524000" y="4359275"/>
            <a:ext cx="2803525" cy="143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72" name="Line 12"/>
          <p:cNvSpPr>
            <a:spLocks noChangeShapeType="1"/>
          </p:cNvSpPr>
          <p:nvPr/>
        </p:nvSpPr>
        <p:spPr bwMode="auto">
          <a:xfrm flipV="1">
            <a:off x="1511300" y="2744788"/>
            <a:ext cx="830263" cy="305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73" name="Line 13"/>
          <p:cNvSpPr>
            <a:spLocks noChangeShapeType="1"/>
          </p:cNvSpPr>
          <p:nvPr/>
        </p:nvSpPr>
        <p:spPr bwMode="auto">
          <a:xfrm flipH="1" flipV="1">
            <a:off x="2354263" y="2743200"/>
            <a:ext cx="1989137" cy="162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7D7570-AD29-24B3-FF3D-CA66EC92E2F6}"/>
              </a:ext>
            </a:extLst>
          </p:cNvPr>
          <p:cNvSpPr/>
          <p:nvPr/>
        </p:nvSpPr>
        <p:spPr bwMode="auto">
          <a:xfrm>
            <a:off x="1848707" y="3172809"/>
            <a:ext cx="155448" cy="155448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Adobe RGB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6237" y="1494814"/>
            <a:ext cx="3429000" cy="3991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>
                <a:effectLst/>
              </a:rPr>
              <a:t>Better than </a:t>
            </a:r>
            <a:r>
              <a:rPr lang="en-US" altLang="en-US" sz="2000" dirty="0" err="1">
                <a:effectLst/>
              </a:rPr>
              <a:t>sRGB</a:t>
            </a:r>
            <a:r>
              <a:rPr lang="en-US" altLang="en-US" sz="2000" dirty="0">
                <a:effectLst/>
              </a:rPr>
              <a:t>?</a:t>
            </a:r>
          </a:p>
          <a:p>
            <a:r>
              <a:rPr lang="en-US" altLang="en-US" sz="2000" dirty="0">
                <a:effectLst/>
              </a:rPr>
              <a:t>Only if your camera/display/ printer are all calibrated for it</a:t>
            </a:r>
          </a:p>
          <a:p>
            <a:r>
              <a:rPr lang="en-US" altLang="en-US" sz="2000" dirty="0">
                <a:effectLst/>
              </a:rPr>
              <a:t>Not for use on internet</a:t>
            </a:r>
          </a:p>
          <a:p>
            <a:r>
              <a:rPr lang="en-US" altLang="en-US" sz="2000" dirty="0">
                <a:effectLst/>
              </a:rPr>
              <a:t>Also: there’s a wider range of possible colors, but the difference between individual colors is bigger than in </a:t>
            </a:r>
            <a:r>
              <a:rPr lang="en-US" altLang="en-US" sz="2000" dirty="0" err="1">
                <a:effectLst/>
              </a:rPr>
              <a:t>sRGB</a:t>
            </a:r>
            <a:r>
              <a:rPr lang="en-US" altLang="en-US" sz="2000" dirty="0">
                <a:effectLst/>
              </a:rPr>
              <a:t> (still 256</a:t>
            </a:r>
            <a:r>
              <a:rPr lang="en-US" altLang="en-US" sz="2000" dirty="0">
                <a:effectLst/>
                <a:sym typeface="Symbol" panose="05050102010706020507" pitchFamily="18" charset="2"/>
              </a:rPr>
              <a:t>256256)</a:t>
            </a:r>
            <a:endParaRPr lang="en-US" altLang="en-US" sz="2000" dirty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09052" y="4274884"/>
            <a:ext cx="1640541" cy="694127"/>
            <a:chOff x="2420471" y="4277174"/>
            <a:chExt cx="1640541" cy="694127"/>
          </a:xfrm>
        </p:grpSpPr>
        <p:sp>
          <p:nvSpPr>
            <p:cNvPr id="8" name="Oval 7"/>
            <p:cNvSpPr/>
            <p:nvPr/>
          </p:nvSpPr>
          <p:spPr bwMode="auto">
            <a:xfrm>
              <a:off x="3212806" y="4601084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420471" y="4303060"/>
              <a:ext cx="1640541" cy="668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86591" y="4277174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57800" y="6062626"/>
            <a:ext cx="3399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/>
              <a:t>From Wikipedia,</a:t>
            </a:r>
          </a:p>
          <a:p>
            <a:pPr algn="l"/>
            <a:r>
              <a:rPr lang="en-US" altLang="en-US" sz="2000" b="0" dirty="0"/>
              <a:t>“</a:t>
            </a:r>
            <a:r>
              <a:rPr lang="en-US" sz="2000" b="0" dirty="0"/>
              <a:t>Adobe RGB color space</a:t>
            </a:r>
            <a:r>
              <a:rPr lang="en-US" altLang="en-US" sz="2000" b="0" dirty="0"/>
              <a:t>”</a:t>
            </a:r>
          </a:p>
        </p:txBody>
      </p:sp>
      <p:pic>
        <p:nvPicPr>
          <p:cNvPr id="1063938" name="Picture 2" descr="https://upload.wikimedia.org/wikipedia/commons/thumb/5/53/CIExy1931_AdobeRGB.png/1024px-CIExy1931_Adobe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770437" cy="52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8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effectLst/>
              </a:rPr>
              <a:t>ProPhoto</a:t>
            </a:r>
            <a:r>
              <a:rPr lang="en-US" altLang="en-US" dirty="0">
                <a:effectLst/>
              </a:rPr>
              <a:t> RGB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371600"/>
            <a:ext cx="3276600" cy="21068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effectLst/>
              </a:rPr>
              <a:t>“One of the downsides to this color space is that approximately 13% of the representable colors are imaginary colors that do not exist and are not visible colors.”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09052" y="4274884"/>
            <a:ext cx="1640541" cy="694127"/>
            <a:chOff x="2420471" y="4277174"/>
            <a:chExt cx="1640541" cy="694127"/>
          </a:xfrm>
        </p:grpSpPr>
        <p:sp>
          <p:nvSpPr>
            <p:cNvPr id="8" name="Oval 7"/>
            <p:cNvSpPr/>
            <p:nvPr/>
          </p:nvSpPr>
          <p:spPr bwMode="auto">
            <a:xfrm>
              <a:off x="3212806" y="4601084"/>
              <a:ext cx="76200" cy="762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420471" y="4303060"/>
              <a:ext cx="1640541" cy="668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186591" y="4277174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" y="685800"/>
            <a:ext cx="5250116" cy="5957652"/>
            <a:chOff x="174812" y="443962"/>
            <a:chExt cx="5486400" cy="6225779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800" y="685800"/>
              <a:ext cx="5334000" cy="5943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62914" name="Picture 2" descr="https://upload.wikimedia.org/wikipedia/commons/thumb/e/eb/CIExy1931_ProPhoto.svg/1024px-CIExy1931_ProPhoto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12" y="443962"/>
              <a:ext cx="5486400" cy="622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78716" y="6019800"/>
            <a:ext cx="3399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000" b="0" dirty="0"/>
              <a:t>From Wikipedia,</a:t>
            </a:r>
          </a:p>
          <a:p>
            <a:pPr algn="l"/>
            <a:r>
              <a:rPr lang="en-US" altLang="en-US" sz="2000" b="0" dirty="0"/>
              <a:t>“</a:t>
            </a:r>
            <a:r>
              <a:rPr lang="en-US" sz="2000" b="0" dirty="0" err="1"/>
              <a:t>ProPhoto</a:t>
            </a:r>
            <a:r>
              <a:rPr lang="en-US" sz="2000" b="0" dirty="0"/>
              <a:t> RGB color space</a:t>
            </a:r>
            <a:r>
              <a:rPr lang="en-US" altLang="en-US" sz="2000" b="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577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1816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7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82" y="609600"/>
                <a:ext cx="5694218" cy="5486400"/>
              </a:xfrm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 sz="2000" dirty="0">
                    <a:effectLst/>
                  </a:rPr>
                  <a:t>Three types of cones: short, medium, long</a:t>
                </a:r>
              </a:p>
              <a:p>
                <a:r>
                  <a:rPr lang="en-US" altLang="en-US" sz="2000" dirty="0">
                    <a:effectLst/>
                  </a:rPr>
                  <a:t>Three dimensional color space: RGB</a:t>
                </a:r>
              </a:p>
              <a:p>
                <a:r>
                  <a:rPr lang="en-US" altLang="en-US" sz="2000" dirty="0">
                    <a:effectLst/>
                  </a:rPr>
                  <a:t>“Color matching functions”: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acc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en-US" altLang="en-US" sz="2000" dirty="0">
                  <a:effectLst/>
                </a:endParaRPr>
              </a:p>
              <a:p>
                <a:r>
                  <a:rPr lang="en-US" altLang="en-US" sz="2000" dirty="0">
                    <a:effectLst/>
                  </a:rPr>
                  <a:t>Alternate functions: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20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endParaRPr lang="en-US" altLang="en-US" sz="2000" b="0" dirty="0">
                  <a:effectLst/>
                </a:endParaRPr>
              </a:p>
              <a:p>
                <a:pPr marL="457200" lvl="1" indent="0">
                  <a:buNone/>
                </a:pPr>
                <a:r>
                  <a:rPr lang="en-US" altLang="en-US" sz="2000" b="0" dirty="0">
                    <a:effectLst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en-US" sz="2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>
                    <a:effectLst/>
                  </a:rPr>
                  <a:t> overall response</a:t>
                </a:r>
                <a:endParaRPr lang="en-US" altLang="en-US" sz="2000" i="1" dirty="0"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en-US" sz="2000" dirty="0">
                    <a:effectLst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effectLst/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altLang="en-US" sz="2000" b="0" dirty="0">
                    <a:effectLst/>
                  </a:rPr>
                  <a:t> is basically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effectLst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endParaRPr lang="en-US" altLang="en-US" sz="2000" i="1" dirty="0">
                  <a:effectLst/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en-US" sz="2000" dirty="0">
                    <a:effectLst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en-US" sz="2000" b="0" dirty="0">
                    <a:effectLst/>
                  </a:rPr>
                  <a:t> makes white light have equal parts</a:t>
                </a:r>
                <a:endParaRPr lang="en-US" altLang="en-US" sz="2000" i="1" dirty="0">
                  <a:effectLst/>
                </a:endParaRPr>
              </a:p>
              <a:p>
                <a:r>
                  <a:rPr lang="en-US" altLang="en-US" sz="2000" dirty="0">
                    <a:effectLst/>
                  </a:rPr>
                  <a:t>Projections of spectrum: X,Y,Z values</a:t>
                </a:r>
              </a:p>
              <a:p>
                <a:r>
                  <a:rPr lang="en-US" altLang="en-US" sz="2000" dirty="0">
                    <a:effectLst/>
                  </a:rPr>
                  <a:t>Normalized X,Y,Z values: </a:t>
                </a:r>
                <a:r>
                  <a:rPr lang="en-US" altLang="en-US" sz="2000" dirty="0" err="1">
                    <a:effectLst/>
                  </a:rPr>
                  <a:t>x,y,z</a:t>
                </a:r>
                <a:endParaRPr lang="en-US" altLang="en-US" sz="2000" dirty="0">
                  <a:effectLst/>
                </a:endParaRPr>
              </a:p>
              <a:p>
                <a:r>
                  <a:rPr lang="en-US" altLang="en-US" sz="2000" dirty="0">
                    <a:effectLst/>
                  </a:rPr>
                  <a:t>Chromaticity coordinates: </a:t>
                </a:r>
                <a:r>
                  <a:rPr lang="en-US" altLang="en-US" sz="2000" dirty="0" err="1">
                    <a:effectLst/>
                  </a:rPr>
                  <a:t>x,y</a:t>
                </a:r>
                <a:endParaRPr lang="en-US" altLang="en-US" sz="2000" dirty="0">
                  <a:effectLst/>
                </a:endParaRPr>
              </a:p>
              <a:p>
                <a:r>
                  <a:rPr lang="en-US" altLang="en-US" sz="2000" dirty="0">
                    <a:effectLst/>
                  </a:rPr>
                  <a:t>Chromaticity diagram</a:t>
                </a:r>
              </a:p>
              <a:p>
                <a:pPr marL="762000" lvl="2" indent="0">
                  <a:buNone/>
                </a:pPr>
                <a:r>
                  <a:rPr lang="en-US" altLang="en-US" sz="2000" dirty="0">
                    <a:effectLst/>
                    <a:sym typeface="Symbol" panose="05050102010706020507" pitchFamily="18" charset="2"/>
                  </a:rPr>
                  <a:t> </a:t>
                </a:r>
                <a:r>
                  <a:rPr lang="en-US" altLang="en-US" sz="2000" dirty="0">
                    <a:effectLst/>
                  </a:rPr>
                  <a:t>Locus, gamut, linear effects, complementary colors, etc.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effectLst/>
                  </a:rPr>
                  <a:t> </a:t>
                </a:r>
              </a:p>
              <a:p>
                <a:endParaRPr lang="en-US" altLang="en-US" sz="2000" dirty="0">
                  <a:effectLst/>
                </a:endParaRPr>
              </a:p>
            </p:txBody>
          </p:sp>
        </mc:Choice>
        <mc:Fallback>
          <p:sp>
            <p:nvSpPr>
              <p:cNvPr id="102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82" y="609600"/>
                <a:ext cx="5694218" cy="5486400"/>
              </a:xfrm>
              <a:blipFill>
                <a:blip r:embed="rId2"/>
                <a:stretch>
                  <a:fillRect l="-428" t="-556"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>
            <a:extLst>
              <a:ext uri="{FF2B5EF4-FFF2-40B4-BE49-F238E27FC236}">
                <a16:creationId xmlns:a16="http://schemas.microsoft.com/office/drawing/2014/main" id="{546D88EB-13EF-9EC8-AA82-3D38CC08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1"/>
            <a:ext cx="3246120" cy="35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8920F0C-DCA0-7A43-C679-ECF88B85D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2" y="5412971"/>
            <a:ext cx="7564582" cy="136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eriod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/>
            <a:r>
              <a:rPr lang="en-US" altLang="en-US" sz="2000" b="0" dirty="0">
                <a:effectLst/>
              </a:rPr>
              <a:t>Other ways to specify coordinate in  3d space:</a:t>
            </a:r>
          </a:p>
          <a:p>
            <a:pPr marL="838200" lvl="2" indent="0">
              <a:buNone/>
            </a:pPr>
            <a:r>
              <a:rPr lang="en-US" altLang="en-US" sz="2000" b="0" dirty="0" err="1">
                <a:effectLst/>
              </a:rPr>
              <a:t>x,y,Y</a:t>
            </a:r>
            <a:r>
              <a:rPr lang="en-US" altLang="en-US" sz="2000" b="0" dirty="0">
                <a:effectLst/>
              </a:rPr>
              <a:t>;   hue, saturation, Y;   hue, brightness, saturation;   </a:t>
            </a:r>
            <a:br>
              <a:rPr lang="en-US" altLang="en-US" sz="2000" b="0" dirty="0">
                <a:effectLst/>
              </a:rPr>
            </a:br>
            <a:r>
              <a:rPr lang="en-US" altLang="en-US" sz="2000" b="0" dirty="0">
                <a:effectLst/>
              </a:rPr>
              <a:t>sRGB coordinates;   other color spaces</a:t>
            </a:r>
          </a:p>
        </p:txBody>
      </p:sp>
    </p:spTree>
    <p:extLst>
      <p:ext uri="{BB962C8B-B14F-4D97-AF65-F5344CB8AC3E}">
        <p14:creationId xmlns:p14="http://schemas.microsoft.com/office/powerpoint/2010/main" val="292516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Cone cells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419" y="4800600"/>
            <a:ext cx="5715000" cy="6889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2900" dirty="0">
                <a:solidFill>
                  <a:srgbClr val="6A6AFF"/>
                </a:solidFill>
                <a:effectLst/>
              </a:rPr>
              <a:t>“Short”    </a:t>
            </a:r>
            <a:r>
              <a:rPr lang="en-US" altLang="en-US" sz="2900" dirty="0">
                <a:solidFill>
                  <a:srgbClr val="00FF00"/>
                </a:solidFill>
                <a:effectLst/>
              </a:rPr>
              <a:t>“Medium”   </a:t>
            </a:r>
            <a:r>
              <a:rPr lang="en-US" altLang="en-US" sz="2900" dirty="0">
                <a:solidFill>
                  <a:srgbClr val="FF0000"/>
                </a:solidFill>
                <a:effectLst/>
              </a:rPr>
              <a:t>“Long”</a:t>
            </a:r>
          </a:p>
        </p:txBody>
      </p:sp>
      <p:sp>
        <p:nvSpPr>
          <p:cNvPr id="1015813" name="Text Box 5"/>
          <p:cNvSpPr txBox="1">
            <a:spLocks noChangeArrowheads="1"/>
          </p:cNvSpPr>
          <p:nvPr/>
        </p:nvSpPr>
        <p:spPr bwMode="auto">
          <a:xfrm>
            <a:off x="4701453" y="6386637"/>
            <a:ext cx="4414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0" dirty="0"/>
              <a:t>From Wikipedia, “Color Vision”</a:t>
            </a:r>
          </a:p>
        </p:txBody>
      </p:sp>
      <p:pic>
        <p:nvPicPr>
          <p:cNvPr id="10158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11189"/>
          <a:stretch>
            <a:fillRect/>
          </a:stretch>
        </p:blipFill>
        <p:spPr bwMode="auto">
          <a:xfrm>
            <a:off x="2514600" y="1143000"/>
            <a:ext cx="4036219" cy="358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Color blindness</a:t>
            </a:r>
          </a:p>
        </p:txBody>
      </p:sp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876300" y="2431618"/>
            <a:ext cx="5105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200" b="0" dirty="0"/>
              <a:t>From Wikipedia, “</a:t>
            </a:r>
            <a:r>
              <a:rPr lang="en-US" sz="2200" b="0" dirty="0"/>
              <a:t>Ishihara test</a:t>
            </a:r>
            <a:r>
              <a:rPr lang="en-US" altLang="en-US" sz="2200" b="0" dirty="0"/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8" y="785799"/>
            <a:ext cx="1645920" cy="163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06" y="779281"/>
            <a:ext cx="1645920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794" y="779281"/>
            <a:ext cx="1645920" cy="165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779976"/>
            <a:ext cx="1645920" cy="16573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E80B72C-0245-2425-8D37-F30E7F6A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11189"/>
          <a:stretch>
            <a:fillRect/>
          </a:stretch>
        </p:blipFill>
        <p:spPr bwMode="auto">
          <a:xfrm>
            <a:off x="6705600" y="3581400"/>
            <a:ext cx="2315817" cy="2059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3EC97-AEEE-4FAE-8F7C-F012C9906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22" y="3048000"/>
            <a:ext cx="6315956" cy="3524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820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Primary Colors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181600"/>
            <a:ext cx="866775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How the primary song </a:t>
            </a:r>
            <a:r>
              <a:rPr lang="en-US" altLang="en-US" i="1" dirty="0">
                <a:effectLst/>
              </a:rPr>
              <a:t>should </a:t>
            </a:r>
            <a:r>
              <a:rPr lang="en-US" altLang="en-US" dirty="0">
                <a:effectLst/>
              </a:rPr>
              <a:t>go</a:t>
            </a:r>
          </a:p>
          <a:p>
            <a:r>
              <a:rPr lang="en-US" altLang="en-US" dirty="0">
                <a:effectLst/>
              </a:rPr>
              <a:t>“Additive color mixing”</a:t>
            </a:r>
          </a:p>
          <a:p>
            <a:r>
              <a:rPr lang="en-US" altLang="en-US" dirty="0">
                <a:effectLst/>
              </a:rPr>
              <a:t>(Pigments: “subtractive color mixing”)</a:t>
            </a:r>
          </a:p>
        </p:txBody>
      </p:sp>
      <p:sp>
        <p:nvSpPr>
          <p:cNvPr id="1017860" name="Text Box 4"/>
          <p:cNvSpPr txBox="1">
            <a:spLocks noChangeArrowheads="1"/>
          </p:cNvSpPr>
          <p:nvPr/>
        </p:nvSpPr>
        <p:spPr bwMode="auto">
          <a:xfrm>
            <a:off x="1123950" y="4314825"/>
            <a:ext cx="2343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Model”</a:t>
            </a:r>
          </a:p>
        </p:txBody>
      </p:sp>
      <p:pic>
        <p:nvPicPr>
          <p:cNvPr id="1017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36052" r="13069" b="11314"/>
          <a:stretch>
            <a:fillRect/>
          </a:stretch>
        </p:blipFill>
        <p:spPr bwMode="auto">
          <a:xfrm>
            <a:off x="609600" y="838200"/>
            <a:ext cx="3505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21021"/>
          <a:stretch>
            <a:fillRect/>
          </a:stretch>
        </p:blipFill>
        <p:spPr bwMode="auto">
          <a:xfrm>
            <a:off x="4572000" y="838200"/>
            <a:ext cx="44148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96187" y="4095750"/>
            <a:ext cx="2380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Cone cell response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Components of R, G, B: Plot in 3D “color space”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6754787" y="2895600"/>
            <a:ext cx="24352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Model” </a:t>
            </a:r>
            <a:br>
              <a:rPr lang="en-US" altLang="en-US" sz="2000" b="0" dirty="0"/>
            </a:br>
            <a:r>
              <a:rPr lang="en-US" altLang="en-US" sz="2000" b="0" dirty="0"/>
              <a:t>(old version)</a:t>
            </a:r>
          </a:p>
        </p:txBody>
      </p:sp>
      <p:pic>
        <p:nvPicPr>
          <p:cNvPr id="1018889" name="Picture 9" descr="RGB_color_solid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0" y="9144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907" y="6172200"/>
            <a:ext cx="818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dirty="0"/>
              <a:t>Viewing slices of the cube:</a:t>
            </a:r>
          </a:p>
          <a:p>
            <a:pPr algn="l"/>
            <a:r>
              <a:rPr lang="en-US" sz="1600" b="0" dirty="0">
                <a:hlinkClick r:id="rId3"/>
              </a:rPr>
              <a:t>https://programmingdesignsystems.com/color/color-models-and-color-spaces/index.html</a:t>
            </a:r>
            <a:r>
              <a:rPr lang="en-US" sz="1600" b="0" dirty="0"/>
              <a:t> </a:t>
            </a:r>
          </a:p>
          <a:p>
            <a:endParaRPr lang="en-US" sz="16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Components of R, G, B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6207437" y="5349480"/>
            <a:ext cx="23647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dirty="0"/>
              <a:t>From Wikipedia,</a:t>
            </a:r>
          </a:p>
          <a:p>
            <a:r>
              <a:rPr lang="en-US" altLang="en-US" sz="2000" b="0" dirty="0"/>
              <a:t>“RGB Color Model”</a:t>
            </a:r>
            <a:br>
              <a:rPr lang="en-US" altLang="en-US" sz="2000" b="0" dirty="0"/>
            </a:br>
            <a:r>
              <a:rPr lang="en-US" altLang="en-US" sz="2000" b="0" dirty="0"/>
              <a:t>(old version)</a:t>
            </a:r>
          </a:p>
        </p:txBody>
      </p:sp>
      <p:pic>
        <p:nvPicPr>
          <p:cNvPr id="1018890" name="Picture 10" descr="RGB-combi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011237"/>
            <a:ext cx="81502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2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How to Display Colors</a:t>
            </a: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0" dirty="0"/>
              <a:t>From Wikipedia, “Primary Color”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914400"/>
            <a:ext cx="6400800" cy="5308249"/>
            <a:chOff x="381000" y="419100"/>
            <a:chExt cx="6400800" cy="5308249"/>
          </a:xfrm>
        </p:grpSpPr>
        <p:pic>
          <p:nvPicPr>
            <p:cNvPr id="1019911" name="Picture 7" descr="CRT_phosphor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9100"/>
              <a:ext cx="6400800" cy="417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572000"/>
              <a:ext cx="6400800" cy="1155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4499"/>
            <a:ext cx="8991600" cy="683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1920’s Color Matching Experiments</a:t>
            </a:r>
          </a:p>
        </p:txBody>
      </p:sp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203225" y="971758"/>
            <a:ext cx="593695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200" b="0" dirty="0"/>
              <a:t>Using combinations of these three: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chemeClr val="accent1"/>
                </a:solidFill>
              </a:rPr>
              <a:t>Narrow red source at 700 nm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66FF33"/>
                </a:solidFill>
              </a:rPr>
              <a:t>Narrow green source at 546.1 nm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rgbClr val="3366FF"/>
                </a:solidFill>
              </a:rPr>
              <a:t>Narrow blue source at 435.8 nm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200" b="0" dirty="0">
              <a:solidFill>
                <a:srgbClr val="2609FF"/>
              </a:solidFill>
            </a:endParaRPr>
          </a:p>
          <a:p>
            <a:pPr algn="l"/>
            <a:r>
              <a:rPr lang="en-US" altLang="en-US" sz="2200" b="0" dirty="0"/>
              <a:t>How much of each is required to match the wavelengths in the visible spectrum (“pure colors”)?</a:t>
            </a:r>
          </a:p>
          <a:p>
            <a:pPr algn="l"/>
            <a:endParaRPr lang="en-US" altLang="en-US" sz="2200" b="0" dirty="0">
              <a:solidFill>
                <a:srgbClr val="2609FF"/>
              </a:solidFill>
            </a:endParaRPr>
          </a:p>
        </p:txBody>
      </p:sp>
      <p:pic>
        <p:nvPicPr>
          <p:cNvPr id="12" name="Picture 4" descr="Srgbspectrum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229600" cy="25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0" t="31062" r="2959" b="21021"/>
          <a:stretch>
            <a:fillRect/>
          </a:stretch>
        </p:blipFill>
        <p:spPr bwMode="auto">
          <a:xfrm>
            <a:off x="6241758" y="971758"/>
            <a:ext cx="2743200" cy="20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36406" y="2981383"/>
            <a:ext cx="2553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/>
              <a:t>Cone cell response, again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80387</TotalTime>
  <Words>1407</Words>
  <Application>Microsoft Office PowerPoint</Application>
  <PresentationFormat>On-screen Show (4:3)</PresentationFormat>
  <Paragraphs>192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Cambria Math</vt:lpstr>
      <vt:lpstr>Wingdings</vt:lpstr>
      <vt:lpstr>Symbol</vt:lpstr>
      <vt:lpstr>Arial</vt:lpstr>
      <vt:lpstr>Times New Roman</vt:lpstr>
      <vt:lpstr>Tahoma</vt:lpstr>
      <vt:lpstr>Calibri</vt:lpstr>
      <vt:lpstr>Slit</vt:lpstr>
      <vt:lpstr>Color!  Main Goals:</vt:lpstr>
      <vt:lpstr>Visible Spectrum</vt:lpstr>
      <vt:lpstr>Cone cells</vt:lpstr>
      <vt:lpstr>Color blindness</vt:lpstr>
      <vt:lpstr>Primary Colors</vt:lpstr>
      <vt:lpstr>Components of R, G, B: Plot in 3D “color space”</vt:lpstr>
      <vt:lpstr>Components of R, G, B</vt:lpstr>
      <vt:lpstr>How to Display Colors</vt:lpstr>
      <vt:lpstr>1920’s Color Matching Experiments</vt:lpstr>
      <vt:lpstr>A Concern</vt:lpstr>
      <vt:lpstr>Results: r ̅, g ̅, b ̅ functions </vt:lpstr>
      <vt:lpstr>Better!! x ̅, y ̅, z ̅ functions</vt:lpstr>
      <vt:lpstr>Projections</vt:lpstr>
      <vt:lpstr>Worked Example, Like P2.13</vt:lpstr>
      <vt:lpstr>Another Worked Example</vt:lpstr>
      <vt:lpstr>Chromaticity Diagram</vt:lpstr>
      <vt:lpstr>Chromaticity Diagram</vt:lpstr>
      <vt:lpstr>Remember this? </vt:lpstr>
      <vt:lpstr>sRGB: three specific color sources</vt:lpstr>
      <vt:lpstr>XYZ to sRGB</vt:lpstr>
      <vt:lpstr>xyY</vt:lpstr>
      <vt:lpstr>XYZ  xyY Transformations</vt:lpstr>
      <vt:lpstr>“Hue, brightness, saturation”</vt:lpstr>
      <vt:lpstr>sRGB gamut, again</vt:lpstr>
      <vt:lpstr>Adobe RGB</vt:lpstr>
      <vt:lpstr>ProPhoto RGB</vt:lpstr>
      <vt:lpstr>Summary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Dallin S. Durfee</dc:creator>
  <cp:lastModifiedBy>John Colton</cp:lastModifiedBy>
  <cp:revision>480</cp:revision>
  <cp:lastPrinted>2019-04-12T22:36:41Z</cp:lastPrinted>
  <dcterms:created xsi:type="dcterms:W3CDTF">2006-01-09T17:57:07Z</dcterms:created>
  <dcterms:modified xsi:type="dcterms:W3CDTF">2025-04-11T02:12:05Z</dcterms:modified>
</cp:coreProperties>
</file>