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A25"/>
    <a:srgbClr val="BA3331"/>
    <a:srgbClr val="FF5B5A"/>
    <a:srgbClr val="AEB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6CD8DA8-7DD2-4C32-9D10-0516986D30B4}">
  <a:tblStyle styleId="{A6CD8DA8-7DD2-4C32-9D10-0516986D30B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575" autoAdjust="0"/>
  </p:normalViewPr>
  <p:slideViewPr>
    <p:cSldViewPr snapToGrid="0" snapToObjects="1">
      <p:cViewPr varScale="1">
        <p:scale>
          <a:sx n="123" d="100"/>
          <a:sy n="123" d="100"/>
        </p:scale>
        <p:origin x="-3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7660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1) Developing synthesis of PbSe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2) Simplified the synthesis of PbS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lang="en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149700" y="766225"/>
            <a:ext cx="8844600" cy="87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60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Nanocrystals</a:t>
            </a:r>
            <a:r>
              <a:rPr lang="en" sz="155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inside</a:t>
            </a:r>
            <a:r>
              <a:rPr lang="en" sz="200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30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Ferritin</a:t>
            </a:r>
            <a:r>
              <a:rPr lang="en" sz="155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50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inside</a:t>
            </a:r>
            <a:r>
              <a:rPr lang="en" sz="155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400" dirty="0">
                <a:solidFill>
                  <a:srgbClr val="0033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Photovoltaic Cells</a:t>
            </a:r>
          </a:p>
          <a:p>
            <a:pPr lvl="0" algn="l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7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Kameron Hansen, Brigham Young University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r>
              <a:rPr lang="en" sz="1700" dirty="0">
                <a:solidFill>
                  <a:srgbClr val="EFEFEF"/>
                </a:solidFill>
              </a:rPr>
              <a:t>Co authors:</a:t>
            </a:r>
          </a:p>
          <a:p>
            <a:pPr lvl="0">
              <a:spcBef>
                <a:spcPts val="0"/>
              </a:spcBef>
              <a:buNone/>
            </a:pPr>
            <a:r>
              <a:rPr lang="en" sz="1700" dirty="0">
                <a:solidFill>
                  <a:srgbClr val="EFEFEF"/>
                </a:solidFill>
              </a:rPr>
              <a:t>John </a:t>
            </a:r>
            <a:r>
              <a:rPr lang="en" sz="1700" dirty="0" smtClean="0">
                <a:solidFill>
                  <a:srgbClr val="EFEFEF"/>
                </a:solidFill>
              </a:rPr>
              <a:t>Colton</a:t>
            </a:r>
            <a:r>
              <a:rPr lang="en-US" sz="1700" dirty="0">
                <a:solidFill>
                  <a:srgbClr val="EFEFEF"/>
                </a:solidFill>
              </a:rPr>
              <a:t> </a:t>
            </a:r>
            <a:r>
              <a:rPr lang="en-US" sz="1700" dirty="0" smtClean="0">
                <a:solidFill>
                  <a:srgbClr val="EFEFEF"/>
                </a:solidFill>
              </a:rPr>
              <a:t>(advisor)</a:t>
            </a:r>
            <a:endParaRPr lang="en" sz="1700" dirty="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700" dirty="0">
                <a:solidFill>
                  <a:srgbClr val="EFEFEF"/>
                </a:solidFill>
              </a:rPr>
              <a:t>Richard </a:t>
            </a:r>
            <a:r>
              <a:rPr lang="en" sz="1700" dirty="0" smtClean="0">
                <a:solidFill>
                  <a:srgbClr val="EFEFEF"/>
                </a:solidFill>
              </a:rPr>
              <a:t>Watt</a:t>
            </a:r>
            <a:r>
              <a:rPr lang="en-US" sz="1700" dirty="0" smtClean="0">
                <a:solidFill>
                  <a:srgbClr val="EFEFEF"/>
                </a:solidFill>
              </a:rPr>
              <a:t> (advisor)</a:t>
            </a:r>
          </a:p>
          <a:p>
            <a:pPr lvl="0">
              <a:spcBef>
                <a:spcPts val="0"/>
              </a:spcBef>
              <a:buNone/>
            </a:pPr>
            <a:r>
              <a:rPr lang="en" sz="1700" dirty="0" smtClean="0">
                <a:solidFill>
                  <a:srgbClr val="EFEFEF"/>
                </a:solidFill>
              </a:rPr>
              <a:t>J </a:t>
            </a:r>
            <a:r>
              <a:rPr lang="en" sz="1700" dirty="0">
                <a:solidFill>
                  <a:srgbClr val="EFEFEF"/>
                </a:solidFill>
              </a:rPr>
              <a:t>Ryan Peterson</a:t>
            </a:r>
          </a:p>
          <a:p>
            <a:pPr lvl="0">
              <a:spcBef>
                <a:spcPts val="0"/>
              </a:spcBef>
              <a:buNone/>
            </a:pPr>
            <a:r>
              <a:rPr lang="en" sz="1700" dirty="0">
                <a:solidFill>
                  <a:srgbClr val="EFEFEF"/>
                </a:solidFill>
              </a:rPr>
              <a:t>Cameron Olsen</a:t>
            </a:r>
          </a:p>
          <a:p>
            <a:pPr lvl="0">
              <a:spcBef>
                <a:spcPts val="0"/>
              </a:spcBef>
              <a:buNone/>
            </a:pPr>
            <a:r>
              <a:rPr lang="en" sz="1700" dirty="0">
                <a:solidFill>
                  <a:srgbClr val="EFEFEF"/>
                </a:solidFill>
              </a:rPr>
              <a:t>Alessandro </a:t>
            </a:r>
            <a:r>
              <a:rPr lang="en" sz="1700" dirty="0" smtClean="0">
                <a:solidFill>
                  <a:srgbClr val="EFEFEF"/>
                </a:solidFill>
              </a:rPr>
              <a:t>Perego</a:t>
            </a:r>
            <a:endParaRPr lang="en-US" sz="1700" dirty="0" smtClean="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700" dirty="0" smtClean="0">
                <a:solidFill>
                  <a:srgbClr val="EFEFEF"/>
                </a:solidFill>
              </a:rPr>
              <a:t>Luis Perez</a:t>
            </a:r>
            <a:endParaRPr lang="en" sz="1700" dirty="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700" dirty="0">
                <a:solidFill>
                  <a:srgbClr val="EFEFEF"/>
                </a:solidFill>
              </a:rPr>
              <a:t>Heather Hogg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00" y="4528874"/>
            <a:ext cx="1560499" cy="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9"/>
          <p:cNvSpPr txBox="1">
            <a:spLocks/>
          </p:cNvSpPr>
          <p:nvPr/>
        </p:nvSpPr>
        <p:spPr>
          <a:xfrm>
            <a:off x="392446" y="233297"/>
            <a:ext cx="8520600" cy="6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b="1" dirty="0" err="1" smtClean="0">
                <a:latin typeface="Raleway"/>
                <a:ea typeface="Raleway"/>
                <a:cs typeface="Raleway"/>
                <a:sym typeface="Raleway"/>
              </a:rPr>
              <a:t>PbSe</a:t>
            </a:r>
            <a:r>
              <a:rPr lang="en-US" b="1" dirty="0" smtClean="0">
                <a:latin typeface="Raleway"/>
                <a:ea typeface="Raleway"/>
                <a:cs typeface="Raleway"/>
                <a:sym typeface="Raleway"/>
              </a:rPr>
              <a:t> Size-Filtration Gel</a:t>
            </a:r>
            <a:endParaRPr lang="en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40322" y="990287"/>
            <a:ext cx="4917310" cy="3736322"/>
            <a:chOff x="4571559" y="1362248"/>
            <a:chExt cx="4293048" cy="3448924"/>
          </a:xfrm>
        </p:grpSpPr>
        <p:pic>
          <p:nvPicPr>
            <p:cNvPr id="2" name="Picture 1" descr="Screen Shot 2017-03-15 at 2.05.36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416" y="1362248"/>
              <a:ext cx="3930670" cy="3157193"/>
            </a:xfrm>
            <a:prstGeom prst="rect">
              <a:avLst/>
            </a:prstGeom>
          </p:spPr>
        </p:pic>
        <p:graphicFrame>
          <p:nvGraphicFramePr>
            <p:cNvPr id="7" name="Shape 145"/>
            <p:cNvGraphicFramePr/>
            <p:nvPr>
              <p:extLst>
                <p:ext uri="{D42A27DB-BD31-4B8C-83A1-F6EECF244321}">
                  <p14:modId xmlns:p14="http://schemas.microsoft.com/office/powerpoint/2010/main" val="2557614477"/>
                </p:ext>
              </p:extLst>
            </p:nvPr>
          </p:nvGraphicFramePr>
          <p:xfrm>
            <a:off x="6943225" y="1832156"/>
            <a:ext cx="1921382" cy="1266013"/>
          </p:xfrm>
          <a:graphic>
            <a:graphicData uri="http://schemas.openxmlformats.org/drawingml/2006/table">
              <a:tbl>
                <a:tblPr>
                  <a:noFill/>
                  <a:tableStyleId>{A6CD8DA8-7DD2-4C32-9D10-0516986D30B4}</a:tableStyleId>
                </a:tblPr>
                <a:tblGrid>
                  <a:gridCol w="2200775"/>
                </a:tblGrid>
                <a:tr h="3438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 lang="en" sz="1800" b="1" dirty="0">
                          <a:solidFill>
                            <a:srgbClr val="E06666"/>
                          </a:solidFill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438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2"/>
                          </a:buClr>
                          <a:buSzPct val="61111"/>
                          <a:buFont typeface="Arial"/>
                          <a:buNone/>
                        </a:pPr>
                        <a:r>
                          <a:rPr lang="en-US" sz="1800" b="1" dirty="0" smtClean="0">
                            <a:solidFill>
                              <a:srgbClr val="8B9A25"/>
                            </a:solidFill>
                          </a:rPr>
                          <a:t>Lead</a:t>
                        </a:r>
                        <a:endParaRPr lang="en" sz="1800" b="1" dirty="0">
                          <a:solidFill>
                            <a:srgbClr val="8B9A25"/>
                          </a:solidFill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438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2"/>
                          </a:buClr>
                          <a:buSzPct val="61111"/>
                          <a:buFont typeface="Arial"/>
                          <a:buNone/>
                        </a:pPr>
                        <a:r>
                          <a:rPr lang="en-US" sz="1800" b="1" dirty="0" smtClean="0">
                            <a:solidFill>
                              <a:srgbClr val="BA3331"/>
                            </a:solidFill>
                          </a:rPr>
                          <a:t>Protein</a:t>
                        </a:r>
                        <a:endParaRPr lang="en" sz="1800" b="1" dirty="0">
                          <a:solidFill>
                            <a:srgbClr val="BA3331"/>
                          </a:solidFill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sp>
          <p:nvSpPr>
            <p:cNvPr id="9" name="Shape 185"/>
            <p:cNvSpPr txBox="1"/>
            <p:nvPr/>
          </p:nvSpPr>
          <p:spPr>
            <a:xfrm rot="16200000">
              <a:off x="3283623" y="2776225"/>
              <a:ext cx="2887588" cy="3117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700" b="1" dirty="0" smtClean="0"/>
                <a:t>Concentration</a:t>
              </a:r>
              <a:endParaRPr lang="en" sz="1700" b="1" dirty="0"/>
            </a:p>
          </p:txBody>
        </p:sp>
        <p:sp>
          <p:nvSpPr>
            <p:cNvPr id="10" name="Shape 185"/>
            <p:cNvSpPr txBox="1"/>
            <p:nvPr/>
          </p:nvSpPr>
          <p:spPr>
            <a:xfrm>
              <a:off x="5136719" y="4499457"/>
              <a:ext cx="2887588" cy="3117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700" b="1" dirty="0" smtClean="0"/>
                <a:t>Fractions 1-10 (by size)</a:t>
              </a:r>
              <a:endParaRPr lang="en" sz="17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Shape 200"/>
          <p:cNvGrpSpPr/>
          <p:nvPr/>
        </p:nvGrpSpPr>
        <p:grpSpPr>
          <a:xfrm>
            <a:off x="597038" y="585112"/>
            <a:ext cx="3766243" cy="3852607"/>
            <a:chOff x="624288" y="472693"/>
            <a:chExt cx="3766243" cy="3852607"/>
          </a:xfrm>
        </p:grpSpPr>
        <p:pic>
          <p:nvPicPr>
            <p:cNvPr id="201" name="Shape 2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288" y="472693"/>
              <a:ext cx="3766243" cy="3852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2" name="Shape 202"/>
            <p:cNvCxnSpPr/>
            <p:nvPr/>
          </p:nvCxnSpPr>
          <p:spPr>
            <a:xfrm>
              <a:off x="3419045" y="980258"/>
              <a:ext cx="505800" cy="0"/>
            </a:xfrm>
            <a:prstGeom prst="straightConnector1">
              <a:avLst/>
            </a:prstGeom>
            <a:noFill/>
            <a:ln w="15240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03" name="Shape 203"/>
            <p:cNvSpPr txBox="1"/>
            <p:nvPr/>
          </p:nvSpPr>
          <p:spPr>
            <a:xfrm>
              <a:off x="3310175" y="580000"/>
              <a:ext cx="846300" cy="278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FFFFFF"/>
                  </a:solidFill>
                </a:rPr>
                <a:t>20 nm</a:t>
              </a:r>
            </a:p>
          </p:txBody>
        </p:sp>
      </p:grpSp>
      <p:cxnSp>
        <p:nvCxnSpPr>
          <p:cNvPr id="204" name="Shape 204"/>
          <p:cNvCxnSpPr/>
          <p:nvPr/>
        </p:nvCxnSpPr>
        <p:spPr>
          <a:xfrm>
            <a:off x="7911664" y="4133511"/>
            <a:ext cx="467718" cy="556"/>
          </a:xfrm>
          <a:prstGeom prst="straightConnector1">
            <a:avLst/>
          </a:prstGeom>
          <a:noFill/>
          <a:ln w="1524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5" name="Shape 205"/>
          <p:cNvSpPr txBox="1"/>
          <p:nvPr/>
        </p:nvSpPr>
        <p:spPr>
          <a:xfrm>
            <a:off x="7850867" y="3716458"/>
            <a:ext cx="690468" cy="333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5 nm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150" y="4556124"/>
            <a:ext cx="1560499" cy="44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Shape 207"/>
          <p:cNvGrpSpPr/>
          <p:nvPr/>
        </p:nvGrpSpPr>
        <p:grpSpPr>
          <a:xfrm>
            <a:off x="4906249" y="579999"/>
            <a:ext cx="3852600" cy="3852600"/>
            <a:chOff x="4906249" y="472699"/>
            <a:chExt cx="3852600" cy="3852600"/>
          </a:xfrm>
        </p:grpSpPr>
        <p:pic>
          <p:nvPicPr>
            <p:cNvPr id="208" name="Shape 20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06249" y="472699"/>
              <a:ext cx="3852600" cy="3852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9" name="Shape 209"/>
            <p:cNvCxnSpPr/>
            <p:nvPr/>
          </p:nvCxnSpPr>
          <p:spPr>
            <a:xfrm>
              <a:off x="7673295" y="1013583"/>
              <a:ext cx="505800" cy="0"/>
            </a:xfrm>
            <a:prstGeom prst="straightConnector1">
              <a:avLst/>
            </a:prstGeom>
            <a:noFill/>
            <a:ln w="15240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10" name="Shape 210"/>
            <p:cNvSpPr txBox="1"/>
            <p:nvPr/>
          </p:nvSpPr>
          <p:spPr>
            <a:xfrm>
              <a:off x="7615249" y="580000"/>
              <a:ext cx="8463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FFFFFF"/>
                  </a:solidFill>
                </a:rPr>
                <a:t>20 nm</a:t>
              </a:r>
            </a:p>
          </p:txBody>
        </p:sp>
      </p:grp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78050" y="-29225"/>
            <a:ext cx="8520600" cy="68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buNone/>
            </a:pPr>
            <a:r>
              <a:rPr lang="en" sz="2400" b="1" dirty="0">
                <a:latin typeface="Raleway"/>
                <a:ea typeface="Raleway"/>
                <a:cs typeface="Raleway"/>
                <a:sym typeface="Raleway"/>
              </a:rPr>
              <a:t> PbS inside Ferritin	</a:t>
            </a:r>
            <a:r>
              <a:rPr lang="en-US" sz="2400" b="1" dirty="0">
                <a:latin typeface="Raleway"/>
                <a:ea typeface="Raleway"/>
                <a:cs typeface="Raleway"/>
                <a:sym typeface="Raleway"/>
              </a:rPr>
              <a:t>	 </a:t>
            </a:r>
            <a:r>
              <a:rPr lang="en-US" sz="2400" b="1" dirty="0" smtClean="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en" sz="2400" b="1" dirty="0" smtClean="0">
                <a:latin typeface="Raleway"/>
                <a:ea typeface="Raleway"/>
                <a:cs typeface="Raleway"/>
                <a:sym typeface="Raleway"/>
              </a:rPr>
              <a:t>PbSe</a:t>
            </a:r>
            <a:r>
              <a:rPr lang="en-US" sz="2400" b="1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 dirty="0" smtClean="0">
                <a:latin typeface="Raleway"/>
                <a:ea typeface="Raleway"/>
                <a:cs typeface="Raleway"/>
                <a:sym typeface="Raleway"/>
              </a:rPr>
              <a:t>inside </a:t>
            </a:r>
            <a:r>
              <a:rPr lang="en" sz="2400" b="1" dirty="0">
                <a:latin typeface="Raleway"/>
                <a:ea typeface="Raleway"/>
                <a:cs typeface="Raleway"/>
                <a:sym typeface="Raleway"/>
              </a:rPr>
              <a:t>Ferritin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20237" y="816930"/>
            <a:ext cx="5054442" cy="1352406"/>
            <a:chOff x="1220237" y="816930"/>
            <a:chExt cx="5054442" cy="135240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341652" y="1120883"/>
              <a:ext cx="473154" cy="77155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33340" y="1397785"/>
              <a:ext cx="473154" cy="77155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220237" y="1120865"/>
              <a:ext cx="1361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Ferritin Protein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2683" y="816930"/>
              <a:ext cx="1361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Ferritin Protein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8718" y="1909775"/>
            <a:ext cx="7038939" cy="434251"/>
            <a:chOff x="505507" y="29104"/>
            <a:chExt cx="7038939" cy="434251"/>
          </a:xfrm>
        </p:grpSpPr>
        <p:cxnSp>
          <p:nvCxnSpPr>
            <p:cNvPr id="21" name="Straight Arrow Connector 20"/>
            <p:cNvCxnSpPr>
              <a:stCxn id="24" idx="1"/>
            </p:cNvCxnSpPr>
            <p:nvPr/>
          </p:nvCxnSpPr>
          <p:spPr>
            <a:xfrm flipH="1" flipV="1">
              <a:off x="5681206" y="155578"/>
              <a:ext cx="800354" cy="15388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68544" y="288665"/>
              <a:ext cx="702179" cy="1538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5507" y="29104"/>
              <a:ext cx="963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PbS</a:t>
              </a:r>
              <a:r>
                <a:rPr lang="en-US" dirty="0" smtClean="0">
                  <a:solidFill>
                    <a:schemeClr val="bg1"/>
                  </a:solidFill>
                </a:rPr>
                <a:t> 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81560" y="155578"/>
              <a:ext cx="1062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PbSe</a:t>
              </a:r>
              <a:r>
                <a:rPr lang="en-US" dirty="0" smtClean="0">
                  <a:solidFill>
                    <a:schemeClr val="bg1"/>
                  </a:solidFill>
                </a:rPr>
                <a:t> 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20557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  <a:r>
              <a:rPr lang="en-US" dirty="0" smtClean="0"/>
              <a:t>Conclusion - </a:t>
            </a:r>
            <a:r>
              <a:rPr lang="en" dirty="0" smtClean="0"/>
              <a:t>2 </a:t>
            </a:r>
            <a:r>
              <a:rPr lang="en" dirty="0"/>
              <a:t>main results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39025" y="990450"/>
            <a:ext cx="4797600" cy="269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bg2">
                    <a:lumMod val="95000"/>
                    <a:lumOff val="5000"/>
                  </a:schemeClr>
                </a:solidFill>
              </a:rPr>
              <a:t>1 - Simplified PbS synthesis</a:t>
            </a:r>
            <a:endParaRPr lang="en-US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n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2 -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en" dirty="0">
                <a:solidFill>
                  <a:schemeClr val="bg2">
                    <a:lumMod val="95000"/>
                    <a:lumOff val="5000"/>
                  </a:schemeClr>
                </a:solidFill>
              </a:rPr>
              <a:t>Achieved PbSe synthesis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2">
                    <a:lumMod val="95000"/>
                    <a:lumOff val="5000"/>
                  </a:schemeClr>
                </a:solidFill>
              </a:rPr>
              <a:t>Future work: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>
                <a:solidFill>
                  <a:schemeClr val="bg2">
                    <a:lumMod val="95000"/>
                    <a:lumOff val="5000"/>
                  </a:schemeClr>
                </a:solidFill>
              </a:rPr>
              <a:t>Optimize PbSe synthesis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dirty="0">
                <a:solidFill>
                  <a:schemeClr val="bg2">
                    <a:lumMod val="95000"/>
                    <a:lumOff val="5000"/>
                  </a:schemeClr>
                </a:solidFill>
              </a:rPr>
              <a:t>Dye sensitized solar cell fabrication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00" y="4528874"/>
            <a:ext cx="1560499" cy="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75500"/>
            <a:ext cx="8520600" cy="11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700"/>
              <a:t>Before I joined the group… there was a hypothesis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53375" y="2287950"/>
            <a:ext cx="11499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b="1">
                <a:solidFill>
                  <a:srgbClr val="000000"/>
                </a:solidFill>
              </a:rPr>
              <a:t>Ferritin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00" y="4528874"/>
            <a:ext cx="1560499" cy="4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4050" y="1573050"/>
            <a:ext cx="5070586" cy="248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2464575" y="1515500"/>
            <a:ext cx="260400" cy="2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5318850" y="1515500"/>
            <a:ext cx="260400" cy="2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16" name="Shape 116"/>
          <p:cNvSpPr txBox="1"/>
          <p:nvPr/>
        </p:nvSpPr>
        <p:spPr>
          <a:xfrm>
            <a:off x="3601500" y="4192250"/>
            <a:ext cx="5070600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Reference: J. Mater. Chem. A, 2014, 2, 20782-20788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453500" y="1442500"/>
            <a:ext cx="795900" cy="29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 nm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300150" y="1481150"/>
            <a:ext cx="795900" cy="29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 nm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526975" y="3910150"/>
            <a:ext cx="795900" cy="2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 nm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361400" y="3910150"/>
            <a:ext cx="795900" cy="2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 nm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00" y="4528874"/>
            <a:ext cx="1560499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3413000" y="3703412"/>
            <a:ext cx="1684200" cy="27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7" name="Shape 127"/>
          <p:cNvGrpSpPr/>
          <p:nvPr/>
        </p:nvGrpSpPr>
        <p:grpSpPr>
          <a:xfrm>
            <a:off x="1250499" y="916499"/>
            <a:ext cx="6009200" cy="3612375"/>
            <a:chOff x="1177449" y="1204874"/>
            <a:chExt cx="6009200" cy="3612375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449" y="1204874"/>
              <a:ext cx="6009200" cy="3563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 txBox="1"/>
            <p:nvPr/>
          </p:nvSpPr>
          <p:spPr>
            <a:xfrm>
              <a:off x="3689225" y="1595225"/>
              <a:ext cx="1831500" cy="128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Semiconductive dye on porous TiO</a:t>
              </a:r>
              <a:r>
                <a:rPr lang="en" baseline="-25000"/>
                <a:t>2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3283600" y="2145525"/>
              <a:ext cx="3000300" cy="201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34825" y="4460550"/>
              <a:ext cx="1929000" cy="35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4163825" y="2544262"/>
              <a:ext cx="1831500" cy="128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Electrolyte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3" name="Shape 133"/>
            <p:cNvCxnSpPr/>
            <p:nvPr/>
          </p:nvCxnSpPr>
          <p:spPr>
            <a:xfrm flipH="1">
              <a:off x="3329525" y="1844625"/>
              <a:ext cx="359700" cy="17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34" name="Shape 134"/>
          <p:cNvSpPr txBox="1"/>
          <p:nvPr/>
        </p:nvSpPr>
        <p:spPr>
          <a:xfrm>
            <a:off x="2926000" y="4228175"/>
            <a:ext cx="4345800" cy="4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Reference: Nature Chemistry 3, 188–189 (2011)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69750" y="71475"/>
            <a:ext cx="8520600" cy="68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Dye Sensitized Solar Cell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00" y="4528874"/>
            <a:ext cx="1560499" cy="44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Shape 141"/>
          <p:cNvGrpSpPr/>
          <p:nvPr/>
        </p:nvGrpSpPr>
        <p:grpSpPr>
          <a:xfrm>
            <a:off x="150350" y="461474"/>
            <a:ext cx="6098900" cy="4511725"/>
            <a:chOff x="150350" y="812399"/>
            <a:chExt cx="6098900" cy="4511725"/>
          </a:xfrm>
        </p:grpSpPr>
        <p:pic>
          <p:nvPicPr>
            <p:cNvPr id="142" name="Shape 1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0350" y="812399"/>
              <a:ext cx="6098900" cy="4331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Shape 143"/>
            <p:cNvSpPr txBox="1"/>
            <p:nvPr/>
          </p:nvSpPr>
          <p:spPr>
            <a:xfrm>
              <a:off x="2342000" y="4879825"/>
              <a:ext cx="2729700" cy="44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b="1"/>
                <a:t>Voltage (mV)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 rot="-5400000">
              <a:off x="-260725" y="2692325"/>
              <a:ext cx="1494300" cy="46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/>
                <a:t>Current (mA)</a:t>
              </a:r>
            </a:p>
          </p:txBody>
        </p:sp>
      </p:grpSp>
      <p:graphicFrame>
        <p:nvGraphicFramePr>
          <p:cNvPr id="145" name="Shape 145"/>
          <p:cNvGraphicFramePr/>
          <p:nvPr/>
        </p:nvGraphicFramePr>
        <p:xfrm>
          <a:off x="5939325" y="1306950"/>
          <a:ext cx="2993550" cy="2285850"/>
        </p:xfrm>
        <a:graphic>
          <a:graphicData uri="http://schemas.openxmlformats.org/drawingml/2006/table">
            <a:tbl>
              <a:tblPr>
                <a:noFill/>
                <a:tableStyleId>{A6CD8DA8-7DD2-4C32-9D10-0516986D30B4}</a:tableStyleId>
              </a:tblPr>
              <a:tblGrid>
                <a:gridCol w="2200775"/>
                <a:gridCol w="792775"/>
              </a:tblGrid>
              <a:tr h="34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η (%)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6FA8DC"/>
                          </a:solidFill>
                        </a:rPr>
                        <a:t>Control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6FA8DC"/>
                          </a:solidFill>
                        </a:rPr>
                        <a:t>0.43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E06666"/>
                          </a:solidFill>
                        </a:rPr>
                        <a:t>Staining method 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E06666"/>
                          </a:solidFill>
                        </a:rPr>
                        <a:t>0.26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</a:rPr>
                        <a:t>Staining method 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</a:rPr>
                        <a:t>0.28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8E7CC3"/>
                          </a:solidFill>
                        </a:rPr>
                        <a:t>Staining method 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rgbClr val="8E7CC3"/>
                          </a:solidFill>
                        </a:rPr>
                        <a:t>0.11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5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Power efficiency of PbS nanocrystals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11437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Attention Diverted...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00" y="737774"/>
            <a:ext cx="6111575" cy="192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087" y="1272612"/>
            <a:ext cx="288607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953" y="2658798"/>
            <a:ext cx="3769506" cy="1724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12315" y="4530922"/>
            <a:ext cx="355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Advanced </a:t>
            </a:r>
            <a:r>
              <a:rPr lang="en-US" i="1" dirty="0"/>
              <a:t>Materials </a:t>
            </a:r>
            <a:r>
              <a:rPr lang="en-US" dirty="0" smtClean="0"/>
              <a:t>20.19 (</a:t>
            </a:r>
            <a:r>
              <a:rPr lang="en-US" dirty="0"/>
              <a:t>2008)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1106" y="4530262"/>
            <a:ext cx="1542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Hennequin</a:t>
            </a:r>
            <a:r>
              <a:rPr lang="en-US" dirty="0"/>
              <a:t>, </a:t>
            </a:r>
            <a:r>
              <a:rPr lang="en-US" dirty="0" smtClean="0"/>
              <a:t>et </a:t>
            </a:r>
            <a:r>
              <a:rPr lang="en-US" dirty="0"/>
              <a:t>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main results:</a:t>
            </a:r>
            <a:endParaRPr lang="en-US" dirty="0"/>
          </a:p>
        </p:txBody>
      </p:sp>
      <p:sp>
        <p:nvSpPr>
          <p:cNvPr id="4" name="Shape 217"/>
          <p:cNvSpPr txBox="1">
            <a:spLocks noGrp="1"/>
          </p:cNvSpPr>
          <p:nvPr>
            <p:ph type="body" idx="1"/>
          </p:nvPr>
        </p:nvSpPr>
        <p:spPr>
          <a:xfrm>
            <a:off x="339025" y="1553667"/>
            <a:ext cx="7435584" cy="269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1</a:t>
            </a:r>
            <a:r>
              <a:rPr lang="en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– Simplified </a:t>
            </a:r>
            <a:r>
              <a:rPr lang="en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synthesis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of </a:t>
            </a:r>
            <a:r>
              <a:rPr lang="en-US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PbS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nanocrystals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inside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ferritin</a:t>
            </a:r>
          </a:p>
          <a:p>
            <a:pPr lvl="4"/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	</a:t>
            </a:r>
            <a:endParaRPr lang="en-U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2</a:t>
            </a:r>
            <a:r>
              <a:rPr lang="en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– </a:t>
            </a:r>
            <a:r>
              <a:rPr lang="en" dirty="0">
                <a:solidFill>
                  <a:schemeClr val="bg2">
                    <a:lumMod val="95000"/>
                    <a:lumOff val="5000"/>
                  </a:schemeClr>
                </a:solidFill>
              </a:rPr>
              <a:t>Achieved </a:t>
            </a:r>
            <a:r>
              <a:rPr lang="en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synthesis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of </a:t>
            </a:r>
            <a:r>
              <a:rPr lang="en-US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PbSe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95000"/>
                    <a:lumOff val="5000"/>
                  </a:schemeClr>
                </a:solidFill>
              </a:rPr>
              <a:t>nanocrystals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 inside ferritin</a:t>
            </a:r>
          </a:p>
          <a:p>
            <a:endParaRPr lang="en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65616" y="972775"/>
            <a:ext cx="7892509" cy="201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500" dirty="0">
                <a:solidFill>
                  <a:srgbClr val="000000"/>
                </a:solidFill>
              </a:rPr>
              <a:t>Inhibit growth of cancerous cells</a:t>
            </a:r>
          </a:p>
          <a:p>
            <a:pPr marL="457200" lvl="0" indent="-387350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500" dirty="0">
                <a:solidFill>
                  <a:srgbClr val="000000"/>
                </a:solidFill>
              </a:rPr>
              <a:t>Catalyst in hydrogen evolution</a:t>
            </a:r>
          </a:p>
          <a:p>
            <a:pPr marL="457200" lvl="0" indent="-387350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500" dirty="0">
                <a:solidFill>
                  <a:srgbClr val="000000"/>
                </a:solidFill>
              </a:rPr>
              <a:t>Biological Imaging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00" y="4528874"/>
            <a:ext cx="1560499" cy="4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69750" y="287875"/>
            <a:ext cx="8520600" cy="68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PbS and PbSe inside Ferritin</a:t>
            </a:r>
            <a:endParaRPr lang="en" dirty="0"/>
          </a:p>
        </p:txBody>
      </p:sp>
      <p:sp>
        <p:nvSpPr>
          <p:cNvPr id="162" name="Shape 162"/>
          <p:cNvSpPr txBox="1"/>
          <p:nvPr/>
        </p:nvSpPr>
        <p:spPr>
          <a:xfrm>
            <a:off x="6650175" y="332862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3" name="Shape 163"/>
          <p:cNvGrpSpPr/>
          <p:nvPr/>
        </p:nvGrpSpPr>
        <p:grpSpPr>
          <a:xfrm>
            <a:off x="90713" y="3670224"/>
            <a:ext cx="8899637" cy="990600"/>
            <a:chOff x="213937" y="3261275"/>
            <a:chExt cx="8899637" cy="990600"/>
          </a:xfrm>
        </p:grpSpPr>
        <p:pic>
          <p:nvPicPr>
            <p:cNvPr id="164" name="Shape 1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3937" y="3261275"/>
              <a:ext cx="5572125" cy="990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5" name="Shape 165"/>
            <p:cNvCxnSpPr/>
            <p:nvPr/>
          </p:nvCxnSpPr>
          <p:spPr>
            <a:xfrm rot="10800000" flipH="1">
              <a:off x="5786062" y="3679475"/>
              <a:ext cx="673500" cy="9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pic>
          <p:nvPicPr>
            <p:cNvPr id="166" name="Shape 1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68425" y="3393225"/>
              <a:ext cx="2545149" cy="52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05550" y="287875"/>
            <a:ext cx="8520600" cy="68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Colloidal Synthesis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13406" y="562604"/>
            <a:ext cx="2920888" cy="3838638"/>
            <a:chOff x="6204162" y="1110937"/>
            <a:chExt cx="2920888" cy="3838638"/>
          </a:xfrm>
        </p:grpSpPr>
        <p:pic>
          <p:nvPicPr>
            <p:cNvPr id="172" name="Shape 172"/>
            <p:cNvPicPr preferRelativeResize="0"/>
            <p:nvPr/>
          </p:nvPicPr>
          <p:blipFill rotWithShape="1">
            <a:blip r:embed="rId3">
              <a:alphaModFix/>
            </a:blip>
            <a:srcRect l="42254" t="23167" r="39610" b="19923"/>
            <a:stretch/>
          </p:blipFill>
          <p:spPr>
            <a:xfrm>
              <a:off x="7573850" y="1110937"/>
              <a:ext cx="760301" cy="31811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>
              <a:off x="6782950" y="4390975"/>
              <a:ext cx="23421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/>
                <a:t>After Sulfur/Selenium</a:t>
              </a:r>
            </a:p>
          </p:txBody>
        </p:sp>
        <p:cxnSp>
          <p:nvCxnSpPr>
            <p:cNvPr id="175" name="Shape 175"/>
            <p:cNvCxnSpPr/>
            <p:nvPr/>
          </p:nvCxnSpPr>
          <p:spPr>
            <a:xfrm>
              <a:off x="6204162" y="2751050"/>
              <a:ext cx="1131600" cy="78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09824" y="1288450"/>
            <a:ext cx="5052398" cy="268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500" dirty="0">
                <a:solidFill>
                  <a:srgbClr val="000000"/>
                </a:solidFill>
              </a:rPr>
              <a:t>Ferritin in Sodium Acetate</a:t>
            </a:r>
          </a:p>
          <a:p>
            <a:pPr marL="457200" lvl="0" indent="-387350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500" dirty="0">
                <a:solidFill>
                  <a:srgbClr val="000000"/>
                </a:solidFill>
              </a:rPr>
              <a:t>Lead</a:t>
            </a:r>
          </a:p>
          <a:p>
            <a:pPr marL="457200" lvl="0" indent="-387350" rtl="0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500" dirty="0">
                <a:solidFill>
                  <a:srgbClr val="000000"/>
                </a:solidFill>
              </a:rPr>
              <a:t>Sulfur/Selenium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1112" y="693569"/>
            <a:ext cx="2342100" cy="3807275"/>
            <a:chOff x="4311112" y="1288450"/>
            <a:chExt cx="2342100" cy="3807275"/>
          </a:xfrm>
        </p:grpSpPr>
        <p:pic>
          <p:nvPicPr>
            <p:cNvPr id="171" name="Shape 171"/>
            <p:cNvPicPr preferRelativeResize="0"/>
            <p:nvPr/>
          </p:nvPicPr>
          <p:blipFill rotWithShape="1">
            <a:blip r:embed="rId4">
              <a:alphaModFix/>
            </a:blip>
            <a:srcRect l="32303" t="21615" r="46318" b="25274"/>
            <a:stretch/>
          </p:blipFill>
          <p:spPr>
            <a:xfrm>
              <a:off x="5013850" y="1288450"/>
              <a:ext cx="936623" cy="3102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 txBox="1"/>
            <p:nvPr/>
          </p:nvSpPr>
          <p:spPr>
            <a:xfrm>
              <a:off x="4311112" y="4537125"/>
              <a:ext cx="23421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/>
                <a:t>After Lead</a:t>
              </a:r>
            </a:p>
          </p:txBody>
        </p:sp>
      </p:grpSp>
      <p:pic>
        <p:nvPicPr>
          <p:cNvPr id="11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651" y="4584233"/>
            <a:ext cx="1560499" cy="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Shape 183"/>
          <p:cNvGrpSpPr/>
          <p:nvPr/>
        </p:nvGrpSpPr>
        <p:grpSpPr>
          <a:xfrm>
            <a:off x="106099" y="1090393"/>
            <a:ext cx="4630102" cy="3206668"/>
            <a:chOff x="637967" y="-21616"/>
            <a:chExt cx="6898006" cy="4667091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4150" y="261675"/>
              <a:ext cx="6701823" cy="4269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 txBox="1"/>
            <p:nvPr/>
          </p:nvSpPr>
          <p:spPr>
            <a:xfrm rot="16200000">
              <a:off x="-1231180" y="1847531"/>
              <a:ext cx="4202691" cy="4643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 dirty="0"/>
                <a:t>Measured Lead per Ferritin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2218091" y="4181075"/>
              <a:ext cx="4199349" cy="46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 dirty="0"/>
                <a:t>Targeted Lead per Ferritin</a:t>
              </a: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2058825" y="1134650"/>
              <a:ext cx="2093140" cy="377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dirty="0">
                  <a:solidFill>
                    <a:srgbClr val="D57F00"/>
                  </a:solidFill>
                </a:rPr>
                <a:t>Anaerobic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2058825" y="702975"/>
              <a:ext cx="2093140" cy="377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dirty="0">
                  <a:solidFill>
                    <a:srgbClr val="1155CC"/>
                  </a:solidFill>
                </a:rPr>
                <a:t>Aerobic</a:t>
              </a:r>
            </a:p>
          </p:txBody>
        </p:sp>
      </p:grp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85281" y="234081"/>
            <a:ext cx="8520600" cy="68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b="1" dirty="0">
                <a:latin typeface="Raleway"/>
                <a:ea typeface="Raleway"/>
                <a:cs typeface="Raleway"/>
                <a:sym typeface="Raleway"/>
              </a:rPr>
              <a:t>Simplified </a:t>
            </a:r>
            <a:r>
              <a:rPr lang="en" sz="2800" b="1" dirty="0" smtClean="0">
                <a:latin typeface="Raleway"/>
                <a:ea typeface="Raleway"/>
                <a:cs typeface="Raleway"/>
                <a:sym typeface="Raleway"/>
              </a:rPr>
              <a:t>Pb</a:t>
            </a:r>
            <a:r>
              <a:rPr lang="en-US" sz="2800" b="1" dirty="0" smtClean="0">
                <a:latin typeface="Raleway"/>
                <a:ea typeface="Raleway"/>
                <a:cs typeface="Raleway"/>
                <a:sym typeface="Raleway"/>
              </a:rPr>
              <a:t>S</a:t>
            </a:r>
            <a:endParaRPr lang="en" sz="2800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" name="Picture 10" descr="unedit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b="7409"/>
          <a:stretch/>
        </p:blipFill>
        <p:spPr>
          <a:xfrm>
            <a:off x="4739811" y="1284142"/>
            <a:ext cx="4298271" cy="2694613"/>
          </a:xfrm>
          <a:prstGeom prst="rect">
            <a:avLst/>
          </a:prstGeom>
        </p:spPr>
      </p:pic>
      <p:sp>
        <p:nvSpPr>
          <p:cNvPr id="12" name="Shape 185"/>
          <p:cNvSpPr txBox="1"/>
          <p:nvPr/>
        </p:nvSpPr>
        <p:spPr>
          <a:xfrm>
            <a:off x="4531407" y="931432"/>
            <a:ext cx="3599745" cy="3117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 smtClean="0"/>
              <a:t>Room Temp. Photoluminescence </a:t>
            </a:r>
            <a:endParaRPr lang="en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260" y="623655"/>
            <a:ext cx="853281" cy="964590"/>
            <a:chOff x="7620260" y="623655"/>
            <a:chExt cx="853281" cy="964590"/>
          </a:xfrm>
        </p:grpSpPr>
        <p:sp>
          <p:nvSpPr>
            <p:cNvPr id="3" name="TextBox 2"/>
            <p:cNvSpPr txBox="1"/>
            <p:nvPr/>
          </p:nvSpPr>
          <p:spPr>
            <a:xfrm>
              <a:off x="7620260" y="623655"/>
              <a:ext cx="853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2.25 nm</a:t>
              </a:r>
              <a:endParaRPr lang="en-US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7894190" y="931432"/>
              <a:ext cx="136966" cy="656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331280" y="623655"/>
            <a:ext cx="853281" cy="929903"/>
            <a:chOff x="6331280" y="623655"/>
            <a:chExt cx="853281" cy="929903"/>
          </a:xfrm>
        </p:grpSpPr>
        <p:sp>
          <p:nvSpPr>
            <p:cNvPr id="14" name="TextBox 13"/>
            <p:cNvSpPr txBox="1"/>
            <p:nvPr/>
          </p:nvSpPr>
          <p:spPr>
            <a:xfrm>
              <a:off x="6331280" y="623655"/>
              <a:ext cx="853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3.03 nm</a:t>
              </a:r>
              <a:endParaRPr lang="en-US" b="1" dirty="0"/>
            </a:p>
          </p:txBody>
        </p:sp>
        <p:cxnSp>
          <p:nvCxnSpPr>
            <p:cNvPr id="19" name="Straight Arrow Connector 18"/>
            <p:cNvCxnSpPr>
              <a:stCxn id="14" idx="2"/>
            </p:cNvCxnSpPr>
            <p:nvPr/>
          </p:nvCxnSpPr>
          <p:spPr>
            <a:xfrm>
              <a:off x="6757921" y="931432"/>
              <a:ext cx="0" cy="6221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20899" y="611204"/>
            <a:ext cx="853281" cy="942354"/>
            <a:chOff x="5020899" y="611204"/>
            <a:chExt cx="853281" cy="942354"/>
          </a:xfrm>
        </p:grpSpPr>
        <p:sp>
          <p:nvSpPr>
            <p:cNvPr id="15" name="TextBox 14"/>
            <p:cNvSpPr txBox="1"/>
            <p:nvPr/>
          </p:nvSpPr>
          <p:spPr>
            <a:xfrm>
              <a:off x="5020899" y="611204"/>
              <a:ext cx="853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6.10 nm</a:t>
              </a:r>
              <a:endParaRPr lang="en-US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565778" y="931432"/>
              <a:ext cx="220019" cy="6221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hape 186"/>
          <p:cNvSpPr txBox="1"/>
          <p:nvPr/>
        </p:nvSpPr>
        <p:spPr>
          <a:xfrm>
            <a:off x="6021880" y="3977981"/>
            <a:ext cx="1872310" cy="319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 smtClean="0"/>
              <a:t>Photon Energy (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  <a:endParaRPr lang="en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276</Words>
  <Application>Microsoft Macintosh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plum</vt:lpstr>
      <vt:lpstr>simple-light-2</vt:lpstr>
      <vt:lpstr>Nanocrystals inside Ferritin inside Photovoltaic Cells </vt:lpstr>
      <vt:lpstr>Before I joined the group… there was a hypothesis</vt:lpstr>
      <vt:lpstr>Dye Sensitized Solar Cell</vt:lpstr>
      <vt:lpstr>Power efficiency of PbS nanocrystals</vt:lpstr>
      <vt:lpstr>Attention Diverted...</vt:lpstr>
      <vt:lpstr>2 main results:</vt:lpstr>
      <vt:lpstr>PbS and PbSe inside Ferritin</vt:lpstr>
      <vt:lpstr>Colloidal Synthesis</vt:lpstr>
      <vt:lpstr>Simplified PbS</vt:lpstr>
      <vt:lpstr>PowerPoint Presentation</vt:lpstr>
      <vt:lpstr> PbS inside Ferritin     PbSe inside Ferritin</vt:lpstr>
      <vt:lpstr> Conclusion - 2 main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Nanocrystals inside Ferritin inside Photovoltaic Cells </dc:title>
  <cp:lastModifiedBy>Kameron Hansen</cp:lastModifiedBy>
  <cp:revision>16</cp:revision>
  <dcterms:modified xsi:type="dcterms:W3CDTF">2017-03-16T07:39:47Z</dcterms:modified>
</cp:coreProperties>
</file>