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80" r:id="rId8"/>
    <p:sldId id="281" r:id="rId9"/>
    <p:sldId id="270" r:id="rId10"/>
    <p:sldId id="276" r:id="rId11"/>
    <p:sldId id="277" r:id="rId12"/>
    <p:sldId id="279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9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2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8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8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89CA-53A7-47D5-944B-80BF1C4D4E1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F161-252B-4392-B2AD-36B164280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14.jpeg"/><Relationship Id="rId5" Type="http://schemas.openxmlformats.org/officeDocument/2006/relationships/image" Target="../media/image19.png"/><Relationship Id="rId10" Type="http://schemas.openxmlformats.org/officeDocument/2006/relationships/hyperlink" Target="http://upload.wikimedia.org/wikipedia/commons/9/97/GWM_HahnEchoDecay.gif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d/d8/Animated_Rotating_Frame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735" y="1478505"/>
            <a:ext cx="7866530" cy="12770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Optically detected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agnetic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esonance of silicon vacancies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SiC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68321"/>
            <a:ext cx="6858000" cy="1241822"/>
          </a:xfrm>
        </p:spPr>
        <p:txBody>
          <a:bodyPr>
            <a:noAutofit/>
          </a:bodyPr>
          <a:lstStyle/>
          <a:p>
            <a:r>
              <a:rPr lang="en-US" sz="2800" b="1" dirty="0"/>
              <a:t>Kyle Miller, John Colton,</a:t>
            </a:r>
          </a:p>
          <a:p>
            <a:r>
              <a:rPr lang="en-US" sz="2800" b="1" dirty="0"/>
              <a:t>Samuel Carter (Naval Research Lab)</a:t>
            </a:r>
          </a:p>
          <a:p>
            <a:endParaRPr lang="en-US" sz="2400" dirty="0"/>
          </a:p>
          <a:p>
            <a:r>
              <a:rPr lang="en-US" sz="2400" i="1" dirty="0" smtClean="0"/>
              <a:t>Brigham Youn</a:t>
            </a:r>
            <a:r>
              <a:rPr lang="en-US" i="1" dirty="0" smtClean="0"/>
              <a:t>g University Physics Department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926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52" y="88089"/>
            <a:ext cx="7886700" cy="1325563"/>
          </a:xfrm>
        </p:spPr>
        <p:txBody>
          <a:bodyPr/>
          <a:lstStyle/>
          <a:p>
            <a:r>
              <a:rPr lang="en-US" dirty="0" smtClean="0"/>
              <a:t>Spin echo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223509" y="1274881"/>
            <a:ext cx="4514850" cy="1291563"/>
            <a:chOff x="223509" y="1274881"/>
            <a:chExt cx="4514850" cy="1291563"/>
          </a:xfrm>
        </p:grpSpPr>
        <p:sp>
          <p:nvSpPr>
            <p:cNvPr id="6" name="Rectangle 5"/>
            <p:cNvSpPr/>
            <p:nvPr/>
          </p:nvSpPr>
          <p:spPr>
            <a:xfrm>
              <a:off x="223509" y="1628969"/>
              <a:ext cx="4514850" cy="72614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788" y="2088859"/>
              <a:ext cx="591313" cy="2662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Laser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68489" y="2088859"/>
              <a:ext cx="591313" cy="2662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Laser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13381" y="2095929"/>
              <a:ext cx="123294" cy="2588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841" y="1806267"/>
              <a:ext cx="47320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2</a:t>
              </a:r>
              <a:r>
                <a:rPr lang="en-US" sz="1350" dirty="0" smtClean="0"/>
                <a:t> </a:t>
              </a:r>
              <a:r>
                <a:rPr lang="en-US" sz="1350" dirty="0"/>
                <a:t>µs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72788" y="1424922"/>
              <a:ext cx="143480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33685" y="1424922"/>
              <a:ext cx="143480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768489" y="1424922"/>
              <a:ext cx="0" cy="163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72787" y="1424922"/>
              <a:ext cx="0" cy="1633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850429" y="1274881"/>
              <a:ext cx="5613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 smtClean="0"/>
                <a:t>20 </a:t>
              </a:r>
              <a:r>
                <a:rPr lang="en-US" sz="1350" dirty="0"/>
                <a:t>µs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45971" y="2095929"/>
              <a:ext cx="123294" cy="2588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318957" y="2099278"/>
                  <a:ext cx="106952" cy="261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957" y="2099278"/>
                  <a:ext cx="106952" cy="2615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222" r="-27778"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454142" y="2106349"/>
                  <a:ext cx="106952" cy="261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142" y="2106349"/>
                  <a:ext cx="106952" cy="26154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9412" r="-29412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1904070" y="2095929"/>
              <a:ext cx="220545" cy="2588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956914" y="2153107"/>
                  <a:ext cx="106952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914" y="2153107"/>
                  <a:ext cx="106952" cy="15388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667" r="-11111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>
              <a:off x="1425909" y="2153107"/>
              <a:ext cx="46739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425909" y="2291708"/>
              <a:ext cx="1009296" cy="432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393438" y="1861651"/>
                  <a:ext cx="553870" cy="260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𝒇𝒊𝒙𝒆𝒅</m:t>
                            </m:r>
                          </m:sub>
                        </m:sSub>
                      </m:oMath>
                    </m:oMathPara>
                  </a14:m>
                  <a:endParaRPr lang="en-US" sz="10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438" y="1861651"/>
                  <a:ext cx="553870" cy="260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003296" y="2306116"/>
                  <a:ext cx="621196" cy="2603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0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𝒓𝒂𝒎𝒔𝒆𝒚</m:t>
                            </m:r>
                          </m:sub>
                        </m:sSub>
                      </m:oMath>
                    </m:oMathPara>
                  </a14:m>
                  <a:endParaRPr lang="en-US" sz="1000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3296" y="2306116"/>
                  <a:ext cx="621196" cy="26032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ontent Placeholder 5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1277" y="2663515"/>
                <a:ext cx="4417082" cy="3938716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𝑓𝑖𝑥𝑒𝑑</m:t>
                        </m:r>
                      </m:sub>
                    </m:sSub>
                  </m:oMath>
                </a14:m>
                <a:r>
                  <a:rPr lang="en-US" dirty="0" smtClean="0"/>
                  <a:t>, then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𝑟𝑎𝑚𝑠𝑒𝑦</m:t>
                        </m:r>
                      </m:sub>
                    </m:sSub>
                  </m:oMath>
                </a14:m>
                <a:r>
                  <a:rPr lang="en-US" dirty="0" smtClean="0"/>
                  <a:t> to observe the signal</a:t>
                </a:r>
              </a:p>
              <a:p>
                <a:r>
                  <a:rPr lang="en-US" dirty="0" smtClean="0"/>
                  <a:t>Microwave pulses manipulate spin orientation</a:t>
                </a:r>
                <a:endParaRPr lang="en-US" dirty="0" smtClean="0"/>
              </a:p>
              <a:p>
                <a:r>
                  <a:rPr lang="en-US" dirty="0" smtClean="0"/>
                  <a:t>Signal </a:t>
                </a:r>
                <a:r>
                  <a:rPr lang="en-US" dirty="0" smtClean="0"/>
                  <a:t>is </a:t>
                </a:r>
                <a:r>
                  <a:rPr lang="en-US" dirty="0" smtClean="0"/>
                  <a:t>seen when pulses are equally spaced</a:t>
                </a:r>
                <a:endParaRPr lang="en-US" dirty="0" smtClean="0"/>
              </a:p>
            </p:txBody>
          </p:sp>
        </mc:Choice>
        <mc:Fallback>
          <p:sp>
            <p:nvSpPr>
              <p:cNvPr id="57" name="Content Placeholder 5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1277" y="2663515"/>
                <a:ext cx="4417082" cy="3938716"/>
              </a:xfrm>
              <a:blipFill rotWithShape="0">
                <a:blip r:embed="rId9"/>
                <a:stretch>
                  <a:fillRect l="-2486" t="-2322" r="-2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5130112" y="6071571"/>
            <a:ext cx="3940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"</a:t>
            </a:r>
            <a:r>
              <a:rPr lang="en-US" sz="1000" dirty="0" err="1"/>
              <a:t>HahnEcho</a:t>
            </a:r>
            <a:r>
              <a:rPr lang="en-US" sz="1000" dirty="0"/>
              <a:t> GWM" by </a:t>
            </a:r>
            <a:r>
              <a:rPr lang="en-US" sz="1000" dirty="0" err="1"/>
              <a:t>GavinMorley</a:t>
            </a:r>
            <a:r>
              <a:rPr lang="en-US" sz="1000" dirty="0"/>
              <a:t> - Gavin W Morley. Licensed under Creative Commons Attribution-Share Alike 3.0 via Wikimedia Commons - http://commons.wikimedia.org/wiki/File:HahnEcho_GWM.gif#mediaviewer/File:HahnEcho_GWM.gif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2456" y="5634966"/>
            <a:ext cx="1135940" cy="37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See video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50266"/>
          <a:stretch/>
        </p:blipFill>
        <p:spPr>
          <a:xfrm>
            <a:off x="4877345" y="3662641"/>
            <a:ext cx="4163705" cy="15612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" t="-820" r="32995" b="49244"/>
          <a:stretch/>
        </p:blipFill>
        <p:spPr>
          <a:xfrm>
            <a:off x="4894829" y="392732"/>
            <a:ext cx="4215616" cy="16190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7" r="67025"/>
          <a:stretch/>
        </p:blipFill>
        <p:spPr>
          <a:xfrm>
            <a:off x="7062147" y="2011808"/>
            <a:ext cx="2049858" cy="15640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0" b="49868"/>
          <a:stretch/>
        </p:blipFill>
        <p:spPr>
          <a:xfrm>
            <a:off x="4877345" y="2088859"/>
            <a:ext cx="2053873" cy="15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67" y="102821"/>
            <a:ext cx="7886700" cy="1325563"/>
          </a:xfrm>
        </p:spPr>
        <p:txBody>
          <a:bodyPr/>
          <a:lstStyle/>
          <a:p>
            <a:r>
              <a:rPr lang="en-US" dirty="0" smtClean="0"/>
              <a:t>Spin echo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6354" y="1304817"/>
                <a:ext cx="8607645" cy="1141821"/>
              </a:xfrm>
            </p:spPr>
            <p:txBody>
              <a:bodyPr/>
              <a:lstStyle/>
              <a:p>
                <a:r>
                  <a:rPr lang="en-US" dirty="0" smtClean="0"/>
                  <a:t>Exponential decay of the signal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Important figure is the percentage of the way toward 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6354" y="1304817"/>
                <a:ext cx="8607645" cy="1141821"/>
              </a:xfrm>
              <a:blipFill rotWithShape="0">
                <a:blip r:embed="rId2"/>
                <a:stretch>
                  <a:fillRect l="-1275" t="-8556" b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9548" r="11394"/>
          <a:stretch/>
        </p:blipFill>
        <p:spPr>
          <a:xfrm>
            <a:off x="0" y="2446638"/>
            <a:ext cx="5175808" cy="4328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8529" r="8417"/>
          <a:stretch/>
        </p:blipFill>
        <p:spPr>
          <a:xfrm>
            <a:off x="5199318" y="3010930"/>
            <a:ext cx="3921171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67" y="1504349"/>
            <a:ext cx="8212414" cy="1568364"/>
          </a:xfrm>
        </p:spPr>
        <p:txBody>
          <a:bodyPr/>
          <a:lstStyle/>
          <a:p>
            <a:r>
              <a:rPr lang="en-US" dirty="0" smtClean="0"/>
              <a:t>Fitting the exponential decay of the spin echo signal gives 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4214" y="2829912"/>
            <a:ext cx="18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Echo signal, 40 K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8529" r="8417"/>
          <a:stretch/>
        </p:blipFill>
        <p:spPr>
          <a:xfrm>
            <a:off x="176452" y="3127399"/>
            <a:ext cx="4395548" cy="3587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7810" r="12216"/>
          <a:stretch/>
        </p:blipFill>
        <p:spPr>
          <a:xfrm>
            <a:off x="4419217" y="2450069"/>
            <a:ext cx="4724784" cy="41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12" y="97188"/>
            <a:ext cx="78867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0411" y="1236411"/>
                <a:ext cx="8449447" cy="2738137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 smtClean="0"/>
                  <a:t>Spin coherence time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</m:t>
                    </m:r>
                  </m:oMath>
                </a14:m>
                <a:endParaRPr lang="en-US" dirty="0" smtClean="0"/>
              </a:p>
              <a:p>
                <a:r>
                  <a:rPr lang="en-US" u="sng" dirty="0" smtClean="0"/>
                  <a:t>Is this long?</a:t>
                </a:r>
              </a:p>
              <a:p>
                <a:pPr lvl="1"/>
                <a:r>
                  <a:rPr lang="en-US" dirty="0" smtClean="0"/>
                  <a:t>Pretty good. Long for </a:t>
                </a:r>
                <a:r>
                  <a:rPr lang="en-US" dirty="0" err="1" smtClean="0"/>
                  <a:t>GaAs</a:t>
                </a:r>
                <a:r>
                  <a:rPr lang="en-US" dirty="0" smtClean="0"/>
                  <a:t>, not super long for diamond</a:t>
                </a:r>
              </a:p>
              <a:p>
                <a:r>
                  <a:rPr lang="en-US" u="sng" dirty="0" smtClean="0"/>
                  <a:t>Can we get longer?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Apparently not with temp, maybe with defect concentration</a:t>
                </a:r>
              </a:p>
              <a:p>
                <a:pPr lvl="1"/>
                <a:r>
                  <a:rPr lang="en-US" dirty="0" smtClean="0"/>
                  <a:t>What is the limiting factor on the lifetime?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411" y="1236411"/>
                <a:ext cx="8449447" cy="2738137"/>
              </a:xfrm>
              <a:blipFill rotWithShape="0">
                <a:blip r:embed="rId2"/>
                <a:stretch>
                  <a:fillRect l="-1299" t="-3786" b="-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620412" y="409300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0412" y="5232231"/>
            <a:ext cx="7886700" cy="1720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Try different samples with varying amounts of defects from irradiation</a:t>
            </a:r>
          </a:p>
          <a:p>
            <a:endParaRPr lang="en-US" dirty="0" smtClean="0"/>
          </a:p>
          <a:p>
            <a:r>
              <a:rPr lang="en-US" sz="1800" dirty="0" smtClean="0"/>
              <a:t>NSF </a:t>
            </a:r>
            <a:r>
              <a:rPr lang="en-US" sz="1800" dirty="0"/>
              <a:t>Grant PHY1157078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41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Defects in </a:t>
            </a:r>
            <a:r>
              <a:rPr lang="en-US" dirty="0" err="1" smtClean="0"/>
              <a:t>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1825625"/>
            <a:ext cx="4903157" cy="4748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goal is to use silicon carbide defects for quantum information purposes (</a:t>
            </a:r>
            <a:r>
              <a:rPr lang="en-US" dirty="0" err="1" smtClean="0"/>
              <a:t>qubits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SiC</a:t>
            </a:r>
            <a:r>
              <a:rPr lang="en-US" dirty="0" smtClean="0"/>
              <a:t> is cheaper than diamond and can be grown on a lattice</a:t>
            </a:r>
          </a:p>
          <a:p>
            <a:endParaRPr lang="en-US" dirty="0"/>
          </a:p>
          <a:p>
            <a:r>
              <a:rPr lang="en-US" dirty="0" smtClean="0"/>
              <a:t>Defects occur where a silicon atom is missing</a:t>
            </a:r>
          </a:p>
          <a:p>
            <a:endParaRPr lang="en-US" dirty="0"/>
          </a:p>
          <a:p>
            <a:r>
              <a:rPr lang="en-US" dirty="0" smtClean="0"/>
              <a:t>Determine spin coherence time of electrons in defects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0735" y="1491049"/>
            <a:ext cx="4920193" cy="4421083"/>
            <a:chOff x="401178" y="2860964"/>
            <a:chExt cx="2648803" cy="2442364"/>
          </a:xfrm>
        </p:grpSpPr>
        <p:sp>
          <p:nvSpPr>
            <p:cNvPr id="5" name="TextBox 4"/>
            <p:cNvSpPr txBox="1"/>
            <p:nvPr/>
          </p:nvSpPr>
          <p:spPr>
            <a:xfrm>
              <a:off x="401178" y="5107798"/>
              <a:ext cx="2648803" cy="19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From Riedel </a:t>
              </a:r>
              <a:r>
                <a:rPr lang="en-US" sz="1400" i="1" dirty="0"/>
                <a:t>et al</a:t>
              </a:r>
              <a:r>
                <a:rPr lang="en-US" sz="1400" dirty="0"/>
                <a:t>., Phys. Rev. </a:t>
              </a:r>
              <a:r>
                <a:rPr lang="en-US" sz="1400" dirty="0" err="1"/>
                <a:t>Lett</a:t>
              </a:r>
              <a:r>
                <a:rPr lang="en-US" sz="1400" dirty="0"/>
                <a:t>. </a:t>
              </a:r>
              <a:r>
                <a:rPr lang="en-US" sz="1400" b="1" dirty="0"/>
                <a:t>109</a:t>
              </a:r>
              <a:r>
                <a:rPr lang="en-US" sz="1400" dirty="0"/>
                <a:t>, 226402 (2012)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70" y="2860964"/>
              <a:ext cx="2061431" cy="221437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4504" y="2904573"/>
              <a:ext cx="2752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46640" y="4701808"/>
              <a:ext cx="2752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75991" y="3306302"/>
              <a:ext cx="275229" cy="933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934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Electron spins and ODMR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04" y="4841026"/>
            <a:ext cx="8610039" cy="17400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Laser promotes electrons to higher energies</a:t>
            </a:r>
          </a:p>
          <a:p>
            <a:r>
              <a:rPr lang="en-US" dirty="0" smtClean="0"/>
              <a:t>Non-radiative transition causes the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</a:t>
            </a:r>
            <a:r>
              <a:rPr lang="en-US" dirty="0" smtClean="0"/>
              <a:t>=1/2 state to populate faster</a:t>
            </a:r>
          </a:p>
          <a:p>
            <a:r>
              <a:rPr lang="en-US" dirty="0" smtClean="0"/>
              <a:t>Microwaves equalize spin populations, causing a decrease in the observed photoluminescence (PL)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597477" y="1604329"/>
            <a:ext cx="4280690" cy="2766787"/>
            <a:chOff x="5221459" y="1976578"/>
            <a:chExt cx="2723801" cy="204241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814269" y="3497860"/>
              <a:ext cx="571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12331" y="3554041"/>
              <a:ext cx="571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14269" y="3635408"/>
              <a:ext cx="571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14269" y="3691589"/>
              <a:ext cx="571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812331" y="2153382"/>
              <a:ext cx="571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10394" y="2209563"/>
              <a:ext cx="571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812331" y="2355829"/>
              <a:ext cx="571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812331" y="2412010"/>
              <a:ext cx="571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944067" y="2384162"/>
              <a:ext cx="0" cy="1288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6157169" y="2179535"/>
              <a:ext cx="1" cy="13512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278354" y="3272203"/>
              <a:ext cx="33902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aseline="30000" dirty="0"/>
                <a:t>4</a:t>
              </a:r>
              <a:r>
                <a:rPr lang="en-US" sz="1050" dirty="0"/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97726" y="2020382"/>
              <a:ext cx="33902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aseline="30000" dirty="0"/>
                <a:t>4</a:t>
              </a:r>
              <a:r>
                <a:rPr lang="en-US" sz="1050" dirty="0"/>
                <a:t>E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860404" y="2579585"/>
              <a:ext cx="571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385769" y="2179535"/>
              <a:ext cx="628650" cy="38067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450465" y="3553359"/>
              <a:ext cx="371481" cy="249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ym typeface="Symbol"/>
                </a:rPr>
                <a:t></a:t>
              </a:r>
              <a:r>
                <a:rPr lang="en-US" sz="1600" dirty="0"/>
                <a:t>1/2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50466" y="3382903"/>
              <a:ext cx="371481" cy="249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ym typeface="Symbol"/>
                </a:rPr>
                <a:t></a:t>
              </a:r>
              <a:r>
                <a:rPr lang="en-US" sz="1600" dirty="0"/>
                <a:t>3/2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59161" y="2266201"/>
              <a:ext cx="349041" cy="249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ym typeface="Symbol"/>
                </a:rPr>
                <a:t></a:t>
              </a:r>
              <a:r>
                <a:rPr lang="en-US" sz="1600" dirty="0"/>
                <a:t>1/2</a:t>
              </a:r>
              <a:endParaRPr lang="en-US" sz="11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44866" y="2056587"/>
              <a:ext cx="371481" cy="249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ym typeface="Symbol"/>
                </a:rPr>
                <a:t></a:t>
              </a:r>
              <a:r>
                <a:rPr lang="en-US" sz="1600" dirty="0"/>
                <a:t>3/2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6378019" y="2584428"/>
              <a:ext cx="755543" cy="108294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185869" y="2146849"/>
              <a:ext cx="714972" cy="43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Metastable</a:t>
              </a:r>
            </a:p>
            <a:p>
              <a:r>
                <a:rPr lang="en-US" sz="1600" dirty="0"/>
                <a:t>doublet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1459" y="1976578"/>
              <a:ext cx="2723801" cy="1826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47867" y="3825877"/>
              <a:ext cx="2269788" cy="193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See P. G. Baranov </a:t>
              </a:r>
              <a:r>
                <a:rPr lang="en-US" sz="1100" i="1" dirty="0"/>
                <a:t>et al</a:t>
              </a:r>
              <a:r>
                <a:rPr lang="en-US" sz="1100" dirty="0"/>
                <a:t>., Phys. Rev. B </a:t>
              </a:r>
              <a:r>
                <a:rPr lang="en-US" sz="1100" b="1" dirty="0"/>
                <a:t>83</a:t>
              </a:r>
              <a:r>
                <a:rPr lang="en-US" sz="1100" dirty="0"/>
                <a:t>, 125203 (2011)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5724574" y="2784103"/>
              <a:ext cx="634358" cy="235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optical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8571179">
              <a:off x="6275527" y="2892257"/>
              <a:ext cx="879168" cy="19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Non-radiative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46306" y="1604329"/>
            <a:ext cx="4176695" cy="2664935"/>
            <a:chOff x="817749" y="1953762"/>
            <a:chExt cx="3463366" cy="208397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518150" y="3072200"/>
              <a:ext cx="2057400" cy="4732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521510" y="2599715"/>
              <a:ext cx="2057400" cy="4732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520736" y="3195811"/>
              <a:ext cx="2057400" cy="1577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523322" y="3033929"/>
              <a:ext cx="2057400" cy="1577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57780" y="3074954"/>
              <a:ext cx="909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60637" y="3194969"/>
              <a:ext cx="909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11449" y="2991164"/>
              <a:ext cx="368462" cy="28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2D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122" y="3724849"/>
              <a:ext cx="342900" cy="312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525145" y="3881291"/>
              <a:ext cx="34290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40469" y="2446730"/>
              <a:ext cx="740646" cy="26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m</a:t>
              </a:r>
              <a:r>
                <a:rPr lang="en-US" sz="1600" baseline="-25000" dirty="0" err="1"/>
                <a:t>s</a:t>
              </a:r>
              <a:r>
                <a:rPr lang="en-US" sz="1600" dirty="0"/>
                <a:t>=+3/2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6921" y="3413028"/>
              <a:ext cx="707417" cy="26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m</a:t>
              </a:r>
              <a:r>
                <a:rPr lang="en-US" sz="1600" baseline="-25000" dirty="0" err="1"/>
                <a:t>s</a:t>
              </a:r>
              <a:r>
                <a:rPr lang="en-US" sz="1600" dirty="0"/>
                <a:t>=-3/2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39603" y="2880943"/>
              <a:ext cx="740646" cy="26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m</a:t>
              </a:r>
              <a:r>
                <a:rPr lang="en-US" sz="1600" baseline="-25000" dirty="0" err="1"/>
                <a:t>s</a:t>
              </a:r>
              <a:r>
                <a:rPr lang="en-US" sz="1600" dirty="0"/>
                <a:t>=+1/2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55370" y="3198254"/>
              <a:ext cx="707417" cy="26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m</a:t>
              </a:r>
              <a:r>
                <a:rPr lang="en-US" sz="1600" baseline="-25000" dirty="0" err="1"/>
                <a:t>s</a:t>
              </a:r>
              <a:r>
                <a:rPr lang="en-US" sz="1600" dirty="0"/>
                <a:t>=-1/2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9413" y="1953762"/>
              <a:ext cx="1314363" cy="28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S=3/2 system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3329744" y="3326062"/>
              <a:ext cx="0" cy="16467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326838" y="2653823"/>
              <a:ext cx="0" cy="40489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028960"/>
                </p:ext>
              </p:extLst>
            </p:nvPr>
          </p:nvGraphicFramePr>
          <p:xfrm>
            <a:off x="1863072" y="2327337"/>
            <a:ext cx="1419648" cy="260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9" name="Equation" r:id="rId3" imgW="1244520" imgH="228600" progId="Equation.3">
                    <p:embed/>
                  </p:oleObj>
                </mc:Choice>
                <mc:Fallback>
                  <p:oleObj name="Equation" r:id="rId3" imgW="124452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63072" y="2327337"/>
                          <a:ext cx="1419648" cy="2607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1121236" y="2283801"/>
              <a:ext cx="3107192" cy="14805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571553" y="2852856"/>
              <a:ext cx="798648" cy="306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Energy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972730" y="2437759"/>
              <a:ext cx="0" cy="3020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197044" y="3819752"/>
              <a:ext cx="936271" cy="19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From Sam Carter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4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66" y="-26222"/>
            <a:ext cx="7886700" cy="1325563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01" y="1200173"/>
            <a:ext cx="4626714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Place sample in cryostat, temperature as low as </a:t>
            </a:r>
            <a:r>
              <a:rPr lang="en-US" dirty="0"/>
              <a:t>6</a:t>
            </a:r>
            <a:r>
              <a:rPr lang="en-US" dirty="0" smtClean="0"/>
              <a:t> K</a:t>
            </a:r>
          </a:p>
          <a:p>
            <a:r>
              <a:rPr lang="en-US" dirty="0" smtClean="0"/>
              <a:t>Electromagnet provides localized field of up to 1.36 T</a:t>
            </a:r>
          </a:p>
          <a:p>
            <a:r>
              <a:rPr lang="en-US" dirty="0" smtClean="0"/>
              <a:t>Microwave source combined with amplifier outputs more than 25 W</a:t>
            </a:r>
          </a:p>
          <a:p>
            <a:r>
              <a:rPr lang="en-US" dirty="0" smtClean="0"/>
              <a:t>0.7 W of 870 nm laser hitting the sample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b="6079"/>
          <a:stretch/>
        </p:blipFill>
        <p:spPr>
          <a:xfrm>
            <a:off x="5307313" y="365126"/>
            <a:ext cx="3836687" cy="6272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6690" y="1568325"/>
            <a:ext cx="861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µwave</a:t>
            </a:r>
          </a:p>
          <a:p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source</a:t>
            </a:r>
          </a:p>
        </p:txBody>
      </p:sp>
      <p:sp>
        <p:nvSpPr>
          <p:cNvPr id="6" name="Down Arrow 5"/>
          <p:cNvSpPr/>
          <p:nvPr/>
        </p:nvSpPr>
        <p:spPr>
          <a:xfrm rot="19730843">
            <a:off x="6755951" y="907081"/>
            <a:ext cx="232058" cy="8451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6156973" y="668516"/>
            <a:ext cx="945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Cryostat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188" y="3955846"/>
            <a:ext cx="8942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FF00"/>
                </a:solidFill>
              </a:rPr>
              <a:t>Electro-</a:t>
            </a:r>
          </a:p>
          <a:p>
            <a:pPr algn="ctr"/>
            <a:r>
              <a:rPr lang="en-US" sz="1350" b="1" dirty="0">
                <a:solidFill>
                  <a:srgbClr val="FFFF00"/>
                </a:solidFill>
              </a:rPr>
              <a:t>magnet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12842" y="4463677"/>
            <a:ext cx="3544974" cy="2054834"/>
            <a:chOff x="-35316" y="4582731"/>
            <a:chExt cx="3544974" cy="2054834"/>
          </a:xfrm>
        </p:grpSpPr>
        <p:sp>
          <p:nvSpPr>
            <p:cNvPr id="11" name="Cube 10"/>
            <p:cNvSpPr/>
            <p:nvPr/>
          </p:nvSpPr>
          <p:spPr>
            <a:xfrm rot="10800000" flipV="1">
              <a:off x="2174789" y="4975085"/>
              <a:ext cx="1145059" cy="63488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471351" y="5692346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705008" y="5684770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938665" y="5677194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187921" y="5657261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941658" y="6052790"/>
              <a:ext cx="56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B</a:t>
              </a:r>
              <a:r>
                <a:rPr lang="en-US" sz="3200" b="1" baseline="-25000" dirty="0" smtClean="0">
                  <a:solidFill>
                    <a:srgbClr val="00B050"/>
                  </a:solidFill>
                </a:rPr>
                <a:t>0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87575" y="4660900"/>
              <a:ext cx="133350" cy="819150"/>
            </a:xfrm>
            <a:custGeom>
              <a:avLst/>
              <a:gdLst>
                <a:gd name="connsiteX0" fmla="*/ 60325 w 133350"/>
                <a:gd name="connsiteY0" fmla="*/ 0 h 819150"/>
                <a:gd name="connsiteX1" fmla="*/ 63500 w 133350"/>
                <a:gd name="connsiteY1" fmla="*/ 22225 h 819150"/>
                <a:gd name="connsiteX2" fmla="*/ 66675 w 133350"/>
                <a:gd name="connsiteY2" fmla="*/ 69850 h 819150"/>
                <a:gd name="connsiteX3" fmla="*/ 73025 w 133350"/>
                <a:gd name="connsiteY3" fmla="*/ 107950 h 819150"/>
                <a:gd name="connsiteX4" fmla="*/ 76200 w 133350"/>
                <a:gd name="connsiteY4" fmla="*/ 152400 h 819150"/>
                <a:gd name="connsiteX5" fmla="*/ 73025 w 133350"/>
                <a:gd name="connsiteY5" fmla="*/ 349250 h 819150"/>
                <a:gd name="connsiteX6" fmla="*/ 66675 w 133350"/>
                <a:gd name="connsiteY6" fmla="*/ 381000 h 819150"/>
                <a:gd name="connsiteX7" fmla="*/ 63500 w 133350"/>
                <a:gd name="connsiteY7" fmla="*/ 393700 h 819150"/>
                <a:gd name="connsiteX8" fmla="*/ 57150 w 133350"/>
                <a:gd name="connsiteY8" fmla="*/ 403225 h 819150"/>
                <a:gd name="connsiteX9" fmla="*/ 50800 w 133350"/>
                <a:gd name="connsiteY9" fmla="*/ 422275 h 819150"/>
                <a:gd name="connsiteX10" fmla="*/ 25400 w 133350"/>
                <a:gd name="connsiteY10" fmla="*/ 460375 h 819150"/>
                <a:gd name="connsiteX11" fmla="*/ 19050 w 133350"/>
                <a:gd name="connsiteY11" fmla="*/ 469900 h 819150"/>
                <a:gd name="connsiteX12" fmla="*/ 12700 w 133350"/>
                <a:gd name="connsiteY12" fmla="*/ 479425 h 819150"/>
                <a:gd name="connsiteX13" fmla="*/ 9525 w 133350"/>
                <a:gd name="connsiteY13" fmla="*/ 488950 h 819150"/>
                <a:gd name="connsiteX14" fmla="*/ 0 w 133350"/>
                <a:gd name="connsiteY14" fmla="*/ 508000 h 819150"/>
                <a:gd name="connsiteX15" fmla="*/ 3175 w 133350"/>
                <a:gd name="connsiteY15" fmla="*/ 635000 h 819150"/>
                <a:gd name="connsiteX16" fmla="*/ 6350 w 133350"/>
                <a:gd name="connsiteY16" fmla="*/ 644525 h 819150"/>
                <a:gd name="connsiteX17" fmla="*/ 9525 w 133350"/>
                <a:gd name="connsiteY17" fmla="*/ 657225 h 819150"/>
                <a:gd name="connsiteX18" fmla="*/ 12700 w 133350"/>
                <a:gd name="connsiteY18" fmla="*/ 666750 h 819150"/>
                <a:gd name="connsiteX19" fmla="*/ 19050 w 133350"/>
                <a:gd name="connsiteY19" fmla="*/ 701675 h 819150"/>
                <a:gd name="connsiteX20" fmla="*/ 28575 w 133350"/>
                <a:gd name="connsiteY20" fmla="*/ 730250 h 819150"/>
                <a:gd name="connsiteX21" fmla="*/ 34925 w 133350"/>
                <a:gd name="connsiteY21" fmla="*/ 749300 h 819150"/>
                <a:gd name="connsiteX22" fmla="*/ 38100 w 133350"/>
                <a:gd name="connsiteY22" fmla="*/ 758825 h 819150"/>
                <a:gd name="connsiteX23" fmla="*/ 44450 w 133350"/>
                <a:gd name="connsiteY23" fmla="*/ 768350 h 819150"/>
                <a:gd name="connsiteX24" fmla="*/ 53975 w 133350"/>
                <a:gd name="connsiteY24" fmla="*/ 796925 h 819150"/>
                <a:gd name="connsiteX25" fmla="*/ 63500 w 133350"/>
                <a:gd name="connsiteY25" fmla="*/ 815975 h 819150"/>
                <a:gd name="connsiteX26" fmla="*/ 73025 w 133350"/>
                <a:gd name="connsiteY26" fmla="*/ 819150 h 819150"/>
                <a:gd name="connsiteX27" fmla="*/ 120650 w 133350"/>
                <a:gd name="connsiteY27" fmla="*/ 815975 h 819150"/>
                <a:gd name="connsiteX28" fmla="*/ 127000 w 133350"/>
                <a:gd name="connsiteY28" fmla="*/ 806450 h 819150"/>
                <a:gd name="connsiteX29" fmla="*/ 133350 w 133350"/>
                <a:gd name="connsiteY29" fmla="*/ 771525 h 819150"/>
                <a:gd name="connsiteX30" fmla="*/ 130175 w 133350"/>
                <a:gd name="connsiteY30" fmla="*/ 708025 h 819150"/>
                <a:gd name="connsiteX31" fmla="*/ 123825 w 133350"/>
                <a:gd name="connsiteY31" fmla="*/ 673100 h 819150"/>
                <a:gd name="connsiteX32" fmla="*/ 120650 w 133350"/>
                <a:gd name="connsiteY32" fmla="*/ 654050 h 819150"/>
                <a:gd name="connsiteX33" fmla="*/ 114300 w 133350"/>
                <a:gd name="connsiteY33" fmla="*/ 635000 h 819150"/>
                <a:gd name="connsiteX34" fmla="*/ 111125 w 133350"/>
                <a:gd name="connsiteY34" fmla="*/ 625475 h 819150"/>
                <a:gd name="connsiteX35" fmla="*/ 104775 w 133350"/>
                <a:gd name="connsiteY35" fmla="*/ 615950 h 819150"/>
                <a:gd name="connsiteX36" fmla="*/ 101600 w 133350"/>
                <a:gd name="connsiteY36" fmla="*/ 606425 h 819150"/>
                <a:gd name="connsiteX37" fmla="*/ 95250 w 133350"/>
                <a:gd name="connsiteY37" fmla="*/ 596900 h 819150"/>
                <a:gd name="connsiteX38" fmla="*/ 85725 w 133350"/>
                <a:gd name="connsiteY38" fmla="*/ 565150 h 819150"/>
                <a:gd name="connsiteX39" fmla="*/ 79375 w 133350"/>
                <a:gd name="connsiteY39" fmla="*/ 536575 h 819150"/>
                <a:gd name="connsiteX40" fmla="*/ 85725 w 133350"/>
                <a:gd name="connsiteY40" fmla="*/ 447675 h 819150"/>
                <a:gd name="connsiteX41" fmla="*/ 95250 w 133350"/>
                <a:gd name="connsiteY41" fmla="*/ 419100 h 819150"/>
                <a:gd name="connsiteX42" fmla="*/ 98425 w 133350"/>
                <a:gd name="connsiteY42" fmla="*/ 409575 h 819150"/>
                <a:gd name="connsiteX43" fmla="*/ 101600 w 133350"/>
                <a:gd name="connsiteY43" fmla="*/ 361950 h 819150"/>
                <a:gd name="connsiteX44" fmla="*/ 107950 w 133350"/>
                <a:gd name="connsiteY44" fmla="*/ 323850 h 819150"/>
                <a:gd name="connsiteX45" fmla="*/ 104775 w 133350"/>
                <a:gd name="connsiteY45" fmla="*/ 228600 h 819150"/>
                <a:gd name="connsiteX46" fmla="*/ 101600 w 133350"/>
                <a:gd name="connsiteY46" fmla="*/ 171450 h 819150"/>
                <a:gd name="connsiteX47" fmla="*/ 111125 w 133350"/>
                <a:gd name="connsiteY47" fmla="*/ 3175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3350" h="819150">
                  <a:moveTo>
                    <a:pt x="60325" y="0"/>
                  </a:moveTo>
                  <a:cubicBezTo>
                    <a:pt x="61383" y="7408"/>
                    <a:pt x="62822" y="14772"/>
                    <a:pt x="63500" y="22225"/>
                  </a:cubicBezTo>
                  <a:cubicBezTo>
                    <a:pt x="64940" y="38070"/>
                    <a:pt x="64918" y="54037"/>
                    <a:pt x="66675" y="69850"/>
                  </a:cubicBezTo>
                  <a:cubicBezTo>
                    <a:pt x="68097" y="82646"/>
                    <a:pt x="73025" y="107950"/>
                    <a:pt x="73025" y="107950"/>
                  </a:cubicBezTo>
                  <a:cubicBezTo>
                    <a:pt x="74083" y="122767"/>
                    <a:pt x="76200" y="137546"/>
                    <a:pt x="76200" y="152400"/>
                  </a:cubicBezTo>
                  <a:cubicBezTo>
                    <a:pt x="76200" y="218025"/>
                    <a:pt x="74926" y="283652"/>
                    <a:pt x="73025" y="349250"/>
                  </a:cubicBezTo>
                  <a:cubicBezTo>
                    <a:pt x="72413" y="370356"/>
                    <a:pt x="70859" y="366358"/>
                    <a:pt x="66675" y="381000"/>
                  </a:cubicBezTo>
                  <a:cubicBezTo>
                    <a:pt x="65476" y="385196"/>
                    <a:pt x="65219" y="389689"/>
                    <a:pt x="63500" y="393700"/>
                  </a:cubicBezTo>
                  <a:cubicBezTo>
                    <a:pt x="61997" y="397207"/>
                    <a:pt x="58700" y="399738"/>
                    <a:pt x="57150" y="403225"/>
                  </a:cubicBezTo>
                  <a:cubicBezTo>
                    <a:pt x="54432" y="409342"/>
                    <a:pt x="54513" y="416706"/>
                    <a:pt x="50800" y="422275"/>
                  </a:cubicBezTo>
                  <a:lnTo>
                    <a:pt x="25400" y="460375"/>
                  </a:lnTo>
                  <a:lnTo>
                    <a:pt x="19050" y="469900"/>
                  </a:lnTo>
                  <a:cubicBezTo>
                    <a:pt x="16933" y="473075"/>
                    <a:pt x="13907" y="475805"/>
                    <a:pt x="12700" y="479425"/>
                  </a:cubicBezTo>
                  <a:cubicBezTo>
                    <a:pt x="11642" y="482600"/>
                    <a:pt x="11022" y="485957"/>
                    <a:pt x="9525" y="488950"/>
                  </a:cubicBezTo>
                  <a:cubicBezTo>
                    <a:pt x="-2785" y="513569"/>
                    <a:pt x="7980" y="484059"/>
                    <a:pt x="0" y="508000"/>
                  </a:cubicBezTo>
                  <a:cubicBezTo>
                    <a:pt x="1058" y="550333"/>
                    <a:pt x="1208" y="592699"/>
                    <a:pt x="3175" y="635000"/>
                  </a:cubicBezTo>
                  <a:cubicBezTo>
                    <a:pt x="3330" y="638343"/>
                    <a:pt x="5431" y="641307"/>
                    <a:pt x="6350" y="644525"/>
                  </a:cubicBezTo>
                  <a:cubicBezTo>
                    <a:pt x="7549" y="648721"/>
                    <a:pt x="8326" y="653029"/>
                    <a:pt x="9525" y="657225"/>
                  </a:cubicBezTo>
                  <a:cubicBezTo>
                    <a:pt x="10444" y="660443"/>
                    <a:pt x="11974" y="663483"/>
                    <a:pt x="12700" y="666750"/>
                  </a:cubicBezTo>
                  <a:cubicBezTo>
                    <a:pt x="15604" y="679819"/>
                    <a:pt x="15583" y="688963"/>
                    <a:pt x="19050" y="701675"/>
                  </a:cubicBezTo>
                  <a:cubicBezTo>
                    <a:pt x="21692" y="711361"/>
                    <a:pt x="25400" y="720725"/>
                    <a:pt x="28575" y="730250"/>
                  </a:cubicBezTo>
                  <a:lnTo>
                    <a:pt x="34925" y="749300"/>
                  </a:lnTo>
                  <a:cubicBezTo>
                    <a:pt x="35983" y="752475"/>
                    <a:pt x="36244" y="756040"/>
                    <a:pt x="38100" y="758825"/>
                  </a:cubicBezTo>
                  <a:cubicBezTo>
                    <a:pt x="40217" y="762000"/>
                    <a:pt x="42900" y="764863"/>
                    <a:pt x="44450" y="768350"/>
                  </a:cubicBezTo>
                  <a:lnTo>
                    <a:pt x="53975" y="796925"/>
                  </a:lnTo>
                  <a:cubicBezTo>
                    <a:pt x="56067" y="803200"/>
                    <a:pt x="57905" y="811499"/>
                    <a:pt x="63500" y="815975"/>
                  </a:cubicBezTo>
                  <a:cubicBezTo>
                    <a:pt x="66113" y="818066"/>
                    <a:pt x="69850" y="818092"/>
                    <a:pt x="73025" y="819150"/>
                  </a:cubicBezTo>
                  <a:cubicBezTo>
                    <a:pt x="88900" y="818092"/>
                    <a:pt x="105163" y="819619"/>
                    <a:pt x="120650" y="815975"/>
                  </a:cubicBezTo>
                  <a:cubicBezTo>
                    <a:pt x="124364" y="815101"/>
                    <a:pt x="125497" y="809957"/>
                    <a:pt x="127000" y="806450"/>
                  </a:cubicBezTo>
                  <a:cubicBezTo>
                    <a:pt x="130208" y="798965"/>
                    <a:pt x="132614" y="776675"/>
                    <a:pt x="133350" y="771525"/>
                  </a:cubicBezTo>
                  <a:cubicBezTo>
                    <a:pt x="132292" y="750358"/>
                    <a:pt x="131741" y="729160"/>
                    <a:pt x="130175" y="708025"/>
                  </a:cubicBezTo>
                  <a:cubicBezTo>
                    <a:pt x="128276" y="682388"/>
                    <a:pt x="127711" y="692531"/>
                    <a:pt x="123825" y="673100"/>
                  </a:cubicBezTo>
                  <a:cubicBezTo>
                    <a:pt x="122562" y="666787"/>
                    <a:pt x="122211" y="660295"/>
                    <a:pt x="120650" y="654050"/>
                  </a:cubicBezTo>
                  <a:cubicBezTo>
                    <a:pt x="119027" y="647556"/>
                    <a:pt x="116417" y="641350"/>
                    <a:pt x="114300" y="635000"/>
                  </a:cubicBezTo>
                  <a:cubicBezTo>
                    <a:pt x="113242" y="631825"/>
                    <a:pt x="112981" y="628260"/>
                    <a:pt x="111125" y="625475"/>
                  </a:cubicBezTo>
                  <a:cubicBezTo>
                    <a:pt x="109008" y="622300"/>
                    <a:pt x="106482" y="619363"/>
                    <a:pt x="104775" y="615950"/>
                  </a:cubicBezTo>
                  <a:cubicBezTo>
                    <a:pt x="103278" y="612957"/>
                    <a:pt x="103097" y="609418"/>
                    <a:pt x="101600" y="606425"/>
                  </a:cubicBezTo>
                  <a:cubicBezTo>
                    <a:pt x="99893" y="603012"/>
                    <a:pt x="96800" y="600387"/>
                    <a:pt x="95250" y="596900"/>
                  </a:cubicBezTo>
                  <a:cubicBezTo>
                    <a:pt x="89214" y="583319"/>
                    <a:pt x="89419" y="578080"/>
                    <a:pt x="85725" y="565150"/>
                  </a:cubicBezTo>
                  <a:cubicBezTo>
                    <a:pt x="79472" y="543265"/>
                    <a:pt x="85105" y="570954"/>
                    <a:pt x="79375" y="536575"/>
                  </a:cubicBezTo>
                  <a:cubicBezTo>
                    <a:pt x="80308" y="515117"/>
                    <a:pt x="78320" y="474826"/>
                    <a:pt x="85725" y="447675"/>
                  </a:cubicBezTo>
                  <a:lnTo>
                    <a:pt x="95250" y="419100"/>
                  </a:lnTo>
                  <a:lnTo>
                    <a:pt x="98425" y="409575"/>
                  </a:lnTo>
                  <a:cubicBezTo>
                    <a:pt x="99483" y="393700"/>
                    <a:pt x="99843" y="377763"/>
                    <a:pt x="101600" y="361950"/>
                  </a:cubicBezTo>
                  <a:cubicBezTo>
                    <a:pt x="103022" y="349154"/>
                    <a:pt x="107950" y="323850"/>
                    <a:pt x="107950" y="323850"/>
                  </a:cubicBezTo>
                  <a:cubicBezTo>
                    <a:pt x="106892" y="292100"/>
                    <a:pt x="106098" y="260340"/>
                    <a:pt x="104775" y="228600"/>
                  </a:cubicBezTo>
                  <a:cubicBezTo>
                    <a:pt x="103981" y="209537"/>
                    <a:pt x="101600" y="190529"/>
                    <a:pt x="101600" y="171450"/>
                  </a:cubicBezTo>
                  <a:cubicBezTo>
                    <a:pt x="101600" y="1059"/>
                    <a:pt x="48795" y="3175"/>
                    <a:pt x="111125" y="317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812925" y="5211462"/>
              <a:ext cx="31750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812925" y="5347987"/>
              <a:ext cx="31750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00443" y="5167506"/>
              <a:ext cx="123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rPr>
                <a:t>B</a:t>
              </a:r>
              <a:r>
                <a:rPr lang="en-US" sz="3200" b="1" baseline="-25000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rPr>
                <a:t>µwave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01900" y="5094323"/>
              <a:ext cx="777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SiC</a:t>
              </a:r>
              <a:endParaRPr lang="en-US" sz="2800" b="1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66675" y="5131594"/>
              <a:ext cx="850106" cy="3786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35316" y="4582731"/>
              <a:ext cx="123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Laser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7109515" y="4300151"/>
            <a:ext cx="294948" cy="241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260353" y="4310118"/>
            <a:ext cx="2996636" cy="1635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5"/>
          </p:cNvCxnSpPr>
          <p:nvPr/>
        </p:nvCxnSpPr>
        <p:spPr>
          <a:xfrm flipH="1">
            <a:off x="4547383" y="4506451"/>
            <a:ext cx="2813886" cy="18186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71" y="178002"/>
            <a:ext cx="7886700" cy="1325563"/>
          </a:xfrm>
        </p:spPr>
        <p:txBody>
          <a:bodyPr/>
          <a:lstStyle/>
          <a:p>
            <a:r>
              <a:rPr lang="en-US" dirty="0" smtClean="0"/>
              <a:t>Maximizing microwave power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06308"/>
            <a:ext cx="9049657" cy="1467234"/>
          </a:xfrm>
        </p:spPr>
        <p:txBody>
          <a:bodyPr>
            <a:normAutofit/>
          </a:bodyPr>
          <a:lstStyle/>
          <a:p>
            <a:r>
              <a:rPr lang="en-US" dirty="0" smtClean="0"/>
              <a:t>Coupling loop is made from the inner conductor of the coax</a:t>
            </a:r>
            <a:endParaRPr lang="en-US" dirty="0"/>
          </a:p>
          <a:p>
            <a:r>
              <a:rPr lang="en-US" b="0" dirty="0" smtClean="0"/>
              <a:t>Sample placed directly on the </a:t>
            </a:r>
            <a:r>
              <a:rPr lang="en-US" dirty="0" smtClean="0"/>
              <a:t>copper cold finger</a:t>
            </a:r>
            <a:endParaRPr lang="en-US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29312" r="28090" b="11534"/>
          <a:stretch/>
        </p:blipFill>
        <p:spPr>
          <a:xfrm>
            <a:off x="5299093" y="2404729"/>
            <a:ext cx="1775972" cy="4279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1" t="1058" r="35993" b="43070"/>
          <a:stretch/>
        </p:blipFill>
        <p:spPr>
          <a:xfrm>
            <a:off x="7334108" y="2404729"/>
            <a:ext cx="1660090" cy="42757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55244" y="5066271"/>
            <a:ext cx="504833" cy="3707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9" t="19520" r="34354" b="22628"/>
          <a:stretch/>
        </p:blipFill>
        <p:spPr>
          <a:xfrm>
            <a:off x="3706169" y="2367599"/>
            <a:ext cx="1351006" cy="43142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0598" y="4409556"/>
            <a:ext cx="3544974" cy="2054834"/>
            <a:chOff x="-35316" y="4582731"/>
            <a:chExt cx="3544974" cy="2054834"/>
          </a:xfrm>
        </p:grpSpPr>
        <p:sp>
          <p:nvSpPr>
            <p:cNvPr id="24" name="Cube 23"/>
            <p:cNvSpPr/>
            <p:nvPr/>
          </p:nvSpPr>
          <p:spPr>
            <a:xfrm rot="10800000" flipV="1">
              <a:off x="2174789" y="4975085"/>
              <a:ext cx="1145059" cy="63488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471351" y="5692346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705008" y="5684770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938665" y="5677194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187921" y="5657261"/>
              <a:ext cx="275967" cy="43660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941658" y="6052790"/>
              <a:ext cx="56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B</a:t>
              </a:r>
              <a:r>
                <a:rPr lang="en-US" sz="3200" b="1" baseline="-25000" dirty="0" smtClean="0">
                  <a:solidFill>
                    <a:srgbClr val="00B050"/>
                  </a:solidFill>
                </a:rPr>
                <a:t>0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187575" y="4660900"/>
              <a:ext cx="133350" cy="819150"/>
            </a:xfrm>
            <a:custGeom>
              <a:avLst/>
              <a:gdLst>
                <a:gd name="connsiteX0" fmla="*/ 60325 w 133350"/>
                <a:gd name="connsiteY0" fmla="*/ 0 h 819150"/>
                <a:gd name="connsiteX1" fmla="*/ 63500 w 133350"/>
                <a:gd name="connsiteY1" fmla="*/ 22225 h 819150"/>
                <a:gd name="connsiteX2" fmla="*/ 66675 w 133350"/>
                <a:gd name="connsiteY2" fmla="*/ 69850 h 819150"/>
                <a:gd name="connsiteX3" fmla="*/ 73025 w 133350"/>
                <a:gd name="connsiteY3" fmla="*/ 107950 h 819150"/>
                <a:gd name="connsiteX4" fmla="*/ 76200 w 133350"/>
                <a:gd name="connsiteY4" fmla="*/ 152400 h 819150"/>
                <a:gd name="connsiteX5" fmla="*/ 73025 w 133350"/>
                <a:gd name="connsiteY5" fmla="*/ 349250 h 819150"/>
                <a:gd name="connsiteX6" fmla="*/ 66675 w 133350"/>
                <a:gd name="connsiteY6" fmla="*/ 381000 h 819150"/>
                <a:gd name="connsiteX7" fmla="*/ 63500 w 133350"/>
                <a:gd name="connsiteY7" fmla="*/ 393700 h 819150"/>
                <a:gd name="connsiteX8" fmla="*/ 57150 w 133350"/>
                <a:gd name="connsiteY8" fmla="*/ 403225 h 819150"/>
                <a:gd name="connsiteX9" fmla="*/ 50800 w 133350"/>
                <a:gd name="connsiteY9" fmla="*/ 422275 h 819150"/>
                <a:gd name="connsiteX10" fmla="*/ 25400 w 133350"/>
                <a:gd name="connsiteY10" fmla="*/ 460375 h 819150"/>
                <a:gd name="connsiteX11" fmla="*/ 19050 w 133350"/>
                <a:gd name="connsiteY11" fmla="*/ 469900 h 819150"/>
                <a:gd name="connsiteX12" fmla="*/ 12700 w 133350"/>
                <a:gd name="connsiteY12" fmla="*/ 479425 h 819150"/>
                <a:gd name="connsiteX13" fmla="*/ 9525 w 133350"/>
                <a:gd name="connsiteY13" fmla="*/ 488950 h 819150"/>
                <a:gd name="connsiteX14" fmla="*/ 0 w 133350"/>
                <a:gd name="connsiteY14" fmla="*/ 508000 h 819150"/>
                <a:gd name="connsiteX15" fmla="*/ 3175 w 133350"/>
                <a:gd name="connsiteY15" fmla="*/ 635000 h 819150"/>
                <a:gd name="connsiteX16" fmla="*/ 6350 w 133350"/>
                <a:gd name="connsiteY16" fmla="*/ 644525 h 819150"/>
                <a:gd name="connsiteX17" fmla="*/ 9525 w 133350"/>
                <a:gd name="connsiteY17" fmla="*/ 657225 h 819150"/>
                <a:gd name="connsiteX18" fmla="*/ 12700 w 133350"/>
                <a:gd name="connsiteY18" fmla="*/ 666750 h 819150"/>
                <a:gd name="connsiteX19" fmla="*/ 19050 w 133350"/>
                <a:gd name="connsiteY19" fmla="*/ 701675 h 819150"/>
                <a:gd name="connsiteX20" fmla="*/ 28575 w 133350"/>
                <a:gd name="connsiteY20" fmla="*/ 730250 h 819150"/>
                <a:gd name="connsiteX21" fmla="*/ 34925 w 133350"/>
                <a:gd name="connsiteY21" fmla="*/ 749300 h 819150"/>
                <a:gd name="connsiteX22" fmla="*/ 38100 w 133350"/>
                <a:gd name="connsiteY22" fmla="*/ 758825 h 819150"/>
                <a:gd name="connsiteX23" fmla="*/ 44450 w 133350"/>
                <a:gd name="connsiteY23" fmla="*/ 768350 h 819150"/>
                <a:gd name="connsiteX24" fmla="*/ 53975 w 133350"/>
                <a:gd name="connsiteY24" fmla="*/ 796925 h 819150"/>
                <a:gd name="connsiteX25" fmla="*/ 63500 w 133350"/>
                <a:gd name="connsiteY25" fmla="*/ 815975 h 819150"/>
                <a:gd name="connsiteX26" fmla="*/ 73025 w 133350"/>
                <a:gd name="connsiteY26" fmla="*/ 819150 h 819150"/>
                <a:gd name="connsiteX27" fmla="*/ 120650 w 133350"/>
                <a:gd name="connsiteY27" fmla="*/ 815975 h 819150"/>
                <a:gd name="connsiteX28" fmla="*/ 127000 w 133350"/>
                <a:gd name="connsiteY28" fmla="*/ 806450 h 819150"/>
                <a:gd name="connsiteX29" fmla="*/ 133350 w 133350"/>
                <a:gd name="connsiteY29" fmla="*/ 771525 h 819150"/>
                <a:gd name="connsiteX30" fmla="*/ 130175 w 133350"/>
                <a:gd name="connsiteY30" fmla="*/ 708025 h 819150"/>
                <a:gd name="connsiteX31" fmla="*/ 123825 w 133350"/>
                <a:gd name="connsiteY31" fmla="*/ 673100 h 819150"/>
                <a:gd name="connsiteX32" fmla="*/ 120650 w 133350"/>
                <a:gd name="connsiteY32" fmla="*/ 654050 h 819150"/>
                <a:gd name="connsiteX33" fmla="*/ 114300 w 133350"/>
                <a:gd name="connsiteY33" fmla="*/ 635000 h 819150"/>
                <a:gd name="connsiteX34" fmla="*/ 111125 w 133350"/>
                <a:gd name="connsiteY34" fmla="*/ 625475 h 819150"/>
                <a:gd name="connsiteX35" fmla="*/ 104775 w 133350"/>
                <a:gd name="connsiteY35" fmla="*/ 615950 h 819150"/>
                <a:gd name="connsiteX36" fmla="*/ 101600 w 133350"/>
                <a:gd name="connsiteY36" fmla="*/ 606425 h 819150"/>
                <a:gd name="connsiteX37" fmla="*/ 95250 w 133350"/>
                <a:gd name="connsiteY37" fmla="*/ 596900 h 819150"/>
                <a:gd name="connsiteX38" fmla="*/ 85725 w 133350"/>
                <a:gd name="connsiteY38" fmla="*/ 565150 h 819150"/>
                <a:gd name="connsiteX39" fmla="*/ 79375 w 133350"/>
                <a:gd name="connsiteY39" fmla="*/ 536575 h 819150"/>
                <a:gd name="connsiteX40" fmla="*/ 85725 w 133350"/>
                <a:gd name="connsiteY40" fmla="*/ 447675 h 819150"/>
                <a:gd name="connsiteX41" fmla="*/ 95250 w 133350"/>
                <a:gd name="connsiteY41" fmla="*/ 419100 h 819150"/>
                <a:gd name="connsiteX42" fmla="*/ 98425 w 133350"/>
                <a:gd name="connsiteY42" fmla="*/ 409575 h 819150"/>
                <a:gd name="connsiteX43" fmla="*/ 101600 w 133350"/>
                <a:gd name="connsiteY43" fmla="*/ 361950 h 819150"/>
                <a:gd name="connsiteX44" fmla="*/ 107950 w 133350"/>
                <a:gd name="connsiteY44" fmla="*/ 323850 h 819150"/>
                <a:gd name="connsiteX45" fmla="*/ 104775 w 133350"/>
                <a:gd name="connsiteY45" fmla="*/ 228600 h 819150"/>
                <a:gd name="connsiteX46" fmla="*/ 101600 w 133350"/>
                <a:gd name="connsiteY46" fmla="*/ 171450 h 819150"/>
                <a:gd name="connsiteX47" fmla="*/ 111125 w 133350"/>
                <a:gd name="connsiteY47" fmla="*/ 3175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3350" h="819150">
                  <a:moveTo>
                    <a:pt x="60325" y="0"/>
                  </a:moveTo>
                  <a:cubicBezTo>
                    <a:pt x="61383" y="7408"/>
                    <a:pt x="62822" y="14772"/>
                    <a:pt x="63500" y="22225"/>
                  </a:cubicBezTo>
                  <a:cubicBezTo>
                    <a:pt x="64940" y="38070"/>
                    <a:pt x="64918" y="54037"/>
                    <a:pt x="66675" y="69850"/>
                  </a:cubicBezTo>
                  <a:cubicBezTo>
                    <a:pt x="68097" y="82646"/>
                    <a:pt x="73025" y="107950"/>
                    <a:pt x="73025" y="107950"/>
                  </a:cubicBezTo>
                  <a:cubicBezTo>
                    <a:pt x="74083" y="122767"/>
                    <a:pt x="76200" y="137546"/>
                    <a:pt x="76200" y="152400"/>
                  </a:cubicBezTo>
                  <a:cubicBezTo>
                    <a:pt x="76200" y="218025"/>
                    <a:pt x="74926" y="283652"/>
                    <a:pt x="73025" y="349250"/>
                  </a:cubicBezTo>
                  <a:cubicBezTo>
                    <a:pt x="72413" y="370356"/>
                    <a:pt x="70859" y="366358"/>
                    <a:pt x="66675" y="381000"/>
                  </a:cubicBezTo>
                  <a:cubicBezTo>
                    <a:pt x="65476" y="385196"/>
                    <a:pt x="65219" y="389689"/>
                    <a:pt x="63500" y="393700"/>
                  </a:cubicBezTo>
                  <a:cubicBezTo>
                    <a:pt x="61997" y="397207"/>
                    <a:pt x="58700" y="399738"/>
                    <a:pt x="57150" y="403225"/>
                  </a:cubicBezTo>
                  <a:cubicBezTo>
                    <a:pt x="54432" y="409342"/>
                    <a:pt x="54513" y="416706"/>
                    <a:pt x="50800" y="422275"/>
                  </a:cubicBezTo>
                  <a:lnTo>
                    <a:pt x="25400" y="460375"/>
                  </a:lnTo>
                  <a:lnTo>
                    <a:pt x="19050" y="469900"/>
                  </a:lnTo>
                  <a:cubicBezTo>
                    <a:pt x="16933" y="473075"/>
                    <a:pt x="13907" y="475805"/>
                    <a:pt x="12700" y="479425"/>
                  </a:cubicBezTo>
                  <a:cubicBezTo>
                    <a:pt x="11642" y="482600"/>
                    <a:pt x="11022" y="485957"/>
                    <a:pt x="9525" y="488950"/>
                  </a:cubicBezTo>
                  <a:cubicBezTo>
                    <a:pt x="-2785" y="513569"/>
                    <a:pt x="7980" y="484059"/>
                    <a:pt x="0" y="508000"/>
                  </a:cubicBezTo>
                  <a:cubicBezTo>
                    <a:pt x="1058" y="550333"/>
                    <a:pt x="1208" y="592699"/>
                    <a:pt x="3175" y="635000"/>
                  </a:cubicBezTo>
                  <a:cubicBezTo>
                    <a:pt x="3330" y="638343"/>
                    <a:pt x="5431" y="641307"/>
                    <a:pt x="6350" y="644525"/>
                  </a:cubicBezTo>
                  <a:cubicBezTo>
                    <a:pt x="7549" y="648721"/>
                    <a:pt x="8326" y="653029"/>
                    <a:pt x="9525" y="657225"/>
                  </a:cubicBezTo>
                  <a:cubicBezTo>
                    <a:pt x="10444" y="660443"/>
                    <a:pt x="11974" y="663483"/>
                    <a:pt x="12700" y="666750"/>
                  </a:cubicBezTo>
                  <a:cubicBezTo>
                    <a:pt x="15604" y="679819"/>
                    <a:pt x="15583" y="688963"/>
                    <a:pt x="19050" y="701675"/>
                  </a:cubicBezTo>
                  <a:cubicBezTo>
                    <a:pt x="21692" y="711361"/>
                    <a:pt x="25400" y="720725"/>
                    <a:pt x="28575" y="730250"/>
                  </a:cubicBezTo>
                  <a:lnTo>
                    <a:pt x="34925" y="749300"/>
                  </a:lnTo>
                  <a:cubicBezTo>
                    <a:pt x="35983" y="752475"/>
                    <a:pt x="36244" y="756040"/>
                    <a:pt x="38100" y="758825"/>
                  </a:cubicBezTo>
                  <a:cubicBezTo>
                    <a:pt x="40217" y="762000"/>
                    <a:pt x="42900" y="764863"/>
                    <a:pt x="44450" y="768350"/>
                  </a:cubicBezTo>
                  <a:lnTo>
                    <a:pt x="53975" y="796925"/>
                  </a:lnTo>
                  <a:cubicBezTo>
                    <a:pt x="56067" y="803200"/>
                    <a:pt x="57905" y="811499"/>
                    <a:pt x="63500" y="815975"/>
                  </a:cubicBezTo>
                  <a:cubicBezTo>
                    <a:pt x="66113" y="818066"/>
                    <a:pt x="69850" y="818092"/>
                    <a:pt x="73025" y="819150"/>
                  </a:cubicBezTo>
                  <a:cubicBezTo>
                    <a:pt x="88900" y="818092"/>
                    <a:pt x="105163" y="819619"/>
                    <a:pt x="120650" y="815975"/>
                  </a:cubicBezTo>
                  <a:cubicBezTo>
                    <a:pt x="124364" y="815101"/>
                    <a:pt x="125497" y="809957"/>
                    <a:pt x="127000" y="806450"/>
                  </a:cubicBezTo>
                  <a:cubicBezTo>
                    <a:pt x="130208" y="798965"/>
                    <a:pt x="132614" y="776675"/>
                    <a:pt x="133350" y="771525"/>
                  </a:cubicBezTo>
                  <a:cubicBezTo>
                    <a:pt x="132292" y="750358"/>
                    <a:pt x="131741" y="729160"/>
                    <a:pt x="130175" y="708025"/>
                  </a:cubicBezTo>
                  <a:cubicBezTo>
                    <a:pt x="128276" y="682388"/>
                    <a:pt x="127711" y="692531"/>
                    <a:pt x="123825" y="673100"/>
                  </a:cubicBezTo>
                  <a:cubicBezTo>
                    <a:pt x="122562" y="666787"/>
                    <a:pt x="122211" y="660295"/>
                    <a:pt x="120650" y="654050"/>
                  </a:cubicBezTo>
                  <a:cubicBezTo>
                    <a:pt x="119027" y="647556"/>
                    <a:pt x="116417" y="641350"/>
                    <a:pt x="114300" y="635000"/>
                  </a:cubicBezTo>
                  <a:cubicBezTo>
                    <a:pt x="113242" y="631825"/>
                    <a:pt x="112981" y="628260"/>
                    <a:pt x="111125" y="625475"/>
                  </a:cubicBezTo>
                  <a:cubicBezTo>
                    <a:pt x="109008" y="622300"/>
                    <a:pt x="106482" y="619363"/>
                    <a:pt x="104775" y="615950"/>
                  </a:cubicBezTo>
                  <a:cubicBezTo>
                    <a:pt x="103278" y="612957"/>
                    <a:pt x="103097" y="609418"/>
                    <a:pt x="101600" y="606425"/>
                  </a:cubicBezTo>
                  <a:cubicBezTo>
                    <a:pt x="99893" y="603012"/>
                    <a:pt x="96800" y="600387"/>
                    <a:pt x="95250" y="596900"/>
                  </a:cubicBezTo>
                  <a:cubicBezTo>
                    <a:pt x="89214" y="583319"/>
                    <a:pt x="89419" y="578080"/>
                    <a:pt x="85725" y="565150"/>
                  </a:cubicBezTo>
                  <a:cubicBezTo>
                    <a:pt x="79472" y="543265"/>
                    <a:pt x="85105" y="570954"/>
                    <a:pt x="79375" y="536575"/>
                  </a:cubicBezTo>
                  <a:cubicBezTo>
                    <a:pt x="80308" y="515117"/>
                    <a:pt x="78320" y="474826"/>
                    <a:pt x="85725" y="447675"/>
                  </a:cubicBezTo>
                  <a:lnTo>
                    <a:pt x="95250" y="419100"/>
                  </a:lnTo>
                  <a:lnTo>
                    <a:pt x="98425" y="409575"/>
                  </a:lnTo>
                  <a:cubicBezTo>
                    <a:pt x="99483" y="393700"/>
                    <a:pt x="99843" y="377763"/>
                    <a:pt x="101600" y="361950"/>
                  </a:cubicBezTo>
                  <a:cubicBezTo>
                    <a:pt x="103022" y="349154"/>
                    <a:pt x="107950" y="323850"/>
                    <a:pt x="107950" y="323850"/>
                  </a:cubicBezTo>
                  <a:cubicBezTo>
                    <a:pt x="106892" y="292100"/>
                    <a:pt x="106098" y="260340"/>
                    <a:pt x="104775" y="228600"/>
                  </a:cubicBezTo>
                  <a:cubicBezTo>
                    <a:pt x="103981" y="209537"/>
                    <a:pt x="101600" y="190529"/>
                    <a:pt x="101600" y="171450"/>
                  </a:cubicBezTo>
                  <a:cubicBezTo>
                    <a:pt x="101600" y="1059"/>
                    <a:pt x="48795" y="3175"/>
                    <a:pt x="111125" y="317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812925" y="5211462"/>
              <a:ext cx="31750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812925" y="5347987"/>
              <a:ext cx="31750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00443" y="5167506"/>
              <a:ext cx="123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rPr>
                <a:t>B</a:t>
              </a:r>
              <a:r>
                <a:rPr lang="en-US" sz="3200" b="1" baseline="-25000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rPr>
                <a:t>µwave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01900" y="5094323"/>
              <a:ext cx="777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SiC</a:t>
              </a:r>
              <a:endParaRPr lang="en-US" sz="2800" b="1" dirty="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66675" y="5131594"/>
              <a:ext cx="850106" cy="3786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35316" y="4582731"/>
              <a:ext cx="123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Laser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4149641" y="5157313"/>
            <a:ext cx="612512" cy="5720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7" idx="1"/>
          </p:cNvCxnSpPr>
          <p:nvPr/>
        </p:nvCxnSpPr>
        <p:spPr>
          <a:xfrm flipV="1">
            <a:off x="4239341" y="2582983"/>
            <a:ext cx="1014684" cy="2658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7" idx="3"/>
          </p:cNvCxnSpPr>
          <p:nvPr/>
        </p:nvCxnSpPr>
        <p:spPr>
          <a:xfrm flipH="1" flipV="1">
            <a:off x="4239341" y="5645599"/>
            <a:ext cx="1014684" cy="98494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microwave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80" y="1898196"/>
            <a:ext cx="3886200" cy="4351338"/>
          </a:xfrm>
        </p:spPr>
        <p:txBody>
          <a:bodyPr/>
          <a:lstStyle/>
          <a:p>
            <a:r>
              <a:rPr lang="en-US" dirty="0" smtClean="0"/>
              <a:t>Stub tuners, or “slide trombones”, help tune standing wave patterns</a:t>
            </a:r>
          </a:p>
          <a:p>
            <a:r>
              <a:rPr lang="en-US" dirty="0" smtClean="0"/>
              <a:t>They match the impedance of the loop for maximum radiation output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r="47045" b="45913"/>
          <a:stretch/>
        </p:blipFill>
        <p:spPr>
          <a:xfrm>
            <a:off x="4093936" y="1690689"/>
            <a:ext cx="4835758" cy="4063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1063" y="2493032"/>
            <a:ext cx="1987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Double stub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3936" y="3460625"/>
            <a:ext cx="1804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Single stub</a:t>
            </a:r>
          </a:p>
        </p:txBody>
      </p:sp>
    </p:spTree>
    <p:extLst>
      <p:ext uri="{BB962C8B-B14F-4D97-AF65-F5344CB8AC3E}">
        <p14:creationId xmlns:p14="http://schemas.microsoft.com/office/powerpoint/2010/main" val="16901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ODMR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Two resonant peaks, one varies in strength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Linear field dependence</a:t>
                </a:r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≈1.996</m:t>
                      </m:r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Very close to 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351" t="-2101" r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8546" r="10742"/>
          <a:stretch/>
        </p:blipFill>
        <p:spPr>
          <a:xfrm>
            <a:off x="4854715" y="41407"/>
            <a:ext cx="4055793" cy="3418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8408" r="9717"/>
          <a:stretch/>
        </p:blipFill>
        <p:spPr>
          <a:xfrm>
            <a:off x="4963195" y="3651966"/>
            <a:ext cx="3838832" cy="32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16" y="365125"/>
            <a:ext cx="829293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ODMR – Microwave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320" y="1570252"/>
            <a:ext cx="8107836" cy="15766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Increased response with increased microwave power</a:t>
            </a:r>
          </a:p>
          <a:p>
            <a:r>
              <a:rPr lang="en-US" sz="3200" dirty="0" smtClean="0"/>
              <a:t>Width also increases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8959" r="11541"/>
          <a:stretch/>
        </p:blipFill>
        <p:spPr>
          <a:xfrm>
            <a:off x="5148557" y="3484605"/>
            <a:ext cx="3954344" cy="3373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5" r="9341" b="-234"/>
          <a:stretch/>
        </p:blipFill>
        <p:spPr>
          <a:xfrm>
            <a:off x="0" y="3229232"/>
            <a:ext cx="4590266" cy="36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5" y="-115842"/>
            <a:ext cx="7886700" cy="1325563"/>
          </a:xfrm>
        </p:spPr>
        <p:txBody>
          <a:bodyPr/>
          <a:lstStyle/>
          <a:p>
            <a:r>
              <a:rPr lang="en-US" dirty="0" smtClean="0"/>
              <a:t>Rabi oscillations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7571" y="2118499"/>
                <a:ext cx="4477972" cy="451453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These occur when electrons are switched continuously up and down between spin states (</a:t>
                </a:r>
                <a:r>
                  <a:rPr lang="en-US" dirty="0" smtClean="0">
                    <a:hlinkClick r:id="rId2"/>
                  </a:rPr>
                  <a:t>See video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Stronger microwave power means faster oscillations</a:t>
                </a:r>
              </a:p>
              <a:p>
                <a:r>
                  <a:rPr lang="en-US" dirty="0" smtClean="0"/>
                  <a:t>This gives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pulses (which flip spins upside down and half-way upside down)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7571" y="2118499"/>
                <a:ext cx="4477972" cy="4514530"/>
              </a:xfrm>
              <a:blipFill rotWithShape="0">
                <a:blip r:embed="rId3"/>
                <a:stretch>
                  <a:fillRect l="-2452" t="-2297" r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8195" y="792936"/>
            <a:ext cx="4514850" cy="1068689"/>
            <a:chOff x="835285" y="1521669"/>
            <a:chExt cx="6981713" cy="1424918"/>
          </a:xfrm>
        </p:grpSpPr>
        <p:sp>
          <p:nvSpPr>
            <p:cNvPr id="6" name="Rectangle 5"/>
            <p:cNvSpPr/>
            <p:nvPr/>
          </p:nvSpPr>
          <p:spPr>
            <a:xfrm>
              <a:off x="835285" y="1978398"/>
              <a:ext cx="6981713" cy="9681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20767" y="2591584"/>
              <a:ext cx="914400" cy="3550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Laser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17202" y="2591584"/>
              <a:ext cx="914400" cy="3550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Laser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20649" y="2601011"/>
              <a:ext cx="430306" cy="34511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Arrow Connector 9"/>
            <p:cNvCxnSpPr>
              <a:stCxn id="9" idx="1"/>
              <a:endCxn id="9" idx="3"/>
            </p:cNvCxnSpPr>
            <p:nvPr/>
          </p:nvCxnSpPr>
          <p:spPr>
            <a:xfrm>
              <a:off x="2520649" y="2773568"/>
              <a:ext cx="430306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87834" y="1972146"/>
              <a:ext cx="168860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Vary length</a:t>
              </a:r>
            </a:p>
            <a:p>
              <a:pPr algn="ctr"/>
              <a:r>
                <a:rPr lang="en-US" sz="1350" dirty="0"/>
                <a:t>(0 – 1000 ns)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2086" y="2214795"/>
              <a:ext cx="7317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1 µs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20767" y="1706335"/>
              <a:ext cx="221876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98437" y="1706335"/>
              <a:ext cx="221876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317202" y="1706335"/>
              <a:ext cx="0" cy="2177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220766" y="1706335"/>
              <a:ext cx="0" cy="2177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94095" y="1521669"/>
              <a:ext cx="7317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5 µs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7412" r="10602"/>
          <a:stretch/>
        </p:blipFill>
        <p:spPr>
          <a:xfrm>
            <a:off x="4947419" y="3379255"/>
            <a:ext cx="4196581" cy="34787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7026" r="11840"/>
          <a:stretch/>
        </p:blipFill>
        <p:spPr>
          <a:xfrm>
            <a:off x="5127746" y="4585"/>
            <a:ext cx="4005571" cy="33746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534178" y="535609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207 MHz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02375" y="220616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998</TotalTime>
  <Words>489</Words>
  <Application>Microsoft Office PowerPoint</Application>
  <PresentationFormat>On-screen Show (4:3)</PresentationFormat>
  <Paragraphs>117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Optically detected magnetic resonance of silicon vacancies in SiC</vt:lpstr>
      <vt:lpstr>Background: Defects in SiC</vt:lpstr>
      <vt:lpstr>Background: Electron spins and ODMR</vt:lpstr>
      <vt:lpstr>Experimental Setup</vt:lpstr>
      <vt:lpstr>Maximizing microwave power</vt:lpstr>
      <vt:lpstr>Maximizing microwave power</vt:lpstr>
      <vt:lpstr>ODMR</vt:lpstr>
      <vt:lpstr>ODMR – Microwave power</vt:lpstr>
      <vt:lpstr>Rabi oscillations</vt:lpstr>
      <vt:lpstr>Spin echo</vt:lpstr>
      <vt:lpstr>Spin echo data</vt:lpstr>
      <vt:lpstr>Calculating T2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Optically Detected Magnetic Resonance of silicon vacancies in SiC</dc:title>
  <dc:creator>Kyle Miller</dc:creator>
  <cp:lastModifiedBy>Kyle Miller</cp:lastModifiedBy>
  <cp:revision>269</cp:revision>
  <dcterms:created xsi:type="dcterms:W3CDTF">2014-07-07T20:12:44Z</dcterms:created>
  <dcterms:modified xsi:type="dcterms:W3CDTF">2014-10-18T15:50:32Z</dcterms:modified>
</cp:coreProperties>
</file>