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F3C769-374B-422E-A566-625A2A758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38F6D45-6775-4E0E-99E8-AAB52A9DCA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qqLPUp9DNAhUKwGMKHceOAEAQjRwIBw&amp;url=http://sustainable-nano.com/2013/08/13/liquor-aging-tiny-barrels-and-next-generation-solar-cells/&amp;psig=AFQjCNFXLxX7fvyMNG4rBIWNhyeK27RBIA&amp;ust=146739527122744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400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/>
              <a:t>Presented by: Luis Perez</a:t>
            </a:r>
          </a:p>
          <a:p>
            <a:r>
              <a:rPr lang="en-US" sz="1800" dirty="0" smtClean="0"/>
              <a:t>Main Contributors</a:t>
            </a:r>
            <a:r>
              <a:rPr lang="en-US" sz="1800" dirty="0"/>
              <a:t>: Dr. John </a:t>
            </a:r>
            <a:r>
              <a:rPr lang="en-US" sz="1800" dirty="0" smtClean="0"/>
              <a:t>S. Colton, Kameron Hansen,</a:t>
            </a:r>
          </a:p>
          <a:p>
            <a:r>
              <a:rPr lang="en-US" sz="1800" dirty="0" smtClean="0"/>
              <a:t>J. Ryan Peterson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  <a:r>
              <a:rPr lang="en-US" dirty="0"/>
              <a:t>of Dye-Sensitized Solar Cells using </a:t>
            </a:r>
            <a:br>
              <a:rPr lang="en-US" dirty="0"/>
            </a:br>
            <a:r>
              <a:rPr lang="en-US" dirty="0"/>
              <a:t>Ferritin-Encapsulated Quantum Dots with Various Staining Methods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https://pixabay.com/static/uploads/photo/2015/12/03/15/43/sun-1075154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33528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Summary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was covered:</a:t>
            </a:r>
          </a:p>
          <a:p>
            <a:pPr>
              <a:buFontTx/>
              <a:buChar char="-"/>
            </a:pPr>
            <a:r>
              <a:rPr lang="en-US" sz="2400" dirty="0" smtClean="0"/>
              <a:t>Synthesis of nanoparticles inside of FTN</a:t>
            </a:r>
          </a:p>
          <a:p>
            <a:pPr>
              <a:buFontTx/>
              <a:buChar char="-"/>
            </a:pPr>
            <a:r>
              <a:rPr lang="en-US" sz="2400" dirty="0" smtClean="0"/>
              <a:t>Anatomy of a DSSC</a:t>
            </a:r>
          </a:p>
          <a:p>
            <a:pPr>
              <a:buFontTx/>
              <a:buChar char="-"/>
            </a:pPr>
            <a:r>
              <a:rPr lang="en-US" sz="2400" dirty="0" smtClean="0"/>
              <a:t>Procedures for multiple staining methods</a:t>
            </a:r>
          </a:p>
          <a:p>
            <a:pPr>
              <a:buFontTx/>
              <a:buChar char="-"/>
            </a:pPr>
            <a:r>
              <a:rPr lang="en-US" sz="2400" dirty="0" smtClean="0"/>
              <a:t>Results for SILAR</a:t>
            </a:r>
          </a:p>
          <a:p>
            <a:pPr>
              <a:buFontTx/>
              <a:buChar char="-"/>
            </a:pPr>
            <a:r>
              <a:rPr lang="en-US" sz="2400" dirty="0" smtClean="0"/>
              <a:t>SILAR vs. Immersion</a:t>
            </a:r>
          </a:p>
          <a:p>
            <a:pPr>
              <a:buFontTx/>
              <a:buChar char="-"/>
            </a:pPr>
            <a:r>
              <a:rPr lang="en-US" sz="2400" dirty="0" smtClean="0"/>
              <a:t>Future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17" y="6065874"/>
            <a:ext cx="3170274" cy="6910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51" y="2895600"/>
            <a:ext cx="1600200" cy="160020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1/12/NSF.svg/2000px-NSF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712" y="5303265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Acknowledgments: </a:t>
            </a:r>
            <a:r>
              <a:rPr lang="en-US" dirty="0" smtClean="0"/>
              <a:t>I’d </a:t>
            </a:r>
            <a:r>
              <a:rPr lang="en-US" dirty="0"/>
              <a:t>like to thank the following people for their </a:t>
            </a:r>
            <a:r>
              <a:rPr lang="en-US" dirty="0" smtClean="0"/>
              <a:t>support: Dr</a:t>
            </a:r>
            <a:r>
              <a:rPr lang="en-US" dirty="0"/>
              <a:t>. John S. </a:t>
            </a:r>
            <a:r>
              <a:rPr lang="en-US" dirty="0" smtClean="0"/>
              <a:t>Colton, Ryan Peterson,</a:t>
            </a:r>
            <a:r>
              <a:rPr lang="en-US" dirty="0"/>
              <a:t> </a:t>
            </a:r>
            <a:r>
              <a:rPr lang="en-US" dirty="0" smtClean="0"/>
              <a:t>Kameron </a:t>
            </a:r>
            <a:r>
              <a:rPr lang="en-US" dirty="0"/>
              <a:t>Hansen </a:t>
            </a:r>
            <a:r>
              <a:rPr lang="en-US" dirty="0" smtClean="0"/>
              <a:t>and the </a:t>
            </a:r>
            <a:r>
              <a:rPr lang="en-US" dirty="0"/>
              <a:t>National Science </a:t>
            </a:r>
            <a:r>
              <a:rPr lang="en-US" dirty="0" smtClean="0"/>
              <a:t>Foundation </a:t>
            </a:r>
            <a:r>
              <a:rPr lang="en-US" dirty="0"/>
              <a:t>for funding</a:t>
            </a:r>
          </a:p>
        </p:txBody>
      </p:sp>
    </p:spTree>
    <p:extLst>
      <p:ext uri="{BB962C8B-B14F-4D97-AF65-F5344CB8AC3E}">
        <p14:creationId xmlns:p14="http://schemas.microsoft.com/office/powerpoint/2010/main" val="819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Introduction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114800"/>
          </a:xfrm>
        </p:spPr>
        <p:txBody>
          <a:bodyPr/>
          <a:lstStyle/>
          <a:p>
            <a:r>
              <a:rPr lang="en-US" sz="2400" dirty="0" smtClean="0"/>
              <a:t>Ferritin (FTN) used in dye-sensitized solar cells: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Anatomy of a DSSC: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00200"/>
            <a:ext cx="3810001" cy="2153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6" name="Picture 2" descr="http://sustainablenano.files.wordpress.com/2013/07/dye-sensitized-solar-cel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44" y="4205280"/>
            <a:ext cx="4191000" cy="2315654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7" name="TextBox 6"/>
          <p:cNvSpPr txBox="1"/>
          <p:nvPr/>
        </p:nvSpPr>
        <p:spPr>
          <a:xfrm>
            <a:off x="3412787" y="48737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anode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373" y="61721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cathode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43200" y="6033700"/>
            <a:ext cx="533399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5895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Electrolyte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C000"/>
                </a:solidFill>
              </a:rPr>
              <a:t>Introduction </a:t>
            </a:r>
            <a:r>
              <a:rPr lang="en-US" sz="3600" dirty="0" smtClean="0">
                <a:solidFill>
                  <a:srgbClr val="FFC000"/>
                </a:solidFill>
              </a:rPr>
              <a:t>(continued)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Benefits of using ferritin as a capping agent:</a:t>
            </a:r>
          </a:p>
          <a:p>
            <a:pPr lvl="1">
              <a:buFontTx/>
              <a:buChar char="-"/>
            </a:pPr>
            <a:r>
              <a:rPr lang="en-US" sz="2400" dirty="0" smtClean="0"/>
              <a:t>Environmentally </a:t>
            </a:r>
            <a:r>
              <a:rPr lang="en-US" sz="2400" dirty="0"/>
              <a:t>and economically friendly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Help with stability</a:t>
            </a:r>
          </a:p>
          <a:p>
            <a:pPr lvl="1">
              <a:buFontTx/>
              <a:buChar char="-"/>
            </a:pPr>
            <a:r>
              <a:rPr lang="en-US" sz="2400" dirty="0" smtClean="0"/>
              <a:t>Uniform </a:t>
            </a:r>
            <a:r>
              <a:rPr lang="en-US" sz="2400" dirty="0"/>
              <a:t>core </a:t>
            </a:r>
            <a:r>
              <a:rPr lang="en-US" sz="2400" dirty="0" smtClean="0"/>
              <a:t>growth</a:t>
            </a:r>
          </a:p>
          <a:p>
            <a:pPr lvl="1">
              <a:buFontTx/>
              <a:buChar char="-"/>
            </a:pPr>
            <a:r>
              <a:rPr lang="en-US" sz="2400" dirty="0"/>
              <a:t>E</a:t>
            </a:r>
            <a:r>
              <a:rPr lang="en-US" sz="2400" dirty="0" smtClean="0"/>
              <a:t>lectron </a:t>
            </a:r>
            <a:r>
              <a:rPr lang="en-US" sz="2400" dirty="0"/>
              <a:t>transport channels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Ability </a:t>
            </a:r>
            <a:r>
              <a:rPr lang="en-US" sz="2400" dirty="0"/>
              <a:t>to prevent photocorrosion 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/>
              <a:t>T</a:t>
            </a:r>
            <a:r>
              <a:rPr lang="en-US" sz="2400" dirty="0" smtClean="0"/>
              <a:t>hermo-stable </a:t>
            </a:r>
            <a:r>
              <a:rPr lang="en-US" sz="2400" dirty="0"/>
              <a:t>(up to 80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r>
              <a:rPr lang="en-US" sz="2400" dirty="0" smtClean="0"/>
              <a:t>)</a:t>
            </a:r>
          </a:p>
          <a:p>
            <a:pPr lvl="1">
              <a:buFontTx/>
              <a:buChar char="-"/>
            </a:pPr>
            <a:r>
              <a:rPr lang="en-US" sz="2400" dirty="0"/>
              <a:t>Theoretical efficiency ≈ 38</a:t>
            </a:r>
            <a:r>
              <a:rPr lang="en-US" sz="2400" dirty="0" smtClean="0"/>
              <a:t>%→ multi-junction</a:t>
            </a:r>
          </a:p>
          <a:p>
            <a:pPr lvl="1"/>
            <a:r>
              <a:rPr lang="en-US" sz="2400" dirty="0" smtClean="0"/>
              <a:t>Various staining methods with FTN-PbS:</a:t>
            </a:r>
          </a:p>
          <a:p>
            <a:pPr lvl="1">
              <a:buFontTx/>
              <a:buChar char="-"/>
            </a:pPr>
            <a:r>
              <a:rPr lang="en-US" sz="2400" dirty="0" smtClean="0"/>
              <a:t>Traditional Immersion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Successive </a:t>
            </a:r>
            <a:r>
              <a:rPr lang="en-US" sz="2400" dirty="0"/>
              <a:t>ionic layer adsorption and </a:t>
            </a:r>
            <a:r>
              <a:rPr lang="en-US" sz="2400" dirty="0" smtClean="0"/>
              <a:t>reaction (SILAR)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95" y="3124200"/>
            <a:ext cx="1981200" cy="21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525865" y="3962400"/>
            <a:ext cx="393160" cy="319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88337" y="4291756"/>
            <a:ext cx="58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Procedures of Various Staining Methods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Traditional Immersion Method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PbS cores are </a:t>
            </a:r>
            <a:r>
              <a:rPr lang="en-US" sz="2000" dirty="0"/>
              <a:t>synthesized </a:t>
            </a:r>
            <a:r>
              <a:rPr lang="en-US" sz="2000" dirty="0" smtClean="0"/>
              <a:t>with empty HoSF in slightly acidic sodium </a:t>
            </a:r>
            <a:r>
              <a:rPr lang="en-US" sz="2000" dirty="0"/>
              <a:t>acetate buffer </a:t>
            </a:r>
            <a:r>
              <a:rPr lang="en-US" sz="2000" dirty="0" smtClean="0"/>
              <a:t>at </a:t>
            </a:r>
            <a:r>
              <a:rPr lang="en-US" sz="2000" dirty="0"/>
              <a:t>room </a:t>
            </a:r>
            <a:r>
              <a:rPr lang="en-US" sz="2000" dirty="0" smtClean="0"/>
              <a:t>temperature</a:t>
            </a:r>
          </a:p>
          <a:p>
            <a:pPr marL="457200" indent="-457200">
              <a:buAutoNum type="arabicPeriod"/>
            </a:pPr>
            <a:r>
              <a:rPr lang="en-US" sz="2000" dirty="0"/>
              <a:t>After </a:t>
            </a:r>
            <a:r>
              <a:rPr lang="en-US" sz="2000" dirty="0" smtClean="0"/>
              <a:t>centrifuging, solution is </a:t>
            </a:r>
            <a:r>
              <a:rPr lang="en-US" sz="2000" dirty="0"/>
              <a:t>diluted to </a:t>
            </a:r>
            <a:r>
              <a:rPr lang="en-US" sz="2000" dirty="0" smtClean="0"/>
              <a:t>specified concentrations (0.1 mg/mL) </a:t>
            </a:r>
            <a:r>
              <a:rPr lang="en-US" sz="2000" dirty="0"/>
              <a:t>with a TRIS HCl </a:t>
            </a:r>
            <a:r>
              <a:rPr lang="en-US" sz="2000" dirty="0" smtClean="0"/>
              <a:t>buffer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Electrode is soaked in diluted solution for 72 hours </a:t>
            </a:r>
          </a:p>
          <a:p>
            <a:r>
              <a:rPr lang="en-US" sz="2000" dirty="0" smtClean="0"/>
              <a:t>SILAR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Preparation of </a:t>
            </a:r>
            <a:r>
              <a:rPr lang="en-US" sz="2000" dirty="0"/>
              <a:t>a</a:t>
            </a:r>
            <a:r>
              <a:rPr lang="en-US" sz="2000" dirty="0" smtClean="0"/>
              <a:t>nionic and cationic solutions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- </a:t>
            </a:r>
            <a:r>
              <a:rPr lang="en-US" sz="2000" dirty="0" smtClean="0"/>
              <a:t>Cationic solution: </a:t>
            </a:r>
            <a:r>
              <a:rPr lang="en-US" sz="2000" dirty="0" err="1"/>
              <a:t>Pb</a:t>
            </a:r>
            <a:r>
              <a:rPr lang="en-US" sz="2000" dirty="0"/>
              <a:t>(</a:t>
            </a:r>
            <a:r>
              <a:rPr lang="en-US" sz="2000" dirty="0" err="1"/>
              <a:t>AcO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 dirty="0"/>
              <a:t> synthesized inside of </a:t>
            </a:r>
            <a:r>
              <a:rPr lang="en-US" sz="2000" dirty="0" smtClean="0"/>
              <a:t>FTN</a:t>
            </a:r>
          </a:p>
          <a:p>
            <a:pPr>
              <a:buFontTx/>
              <a:buChar char="-"/>
            </a:pPr>
            <a:r>
              <a:rPr lang="en-US" sz="2000" dirty="0" smtClean="0"/>
              <a:t>Anionic solution: 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2. </a:t>
            </a:r>
            <a:r>
              <a:rPr lang="en-US" sz="2000" dirty="0" smtClean="0"/>
              <a:t>Dipped in cationic solution, rinsed, dipped in anionic</a:t>
            </a:r>
          </a:p>
          <a:p>
            <a:pPr marL="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olution, rinsed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c5nj03154k-f1_hi-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1"/>
            <a:ext cx="304962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839200" y="5181600"/>
            <a:ext cx="228600" cy="49530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3600" dirty="0">
                    <a:solidFill>
                      <a:srgbClr val="FFC000"/>
                    </a:solidFill>
                  </a:rPr>
                  <a:t>Calculating Efficiency (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ƞ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1980" y="1520825"/>
                <a:ext cx="7924800" cy="4114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𝐼𝑛𝑐𝑖𝑑𝑒𝑛𝑡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𝐼𝑛𝑡𝑒𝑛𝑠𝑖𝑡𝑦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)∙(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𝑐𝑒𝑙𝑙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Ƞ measured </a:t>
                </a:r>
                <a:r>
                  <a:rPr lang="en-US" sz="2400" dirty="0"/>
                  <a:t>using a varying resistance (5 to 5000 Ω) while the </a:t>
                </a:r>
                <a:r>
                  <a:rPr lang="en-US" sz="2400" dirty="0" smtClean="0"/>
                  <a:t>DSSC was </a:t>
                </a:r>
                <a:r>
                  <a:rPr lang="en-US" sz="2400" dirty="0"/>
                  <a:t>illuminated with a 150 W </a:t>
                </a:r>
                <a:r>
                  <a:rPr lang="en-US" sz="2400" dirty="0" err="1" smtClean="0"/>
                  <a:t>Xe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arc </a:t>
                </a:r>
                <a:r>
                  <a:rPr lang="en-US" sz="2400" dirty="0" smtClean="0"/>
                  <a:t>lamp</a:t>
                </a:r>
              </a:p>
              <a:p>
                <a:r>
                  <a:rPr lang="en-US" sz="2400" dirty="0"/>
                  <a:t>Subsequently, an I-V curve was </a:t>
                </a:r>
                <a:r>
                  <a:rPr lang="en-US" sz="2400" dirty="0" smtClean="0"/>
                  <a:t>produced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1980" y="1520825"/>
                <a:ext cx="7924800" cy="4114800"/>
              </a:xfrm>
              <a:blipFill rotWithShape="0">
                <a:blip r:embed="rId3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chematics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850143" cy="23098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10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64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Obstacles</a:t>
            </a:r>
            <a:endParaRPr lang="en-US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19200"/>
                <a:ext cx="7924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Transparent vs. Opaque TiO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electrodes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Issues with the Mathematica code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Active solar cell area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/>
                  <a:t>Intensity of light at DSSC location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ƞ=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𝐼𝑛𝑐𝑖𝑑𝑒𝑛𝑡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𝐼𝑛𝑡𝑒𝑛𝑠𝑖𝑡𝑦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)∙(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𝑐𝑒𝑙𝑙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𝑎𝑟𝑒𝑎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>
                  <a:buFontTx/>
                  <a:buChar char="-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219200"/>
                <a:ext cx="7924800" cy="5181600"/>
              </a:xfrm>
              <a:blipFill rotWithShape="1">
                <a:blip r:embed="rId2"/>
                <a:stretch>
                  <a:fillRect l="-1154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lectrode Compar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2535237" cy="147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286000" y="2362200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429000" y="2355715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7205" y="25406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OpaqueTiO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7403" y="254062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TransparentTiO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SILAR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Highest efficiency produced using SILAR→0.103%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 many cycles yields the highest efficiency?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FTN-PbS SILAR 2X I-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4" t="-16338" r="3820" b="16338"/>
          <a:stretch/>
        </p:blipFill>
        <p:spPr bwMode="auto">
          <a:xfrm>
            <a:off x="731520" y="1097280"/>
            <a:ext cx="4419600" cy="26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05" y="4191000"/>
            <a:ext cx="3771429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SILAR vs. Immersion Method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Once errors were accounted for, both methods yielded similar efficiencies</a:t>
            </a:r>
          </a:p>
          <a:p>
            <a:r>
              <a:rPr lang="en-US" sz="2400" dirty="0" smtClean="0"/>
              <a:t>Traditional Immersion Method: Time elapsed→72 hours</a:t>
            </a:r>
          </a:p>
          <a:p>
            <a:r>
              <a:rPr lang="en-US" sz="2400" dirty="0" smtClean="0"/>
              <a:t>SILAR: Time elapsed→≈ 10 minutes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72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16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Future Work</a:t>
            </a:r>
            <a:endParaRPr lang="en-US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19200"/>
                <a:ext cx="7924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Quantum efficiency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.=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𝑒𝑙𝑒𝑐𝑡𝑟𝑜𝑛𝑠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𝑝h𝑜𝑡𝑜𝑛𝑠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h𝑐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Concentrations relationship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Ƞ</a:t>
                </a:r>
              </a:p>
              <a:p>
                <a:r>
                  <a:rPr lang="en-US" sz="2400" dirty="0" smtClean="0"/>
                  <a:t>Looking far into the future…multi-junction solar cells with FTN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219200"/>
                <a:ext cx="7924800" cy="5181600"/>
              </a:xfrm>
              <a:blipFill rotWithShape="1">
                <a:blip r:embed="rId2"/>
                <a:stretch>
                  <a:fillRect l="-1000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pvcdrom.pveducation.org/CELLOPER/Images/Q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7721"/>
            <a:ext cx="407333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89" y="3751521"/>
            <a:ext cx="346791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1356</TotalTime>
  <Words>360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Cambria Math</vt:lpstr>
      <vt:lpstr>Horizon</vt:lpstr>
      <vt:lpstr>Efficiency of Dye-Sensitized Solar Cells using  Ferritin-Encapsulated Quantum Dots with Various Staining Methods </vt:lpstr>
      <vt:lpstr>Introduction</vt:lpstr>
      <vt:lpstr>Introduction (continued)</vt:lpstr>
      <vt:lpstr> Procedures of Various Staining Methods</vt:lpstr>
      <vt:lpstr>Calculating Efficiency (ƞ)</vt:lpstr>
      <vt:lpstr>Obstacles</vt:lpstr>
      <vt:lpstr>SILAR</vt:lpstr>
      <vt:lpstr>SILAR vs. Immersion Method</vt:lpstr>
      <vt:lpstr>Future Work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 of Dye-Sensitized Solar Cells using  Ferritin-Encapsulated Quantum Dots with Various Staining Methods</dc:title>
  <dc:creator>Luis Perez</dc:creator>
  <cp:lastModifiedBy>Colton, John S</cp:lastModifiedBy>
  <cp:revision>70</cp:revision>
  <dcterms:created xsi:type="dcterms:W3CDTF">2016-07-31T01:51:27Z</dcterms:created>
  <dcterms:modified xsi:type="dcterms:W3CDTF">2017-03-21T16:32:59Z</dcterms:modified>
</cp:coreProperties>
</file>